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57" r:id="rId5"/>
    <p:sldId id="262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0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5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8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3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2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8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6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F7BE-600E-4211-B968-DFF3221A92A6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C1A9D-C6F3-4E4B-AB22-A8C383A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8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SeekPeak</a:t>
            </a:r>
            <a:r>
              <a:rPr lang="en-US" smtClean="0"/>
              <a:t> Benchmarks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SeekPeak</a:t>
            </a:r>
            <a:r>
              <a:rPr lang="en-US" dirty="0" smtClean="0"/>
              <a:t>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Datasets:</a:t>
            </a:r>
          </a:p>
          <a:p>
            <a:pPr lvl="1"/>
            <a:r>
              <a:rPr lang="en-US" dirty="0" smtClean="0"/>
              <a:t>ENCODE </a:t>
            </a:r>
            <a:r>
              <a:rPr lang="en-US" dirty="0" smtClean="0"/>
              <a:t>2, GM12878 pooled replicates</a:t>
            </a:r>
          </a:p>
          <a:p>
            <a:pPr lvl="1"/>
            <a:r>
              <a:rPr lang="en-US" dirty="0" smtClean="0"/>
              <a:t>h3k36me3, h3k4me3, h3k4me1, </a:t>
            </a:r>
            <a:r>
              <a:rPr lang="en-US" dirty="0" smtClean="0"/>
              <a:t>h3k27me3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26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h3k36me3, h3k4me3: </a:t>
            </a:r>
            <a:r>
              <a:rPr lang="en-US" dirty="0" smtClean="0"/>
              <a:t>Longest regions between expressed exon over gene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each gene, compute </a:t>
            </a:r>
            <a:r>
              <a:rPr lang="en-US" dirty="0" err="1" smtClean="0"/>
              <a:t>rpkm</a:t>
            </a:r>
            <a:r>
              <a:rPr lang="en-US" dirty="0" smtClean="0"/>
              <a:t> for each exon</a:t>
            </a:r>
          </a:p>
          <a:p>
            <a:r>
              <a:rPr lang="en-US" dirty="0" smtClean="0"/>
              <a:t>Threshold at </a:t>
            </a:r>
            <a:r>
              <a:rPr lang="en-US" dirty="0" err="1" smtClean="0"/>
              <a:t>rpkm</a:t>
            </a:r>
            <a:r>
              <a:rPr lang="en-US" dirty="0" smtClean="0"/>
              <a:t> &gt; 1</a:t>
            </a:r>
          </a:p>
          <a:p>
            <a:r>
              <a:rPr lang="en-US" dirty="0" smtClean="0"/>
              <a:t>For each gene, use the beginning of leftmost exon to end of rightmost one as </a:t>
            </a:r>
            <a:r>
              <a:rPr lang="en-US" dirty="0" smtClean="0"/>
              <a:t>ground truth for h3k36me3 peaks</a:t>
            </a:r>
          </a:p>
          <a:p>
            <a:r>
              <a:rPr lang="en-US" dirty="0" smtClean="0"/>
              <a:t>FN rate: Fraction of ground truth coverage not in peaks</a:t>
            </a:r>
          </a:p>
          <a:p>
            <a:r>
              <a:rPr lang="en-US" dirty="0" smtClean="0"/>
              <a:t>FP rate: Fraction of peaks outside ground truth </a:t>
            </a:r>
          </a:p>
        </p:txBody>
      </p:sp>
    </p:spTree>
    <p:extLst>
      <p:ext uri="{BB962C8B-B14F-4D97-AF65-F5344CB8AC3E}">
        <p14:creationId xmlns:p14="http://schemas.microsoft.com/office/powerpoint/2010/main" val="84660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SeekPeak</a:t>
            </a:r>
            <a:r>
              <a:rPr lang="en-US" dirty="0" smtClean="0"/>
              <a:t>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 we generate a golden dataset?</a:t>
            </a:r>
          </a:p>
          <a:p>
            <a:r>
              <a:rPr lang="en-US" dirty="0" smtClean="0"/>
              <a:t>Divide genome into 500 </a:t>
            </a:r>
            <a:r>
              <a:rPr lang="en-US" dirty="0" err="1" smtClean="0"/>
              <a:t>bp</a:t>
            </a:r>
            <a:r>
              <a:rPr lang="en-US" dirty="0" smtClean="0"/>
              <a:t> windows</a:t>
            </a:r>
          </a:p>
          <a:p>
            <a:r>
              <a:rPr lang="en-US" dirty="0" smtClean="0"/>
              <a:t>Compute the binomial p-value for chip enrichment of signal in each window</a:t>
            </a:r>
          </a:p>
          <a:p>
            <a:pPr lvl="1"/>
            <a:r>
              <a:rPr lang="en-US" dirty="0" smtClean="0"/>
              <a:t>ENCODE 2, GM12878 pooled replicates</a:t>
            </a:r>
          </a:p>
          <a:p>
            <a:pPr lvl="1"/>
            <a:r>
              <a:rPr lang="en-US" dirty="0" smtClean="0"/>
              <a:t>h3k36me3, h3k4me3, h3k4me1, h3k27me3</a:t>
            </a:r>
          </a:p>
          <a:p>
            <a:r>
              <a:rPr lang="en-US" dirty="0" smtClean="0"/>
              <a:t>Assume the windows with p-value smaller than 10^-5 are definitely enriched and should be called in a peak region</a:t>
            </a:r>
          </a:p>
          <a:p>
            <a:r>
              <a:rPr lang="en-US" dirty="0" smtClean="0"/>
              <a:t>Set these regions as true positives to estimate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9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US" sz="3400" dirty="0" smtClean="0"/>
              <a:t>H3k36me3, h3k4me3: Longest regions between expressed exon over gene bodies</a:t>
            </a:r>
            <a:endParaRPr lang="en-US" sz="3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834385"/>
              </p:ext>
            </p:extLst>
          </p:nvPr>
        </p:nvGraphicFramePr>
        <p:xfrm>
          <a:off x="1524000" y="1143000"/>
          <a:ext cx="61722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Overlapping  H3k36me3 peaks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FP 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 rate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0.311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0.042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0.542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0.363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271094"/>
              </p:ext>
            </p:extLst>
          </p:nvPr>
        </p:nvGraphicFramePr>
        <p:xfrm>
          <a:off x="2590800" y="3810000"/>
          <a:ext cx="4114800" cy="292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9647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Overlapping  H3k36me3 peaks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Overlapping </a:t>
                      </a:r>
                      <a:r>
                        <a:rPr lang="en-US" dirty="0" smtClean="0"/>
                        <a:t>Expressed</a:t>
                      </a:r>
                      <a:r>
                        <a:rPr lang="en-US" baseline="0" dirty="0" smtClean="0"/>
                        <a:t> gene promoters </a:t>
                      </a:r>
                      <a:r>
                        <a:rPr lang="en-US" dirty="0" smtClean="0"/>
                        <a:t>(11389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9425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9372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9446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9321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9430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28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120149"/>
              </p:ext>
            </p:extLst>
          </p:nvPr>
        </p:nvGraphicFramePr>
        <p:xfrm>
          <a:off x="457200" y="6096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H3k4me3</a:t>
                      </a:r>
                    </a:p>
                    <a:p>
                      <a:pPr algn="ctr"/>
                      <a:r>
                        <a:rPr lang="en-US" dirty="0" smtClean="0"/>
                        <a:t>(195,350)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H3k4me1 (336,467)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H3k36me3</a:t>
                      </a:r>
                    </a:p>
                    <a:p>
                      <a:pPr algn="ctr"/>
                      <a:r>
                        <a:rPr lang="en-US" dirty="0" smtClean="0"/>
                        <a:t>(360,434)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H3k27me3</a:t>
                      </a:r>
                    </a:p>
                    <a:p>
                      <a:pPr algn="ctr"/>
                      <a:r>
                        <a:rPr lang="en-US" dirty="0" smtClean="0"/>
                        <a:t>(212,009)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162,559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314,691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347,970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157,032</a:t>
                      </a:r>
                      <a:endParaRPr lang="en-US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156,844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330,082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336,620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104,011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167,263 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313,535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340,849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156,322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156,184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295,678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342,721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72,184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161,471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307,865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342,839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145,652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285517"/>
              </p:ext>
            </p:extLst>
          </p:nvPr>
        </p:nvGraphicFramePr>
        <p:xfrm>
          <a:off x="533400" y="394716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H3k36me3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H3k27me3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52,301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67,428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14,681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13,972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143,933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117,861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72,341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46,688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88,970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75,675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106,085</a:t>
                      </a:r>
                      <a:endParaRPr lang="en-US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26,166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40,452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9,313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37,395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67,531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33,817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48,675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8775" y="228600"/>
            <a:ext cx="8121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TP windows overlapping with peaks called by </a:t>
            </a:r>
            <a:r>
              <a:rPr lang="en-US" sz="2400" dirty="0"/>
              <a:t>e</a:t>
            </a:r>
            <a:r>
              <a:rPr lang="en-US" sz="2400" dirty="0" smtClean="0"/>
              <a:t>ach method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3541375"/>
            <a:ext cx="4339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peaks called by each method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258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772927"/>
              </p:ext>
            </p:extLst>
          </p:nvPr>
        </p:nvGraphicFramePr>
        <p:xfrm>
          <a:off x="533400" y="838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H3k4me1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H3k36me3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H3k27me3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147,579,172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353,247,166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448,892,332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539,640,811</a:t>
                      </a:r>
                      <a:endParaRPr lang="en-US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110,209,600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304,318,400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275,866,850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82,068,450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133,265,044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252,992,805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278,092,847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179,958,012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137,110,000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279,924,400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393,830,600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320,539,800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142,216,605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256,710,869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349,352,583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240,121,325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381000"/>
            <a:ext cx="679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Total coverage of peaks in bps called by each method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108618"/>
              </p:ext>
            </p:extLst>
          </p:nvPr>
        </p:nvGraphicFramePr>
        <p:xfrm>
          <a:off x="2438400" y="3632201"/>
          <a:ext cx="4114800" cy="292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96473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Fraction</a:t>
                      </a:r>
                      <a:r>
                        <a:rPr lang="en-US" baseline="0" dirty="0" smtClean="0"/>
                        <a:t> of h3k36me3 and h3k27me3 overlap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SeekPeak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0.0041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PeakRanger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0.0069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0.0018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0.0230</a:t>
                      </a:r>
                      <a:endParaRPr lang="en-US" dirty="0"/>
                    </a:p>
                  </a:txBody>
                  <a:tcPr anchor="ctr"/>
                </a:tc>
              </a:tr>
              <a:tr h="3912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0.0058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1200" y="3200400"/>
            <a:ext cx="5109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H3k27me3/h3k36me3 </a:t>
            </a:r>
            <a:r>
              <a:rPr lang="en-US" sz="2400" dirty="0" err="1" smtClean="0"/>
              <a:t>complImentarity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3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Peak Length Distributions</a:t>
            </a:r>
            <a:endParaRPr lang="en-US" dirty="0"/>
          </a:p>
        </p:txBody>
      </p:sp>
      <p:pic>
        <p:nvPicPr>
          <p:cNvPr id="1026" name="Picture 2" descr="C:\Users\Ozgun\Desktop\Working_Directories\Feb.15.2013_state_space_segment\peak_calls\peak_lengths\h3k4m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90506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zgun\Desktop\Working_Directories\Feb.15.2013_state_space_segment\peak_calls\peak_lengths\h3k4m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72" y="3733801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zgun\Desktop\Working_Directories\Feb.15.2013_state_space_segment\peak_calls\peak_lengths\h3k27me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1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zgun\Desktop\Working_Directories\Feb.15.2013_state_space_segment\peak_calls\peak_lengths\h3k36me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33401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2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360</Words>
  <Application>Microsoft Office PowerPoint</Application>
  <PresentationFormat>On-screen Show (4:3)</PresentationFormat>
  <Paragraphs>156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SeekPeak Benchmarks</vt:lpstr>
      <vt:lpstr>SeekPeak Benchmarks</vt:lpstr>
      <vt:lpstr>h3k36me3, h3k4me3: Longest regions between expressed exon over gene bodies</vt:lpstr>
      <vt:lpstr>SeekPeak Benchmarks</vt:lpstr>
      <vt:lpstr>H3k36me3, h3k4me3: Longest regions between expressed exon over gene bodies</vt:lpstr>
      <vt:lpstr>PowerPoint Presentation</vt:lpstr>
      <vt:lpstr>PowerPoint Presentation</vt:lpstr>
      <vt:lpstr>Peak Length Distributions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SeekPeak Benchmark</dc:title>
  <dc:creator>Ozgun</dc:creator>
  <cp:lastModifiedBy>Ozgun</cp:lastModifiedBy>
  <cp:revision>24</cp:revision>
  <dcterms:created xsi:type="dcterms:W3CDTF">2013-07-10T01:30:07Z</dcterms:created>
  <dcterms:modified xsi:type="dcterms:W3CDTF">2013-07-11T03:31:22Z</dcterms:modified>
</cp:coreProperties>
</file>