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0" r:id="rId3"/>
    <p:sldId id="261" r:id="rId4"/>
    <p:sldId id="259" r:id="rId5"/>
    <p:sldId id="258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9" d="100"/>
          <a:sy n="139" d="100"/>
        </p:scale>
        <p:origin x="-15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A994DB-F7CF-6941-915A-9B1B54CDDB8F}" type="datetimeFigureOut">
              <a:rPr lang="en-US" smtClean="0"/>
              <a:t>6/12/13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80280C-29DC-3048-988E-3AA3EFF6A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1814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D270F2-3E42-BC46-8686-11CA4AC64AAC}" type="datetimeFigureOut">
              <a:rPr lang="en-US" smtClean="0"/>
              <a:t>6/12/13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30801A-8F75-A44D-BE6D-98A11C54BB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4504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Stand Up </a:t>
            </a:r>
            <a:r>
              <a:rPr lang="en-US" smtClean="0"/>
              <a:t>2 Cancer note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30801A-8F75-A44D-BE6D-98A11C54BBF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302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5F8E9-D5BB-9342-A992-24FE6F96CF88}" type="datetime1">
              <a:rPr lang="en-US" smtClean="0"/>
              <a:t>6/12/13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A15B-07E2-1846-8BE6-BE799909B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528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6DEE0-1D55-C241-B32F-30CC651DBBD1}" type="datetime1">
              <a:rPr lang="en-US" smtClean="0"/>
              <a:t>6/12/13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A15B-07E2-1846-8BE6-BE799909B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000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0996D-6E52-3248-89B5-E0588D8C138D}" type="datetime1">
              <a:rPr lang="en-US" smtClean="0"/>
              <a:t>6/12/13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A15B-07E2-1846-8BE6-BE799909B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810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66D4-FEEF-3141-B924-5AB80DB6681F}" type="datetime1">
              <a:rPr lang="en-US" smtClean="0"/>
              <a:t>6/12/13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A15B-07E2-1846-8BE6-BE799909B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495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07004-6DF2-BE41-8AF6-D0FDB8D2B9F8}" type="datetime1">
              <a:rPr lang="en-US" smtClean="0"/>
              <a:t>6/12/13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A15B-07E2-1846-8BE6-BE799909B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884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73ED8-494E-D04D-8696-B05E9E113D65}" type="datetime1">
              <a:rPr lang="en-US" smtClean="0"/>
              <a:t>6/12/13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A15B-07E2-1846-8BE6-BE799909B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796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D69BD-67BE-0F4D-B8F7-AB582743E4A4}" type="datetime1">
              <a:rPr lang="en-US" smtClean="0"/>
              <a:t>6/12/13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A15B-07E2-1846-8BE6-BE799909B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624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2C56-C9A1-574E-9129-3BA87B14E207}" type="datetime1">
              <a:rPr lang="en-US" smtClean="0"/>
              <a:t>6/12/13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A15B-07E2-1846-8BE6-BE799909B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376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5C2E5-E943-8748-B2A5-6C6798E17593}" type="datetime1">
              <a:rPr lang="en-US" smtClean="0"/>
              <a:t>6/12/13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A15B-07E2-1846-8BE6-BE799909B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109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080B2-CAD7-6B40-8452-94B7B9EE7C5E}" type="datetime1">
              <a:rPr lang="en-US" smtClean="0"/>
              <a:t>6/12/13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A15B-07E2-1846-8BE6-BE799909B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602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225E3-A4E8-DB40-BF8A-263A7850D0C4}" type="datetime1">
              <a:rPr lang="en-US" smtClean="0"/>
              <a:t>6/12/13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A15B-07E2-1846-8BE6-BE799909B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662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2360F9-A095-104C-94C2-55943384FE7E}" type="datetime1">
              <a:rPr lang="en-US" smtClean="0"/>
              <a:t>6/12/13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7A15B-07E2-1846-8BE6-BE799909B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199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Investigating New Datasets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Baca WGS prostate cancer</a:t>
            </a:r>
          </a:p>
          <a:p>
            <a:pPr lvl="1"/>
            <a:r>
              <a:rPr lang="en-US" dirty="0" smtClean="0"/>
              <a:t>57 samples</a:t>
            </a:r>
          </a:p>
          <a:p>
            <a:pPr lvl="1"/>
            <a:r>
              <a:rPr lang="en-US" dirty="0" smtClean="0"/>
              <a:t>Stored in </a:t>
            </a:r>
            <a:r>
              <a:rPr lang="en-US" dirty="0" err="1" smtClean="0"/>
              <a:t>dbGaP</a:t>
            </a:r>
            <a:r>
              <a:rPr lang="en-US" dirty="0" smtClean="0"/>
              <a:t> under “phs000447”</a:t>
            </a:r>
          </a:p>
          <a:p>
            <a:pPr lvl="1"/>
            <a:r>
              <a:rPr lang="en-US" dirty="0" smtClean="0"/>
              <a:t>Attempted search on </a:t>
            </a:r>
            <a:r>
              <a:rPr lang="en-US" dirty="0" err="1" smtClean="0"/>
              <a:t>CGHub</a:t>
            </a:r>
            <a:r>
              <a:rPr lang="en-US" dirty="0" smtClean="0"/>
              <a:t>, but did not find anything</a:t>
            </a:r>
          </a:p>
          <a:p>
            <a:pPr lvl="1"/>
            <a:r>
              <a:rPr lang="en-US" dirty="0" smtClean="0"/>
              <a:t>How to access?</a:t>
            </a:r>
          </a:p>
          <a:p>
            <a:pPr lvl="2"/>
            <a:r>
              <a:rPr lang="en-US" dirty="0" smtClean="0"/>
              <a:t>Email study authors?</a:t>
            </a:r>
          </a:p>
          <a:p>
            <a:r>
              <a:rPr lang="en-US" dirty="0" smtClean="0"/>
              <a:t>NCI60</a:t>
            </a:r>
          </a:p>
          <a:p>
            <a:pPr lvl="1"/>
            <a:r>
              <a:rPr lang="en-US" dirty="0" smtClean="0"/>
              <a:t>Variants from targeted </a:t>
            </a:r>
            <a:r>
              <a:rPr lang="en-US" dirty="0" err="1" smtClean="0"/>
              <a:t>resequencing</a:t>
            </a:r>
            <a:r>
              <a:rPr lang="en-US" dirty="0" smtClean="0"/>
              <a:t> of known cancer genes only</a:t>
            </a:r>
          </a:p>
          <a:p>
            <a:pPr lvl="1"/>
            <a:r>
              <a:rPr lang="en-US" dirty="0" smtClean="0"/>
              <a:t>Not suitable for noncoding analysis</a:t>
            </a:r>
          </a:p>
          <a:p>
            <a:r>
              <a:rPr lang="en-US" dirty="0" smtClean="0"/>
              <a:t>CCLE</a:t>
            </a:r>
          </a:p>
          <a:p>
            <a:pPr lvl="1"/>
            <a:r>
              <a:rPr lang="en-US" dirty="0" smtClean="0"/>
              <a:t>Targeted </a:t>
            </a:r>
            <a:r>
              <a:rPr lang="en-US" dirty="0" err="1" smtClean="0"/>
              <a:t>resequencing</a:t>
            </a:r>
            <a:r>
              <a:rPr lang="en-US" dirty="0" smtClean="0"/>
              <a:t> of ~1600 genes</a:t>
            </a:r>
          </a:p>
          <a:p>
            <a:pPr lvl="1"/>
            <a:r>
              <a:rPr lang="en-US" dirty="0" smtClean="0"/>
              <a:t>Also not suitable for noncoding analysis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A15B-07E2-1846-8BE6-BE799909B3D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562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Rubin prostate pathway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22015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This list covers pathways mutated in at least </a:t>
            </a:r>
            <a:r>
              <a:rPr lang="en-US" dirty="0" smtClean="0"/>
              <a:t>two samples</a:t>
            </a:r>
          </a:p>
          <a:p>
            <a:r>
              <a:rPr lang="en-US" dirty="0" smtClean="0"/>
              <a:t>Focal adhesion most highly mutated</a:t>
            </a:r>
          </a:p>
          <a:p>
            <a:r>
              <a:rPr lang="en-US" dirty="0"/>
              <a:t>Numerous </a:t>
            </a:r>
            <a:r>
              <a:rPr lang="en-US" dirty="0" err="1"/>
              <a:t>signalling</a:t>
            </a:r>
            <a:r>
              <a:rPr lang="en-US" dirty="0"/>
              <a:t> pathways in the remainder of the list</a:t>
            </a:r>
          </a:p>
          <a:p>
            <a:pPr lvl="1"/>
            <a:r>
              <a:rPr lang="en-US" dirty="0"/>
              <a:t>EGF/EGFR, </a:t>
            </a:r>
            <a:r>
              <a:rPr lang="en-US" dirty="0" smtClean="0"/>
              <a:t>MAPK</a:t>
            </a:r>
            <a:r>
              <a:rPr lang="en-US" dirty="0"/>
              <a:t>, </a:t>
            </a:r>
            <a:r>
              <a:rPr lang="en-US" dirty="0" err="1" smtClean="0"/>
              <a:t>leptin</a:t>
            </a:r>
            <a:r>
              <a:rPr lang="en-US" dirty="0" smtClean="0"/>
              <a:t>, prolactin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A15B-07E2-1846-8BE6-BE799909B3D1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3352776"/>
              </p:ext>
            </p:extLst>
          </p:nvPr>
        </p:nvGraphicFramePr>
        <p:xfrm>
          <a:off x="300893" y="4685027"/>
          <a:ext cx="11807668" cy="2036447"/>
        </p:xfrm>
        <a:graphic>
          <a:graphicData uri="http://schemas.openxmlformats.org/drawingml/2006/table">
            <a:tbl>
              <a:tblPr/>
              <a:tblGrid>
                <a:gridCol w="3173143"/>
                <a:gridCol w="920658"/>
                <a:gridCol w="1063673"/>
                <a:gridCol w="580999"/>
                <a:gridCol w="1322888"/>
                <a:gridCol w="1269257"/>
                <a:gridCol w="580999"/>
                <a:gridCol w="1474841"/>
                <a:gridCol w="1421210"/>
              </a:tblGrid>
              <a:tr h="1401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Pathway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samples mutated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of recurrent variants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samples mutated rand avg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samples mutated p-value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of recurrent variants rand avg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of recurrent variants p-value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1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focal_adhesion.txt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1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integrin_mediated_cell_adhesion.txt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1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mapk_signaling_pathway.txt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1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androgen_receptor_signaling_pathway.txt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1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egf_egfr_signaling_pathway.txt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1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leptin_signaling_pathway.txt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1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mrna_processing.txt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1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prolactin_signaling_pathway.txt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1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regulation_of_actin_cytoskeleton.txt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1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g1_to_s_cell_cycle_control.txt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1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gpcrs_class_a_rhodopsin-like.txt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1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micrornas_in_cardiomyocyte_hypertrophy.txt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39" marR="8939" marT="8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9720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Rubin prostate pathway results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Highlights include JAK1 and PTK2</a:t>
            </a:r>
          </a:p>
          <a:p>
            <a:pPr lvl="1"/>
            <a:r>
              <a:rPr lang="en-US" dirty="0" smtClean="0"/>
              <a:t>Janus kinase 1</a:t>
            </a:r>
          </a:p>
          <a:p>
            <a:pPr lvl="1"/>
            <a:r>
              <a:rPr lang="en-US" dirty="0" smtClean="0"/>
              <a:t>Protein tyrosine kinase 2</a:t>
            </a:r>
          </a:p>
          <a:p>
            <a:r>
              <a:rPr lang="en-US" b="1" dirty="0"/>
              <a:t>Caveat: </a:t>
            </a:r>
            <a:r>
              <a:rPr lang="en-US" dirty="0"/>
              <a:t>Not recurrently </a:t>
            </a:r>
            <a:r>
              <a:rPr lang="en-US" dirty="0" smtClean="0"/>
              <a:t>mutated</a:t>
            </a:r>
          </a:p>
          <a:p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09415898"/>
              </p:ext>
            </p:extLst>
          </p:nvPr>
        </p:nvGraphicFramePr>
        <p:xfrm>
          <a:off x="5423188" y="2065716"/>
          <a:ext cx="2416484" cy="3404841"/>
        </p:xfrm>
        <a:graphic>
          <a:graphicData uri="http://schemas.openxmlformats.org/drawingml/2006/table">
            <a:tbl>
              <a:tblPr/>
              <a:tblGrid>
                <a:gridCol w="1118373"/>
                <a:gridCol w="1298111"/>
              </a:tblGrid>
              <a:tr h="307553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Gene</a:t>
                      </a:r>
                    </a:p>
                  </a:txBody>
                  <a:tcPr marL="19971" marR="19971" marT="199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pathways</a:t>
                      </a:r>
                    </a:p>
                  </a:txBody>
                  <a:tcPr marL="19971" marR="19971" marT="199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7553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JAK1</a:t>
                      </a:r>
                    </a:p>
                  </a:txBody>
                  <a:tcPr marL="19971" marR="19971" marT="199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19971" marR="19971" marT="199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7553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PTK2</a:t>
                      </a:r>
                    </a:p>
                  </a:txBody>
                  <a:tcPr marL="19971" marR="19971" marT="199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19971" marR="19971" marT="199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7553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PRKCI</a:t>
                      </a:r>
                    </a:p>
                  </a:txBody>
                  <a:tcPr marL="19971" marR="19971" marT="199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9971" marR="19971" marT="199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7553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ROCK2</a:t>
                      </a:r>
                    </a:p>
                  </a:txBody>
                  <a:tcPr marL="19971" marR="19971" marT="199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9971" marR="19971" marT="199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7553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GADD45A</a:t>
                      </a:r>
                    </a:p>
                  </a:txBody>
                  <a:tcPr marL="19971" marR="19971" marT="199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9971" marR="19971" marT="199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7553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NCOR1</a:t>
                      </a:r>
                    </a:p>
                  </a:txBody>
                  <a:tcPr marL="19971" marR="19971" marT="199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9971" marR="19971" marT="199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7553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PIK3C2B</a:t>
                      </a:r>
                    </a:p>
                  </a:txBody>
                  <a:tcPr marL="19971" marR="19971" marT="199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9971" marR="19971" marT="199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7553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PTGER3</a:t>
                      </a:r>
                    </a:p>
                  </a:txBody>
                  <a:tcPr marL="19971" marR="19971" marT="199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9971" marR="19971" marT="199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7553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RASGRP1</a:t>
                      </a:r>
                    </a:p>
                  </a:txBody>
                  <a:tcPr marL="19971" marR="19971" marT="199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9971" marR="19971" marT="199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7553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TPH2</a:t>
                      </a:r>
                    </a:p>
                  </a:txBody>
                  <a:tcPr marL="19971" marR="19971" marT="199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9971" marR="19971" marT="199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A15B-07E2-1846-8BE6-BE799909B3D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759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Korbel</a:t>
            </a:r>
            <a:r>
              <a:rPr lang="en-US" dirty="0" smtClean="0"/>
              <a:t> prostate pathway results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4058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This list covers pathways mutated in at </a:t>
            </a:r>
            <a:r>
              <a:rPr lang="en-US" dirty="0" smtClean="0"/>
              <a:t>least 4 samples</a:t>
            </a:r>
            <a:endParaRPr lang="en-US" dirty="0" smtClean="0"/>
          </a:p>
          <a:p>
            <a:r>
              <a:rPr lang="en-US" dirty="0"/>
              <a:t>A lot of the same highlights from the Rubin prostate </a:t>
            </a:r>
            <a:r>
              <a:rPr lang="en-US" dirty="0" smtClean="0"/>
              <a:t>data</a:t>
            </a:r>
            <a:endParaRPr lang="en-US" dirty="0"/>
          </a:p>
          <a:p>
            <a:r>
              <a:rPr lang="en-US" dirty="0"/>
              <a:t>Focal adhesion most highly mutated</a:t>
            </a:r>
          </a:p>
          <a:p>
            <a:r>
              <a:rPr lang="en-US" dirty="0" smtClean="0"/>
              <a:t>Numerous </a:t>
            </a:r>
            <a:r>
              <a:rPr lang="en-US" dirty="0" err="1"/>
              <a:t>signalling</a:t>
            </a:r>
            <a:r>
              <a:rPr lang="en-US" dirty="0"/>
              <a:t> pathways in the remainder of the list</a:t>
            </a:r>
          </a:p>
          <a:p>
            <a:pPr lvl="1"/>
            <a:r>
              <a:rPr lang="en-US" dirty="0"/>
              <a:t>EGF/EGFR, insulin, MAPK, TNF alpha, </a:t>
            </a:r>
            <a:r>
              <a:rPr lang="en-US" dirty="0" smtClean="0"/>
              <a:t>WNT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A15B-07E2-1846-8BE6-BE799909B3D1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889248"/>
              </p:ext>
            </p:extLst>
          </p:nvPr>
        </p:nvGraphicFramePr>
        <p:xfrm>
          <a:off x="193431" y="4236936"/>
          <a:ext cx="11825258" cy="2621064"/>
        </p:xfrm>
        <a:graphic>
          <a:graphicData uri="http://schemas.openxmlformats.org/drawingml/2006/table">
            <a:tbl>
              <a:tblPr/>
              <a:tblGrid>
                <a:gridCol w="3177870"/>
                <a:gridCol w="922030"/>
                <a:gridCol w="1065258"/>
                <a:gridCol w="581864"/>
                <a:gridCol w="1324858"/>
                <a:gridCol w="1271148"/>
                <a:gridCol w="581864"/>
                <a:gridCol w="1477038"/>
                <a:gridCol w="1423328"/>
              </a:tblGrid>
              <a:tr h="14034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Pathway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samples mutated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of recurrent variants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samples mutated rand avg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samples mutated p-value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of recurrent variants rand avg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of recurrent variants p-value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4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focal_adhesion.txt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4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egf_egfr_signaling_pathway.txt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4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gpcrs_other.txt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4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gpcrs_class_a_rhodopsin-like.txt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3.82E-01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8.01E-18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4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insulin_signaling.txt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4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integrin_mediated_cell_adhesion.txt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4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mapk_signaling_pathway.txt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1.26E-01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4.96E-49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4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tnf_alpha_signaling_pathway.txt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4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tsh_signaling_pathway.txt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4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adipogenesis.txt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1.68E-01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2.70E-23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4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apoptosis.txt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4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calcium_regulation_in_the_cardiac_cell.txt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4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folate_metabolism.txt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4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ovarian_infertility_genes.txt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4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senescence_and_autophagy.txt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1.26E-01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1.01E-31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4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wnt_signaling_pathway_and_pluripotency.txt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52" marR="8952" marT="89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3078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Korbel</a:t>
            </a:r>
            <a:r>
              <a:rPr lang="en-US" dirty="0" smtClean="0"/>
              <a:t> prostate pathway results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05337389"/>
              </p:ext>
            </p:extLst>
          </p:nvPr>
        </p:nvGraphicFramePr>
        <p:xfrm>
          <a:off x="5316528" y="2170821"/>
          <a:ext cx="2778984" cy="3292030"/>
        </p:xfrm>
        <a:graphic>
          <a:graphicData uri="http://schemas.openxmlformats.org/drawingml/2006/table">
            <a:tbl>
              <a:tblPr/>
              <a:tblGrid>
                <a:gridCol w="1389492"/>
                <a:gridCol w="1389492"/>
              </a:tblGrid>
              <a:tr h="32920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Gene</a:t>
                      </a:r>
                    </a:p>
                  </a:txBody>
                  <a:tcPr marL="21377" marR="21377" marT="213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pathways</a:t>
                      </a:r>
                    </a:p>
                  </a:txBody>
                  <a:tcPr marL="21377" marR="21377" marT="213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920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MAPK9</a:t>
                      </a:r>
                    </a:p>
                  </a:txBody>
                  <a:tcPr marL="21377" marR="21377" marT="213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21377" marR="21377" marT="213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920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PRKCZ</a:t>
                      </a:r>
                    </a:p>
                  </a:txBody>
                  <a:tcPr marL="21377" marR="21377" marT="213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21377" marR="21377" marT="213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920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TP53</a:t>
                      </a:r>
                    </a:p>
                  </a:txBody>
                  <a:tcPr marL="21377" marR="21377" marT="213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21377" marR="21377" marT="213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920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FYN</a:t>
                      </a:r>
                    </a:p>
                  </a:txBody>
                  <a:tcPr marL="21377" marR="21377" marT="213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21377" marR="21377" marT="213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920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RAP1A</a:t>
                      </a:r>
                    </a:p>
                  </a:txBody>
                  <a:tcPr marL="21377" marR="21377" marT="213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21377" marR="21377" marT="213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920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CASP3</a:t>
                      </a:r>
                    </a:p>
                  </a:txBody>
                  <a:tcPr marL="21377" marR="21377" marT="213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21377" marR="21377" marT="213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920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BCL2L1</a:t>
                      </a:r>
                    </a:p>
                  </a:txBody>
                  <a:tcPr marL="21377" marR="21377" marT="213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21377" marR="21377" marT="213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920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GNAS</a:t>
                      </a:r>
                    </a:p>
                  </a:txBody>
                  <a:tcPr marL="21377" marR="21377" marT="213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21377" marR="21377" marT="213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920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PTEN</a:t>
                      </a:r>
                    </a:p>
                  </a:txBody>
                  <a:tcPr marL="21377" marR="21377" marT="213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21377" marR="21377" marT="213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r>
              <a:rPr lang="en-US" dirty="0" smtClean="0"/>
              <a:t>MAPK9 is involved in a massive number of pathways compared to the next ones in the list</a:t>
            </a:r>
          </a:p>
          <a:p>
            <a:pPr lvl="1"/>
            <a:r>
              <a:rPr lang="en-US" dirty="0" smtClean="0"/>
              <a:t>Mitogen-activated protein kinase 9</a:t>
            </a:r>
          </a:p>
          <a:p>
            <a:r>
              <a:rPr lang="en-US" b="1" dirty="0" smtClean="0"/>
              <a:t>Caveat: </a:t>
            </a:r>
            <a:r>
              <a:rPr lang="en-US" dirty="0" smtClean="0"/>
              <a:t>Not recurrently mutated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A15B-07E2-1846-8BE6-BE799909B3D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815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Expanding LARVA to Interaction Networks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Started with latest HPRD release</a:t>
            </a:r>
          </a:p>
          <a:p>
            <a:r>
              <a:rPr lang="en-US" dirty="0" smtClean="0"/>
              <a:t>Retrieved genome coordinates for each pair of genes that interact as proteins</a:t>
            </a:r>
          </a:p>
          <a:p>
            <a:pPr lvl="1"/>
            <a:r>
              <a:rPr lang="en-US" dirty="0" smtClean="0"/>
              <a:t>~7000 pairs</a:t>
            </a:r>
          </a:p>
          <a:p>
            <a:r>
              <a:rPr lang="en-US" dirty="0" smtClean="0"/>
              <a:t>Treat each pair as an annotation set in LARVA</a:t>
            </a:r>
          </a:p>
          <a:p>
            <a:r>
              <a:rPr lang="en-US" dirty="0" smtClean="0"/>
              <a:t>Run LARVA on whole genome cancer datasets</a:t>
            </a:r>
          </a:p>
          <a:p>
            <a:r>
              <a:rPr lang="en-US" dirty="0" smtClean="0"/>
              <a:t>Analysis currently running on cluster</a:t>
            </a:r>
          </a:p>
          <a:p>
            <a:pPr lvl="1"/>
            <a:r>
              <a:rPr lang="en-US" dirty="0" smtClean="0"/>
              <a:t>#ongoing #work-in-progress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A15B-07E2-1846-8BE6-BE799909B3D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627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593</Words>
  <Application>Microsoft Macintosh PowerPoint</Application>
  <PresentationFormat>On-screen Show (4:3)</PresentationFormat>
  <Paragraphs>301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Investigating New Datasets</vt:lpstr>
      <vt:lpstr>Rubin prostate pathway results</vt:lpstr>
      <vt:lpstr>Rubin prostate pathway results</vt:lpstr>
      <vt:lpstr>Korbel prostate pathway results</vt:lpstr>
      <vt:lpstr>Korbel prostate pathway results</vt:lpstr>
      <vt:lpstr>Expanding LARVA to Interaction Networks</vt:lpstr>
    </vt:vector>
  </TitlesOfParts>
  <Company>The Lochovskys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Investigating New Datasets</dc:title>
  <dc:creator>Lucas Lochovsky</dc:creator>
  <cp:lastModifiedBy>Lucas Lochovsky</cp:lastModifiedBy>
  <cp:revision>51</cp:revision>
  <dcterms:created xsi:type="dcterms:W3CDTF">2013-06-11T23:53:40Z</dcterms:created>
  <dcterms:modified xsi:type="dcterms:W3CDTF">2013-06-12T15:56:42Z</dcterms:modified>
</cp:coreProperties>
</file>