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4" r:id="rId13"/>
    <p:sldId id="262" r:id="rId14"/>
    <p:sldId id="279" r:id="rId15"/>
    <p:sldId id="280" r:id="rId16"/>
    <p:sldId id="281" r:id="rId17"/>
    <p:sldId id="267" r:id="rId18"/>
    <p:sldId id="258" r:id="rId19"/>
    <p:sldId id="259" r:id="rId20"/>
    <p:sldId id="260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56" autoAdjust="0"/>
  </p:normalViewPr>
  <p:slideViewPr>
    <p:cSldViewPr snapToGrid="0" snapToObjects="1">
      <p:cViewPr varScale="1">
        <p:scale>
          <a:sx n="127" d="100"/>
          <a:sy n="127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80EAA-BC20-B447-AF84-E35BA0B016C2}" type="datetimeFigureOut">
              <a:rPr lang="en-US" smtClean="0"/>
              <a:t>6/5/13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38881-6F61-4242-B4AC-8DABB66D6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7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1C00-A734-D746-89F9-8B203B33B3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6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08C1-110B-6E41-9C79-3E936F3622CA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4984-B1AF-434C-AB45-5EDEDF9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4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08C1-110B-6E41-9C79-3E936F3622CA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4984-B1AF-434C-AB45-5EDEDF9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08C1-110B-6E41-9C79-3E936F3622CA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4984-B1AF-434C-AB45-5EDEDF9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6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08C1-110B-6E41-9C79-3E936F3622CA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4984-B1AF-434C-AB45-5EDEDF9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9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08C1-110B-6E41-9C79-3E936F3622CA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4984-B1AF-434C-AB45-5EDEDF9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1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08C1-110B-6E41-9C79-3E936F3622CA}" type="datetimeFigureOut">
              <a:rPr lang="en-US" smtClean="0"/>
              <a:t>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4984-B1AF-434C-AB45-5EDEDF9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08C1-110B-6E41-9C79-3E936F3622CA}" type="datetimeFigureOut">
              <a:rPr lang="en-US" smtClean="0"/>
              <a:t>6/5/13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4984-B1AF-434C-AB45-5EDEDF9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0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08C1-110B-6E41-9C79-3E936F3622CA}" type="datetimeFigureOut">
              <a:rPr lang="en-US" smtClean="0"/>
              <a:t>6/5/13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4984-B1AF-434C-AB45-5EDEDF9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0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08C1-110B-6E41-9C79-3E936F3622CA}" type="datetimeFigureOut">
              <a:rPr lang="en-US" smtClean="0"/>
              <a:t>6/5/13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4984-B1AF-434C-AB45-5EDEDF9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08C1-110B-6E41-9C79-3E936F3622CA}" type="datetimeFigureOut">
              <a:rPr lang="en-US" smtClean="0"/>
              <a:t>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4984-B1AF-434C-AB45-5EDEDF9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8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08C1-110B-6E41-9C79-3E936F3622CA}" type="datetimeFigureOut">
              <a:rPr lang="en-US" smtClean="0"/>
              <a:t>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4984-B1AF-434C-AB45-5EDEDF9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7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08C1-110B-6E41-9C79-3E936F3622CA}" type="datetimeFigureOut">
              <a:rPr lang="en-US" smtClean="0"/>
              <a:t>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74984-B1AF-434C-AB45-5EDEDF9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Validation of de novo SNPs in 03 family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Alexej </a:t>
            </a:r>
            <a:r>
              <a:rPr lang="en-US" dirty="0" smtClean="0"/>
              <a:t>Abyzov &amp; </a:t>
            </a:r>
            <a:r>
              <a:rPr lang="en-US" dirty="0" err="1"/>
              <a:t>Mariangela</a:t>
            </a:r>
            <a:r>
              <a:rPr lang="en-US" dirty="0"/>
              <a:t> </a:t>
            </a:r>
            <a:r>
              <a:rPr lang="en-US" dirty="0" err="1" smtClean="0"/>
              <a:t>Amenduni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8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0986" r="24729"/>
          <a:stretch/>
        </p:blipFill>
        <p:spPr>
          <a:xfrm>
            <a:off x="5126563" y="1587082"/>
            <a:ext cx="3686371" cy="2498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16 position </a:t>
            </a:r>
            <a:r>
              <a:rPr lang="en-US" dirty="0">
                <a:latin typeface="Lucida Grande"/>
                <a:cs typeface="Lucida Grande"/>
              </a:rPr>
              <a:t>76104782 </a:t>
            </a:r>
            <a:r>
              <a:rPr lang="en-US" dirty="0" smtClean="0">
                <a:latin typeface="Lucida Grande"/>
                <a:cs typeface="Lucida Grande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&gt;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not present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32847" y="2205202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26563" y="1649260"/>
            <a:ext cx="1211377" cy="32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6777" y="666599"/>
            <a:ext cx="8842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ggtgcttggttttaatttgtgcaacatgttgtctggctttggtgtca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ggtaatctcaacctcgtaaaatactttgagaatgatctttttgattttgtggaagtgttggtgaaggattggtgttacttcgtctttaaacatttgatataatacaccagtggagatgtggaacctg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734" t="64933" r="9509"/>
          <a:stretch/>
        </p:blipFill>
        <p:spPr>
          <a:xfrm>
            <a:off x="5126563" y="4311975"/>
            <a:ext cx="3686371" cy="237595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734237" y="4568381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26563" y="4336676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03-04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4591" t="59576" r="10082"/>
          <a:stretch/>
        </p:blipFill>
        <p:spPr>
          <a:xfrm>
            <a:off x="346238" y="1587082"/>
            <a:ext cx="3487773" cy="249813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859875" y="1969577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6239" y="1625450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03-01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13640" t="44355" r="10311"/>
          <a:stretch/>
        </p:blipFill>
        <p:spPr>
          <a:xfrm>
            <a:off x="346239" y="4311974"/>
            <a:ext cx="3917564" cy="242752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043631" y="4706008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6239" y="4383715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31861" y="212659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1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44" y="889767"/>
            <a:ext cx="8763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tgcctctttatcctgttccactggtctgtatgtctgtctttatgcca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/>
              <a:t>gaccatggtcttctaataagaatagctttattatatatttagaagtcaatcattgtgatgtctatagctttattcttctttatcaacattgctttgtctattcttggtctttgggagttcca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3826" y="339562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20 position </a:t>
            </a:r>
            <a:r>
              <a:rPr lang="en-US" dirty="0">
                <a:latin typeface="Lucida Grande"/>
                <a:cs typeface="Lucida Grande"/>
              </a:rPr>
              <a:t>54391403 </a:t>
            </a:r>
            <a:r>
              <a:rPr lang="en-US" dirty="0" smtClean="0">
                <a:latin typeface="Lucida Grande"/>
                <a:cs typeface="Lucida Grande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&gt;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</a:t>
            </a:r>
            <a:r>
              <a:rPr lang="en-US" b="1" dirty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not present</a:t>
            </a:r>
            <a:r>
              <a:rPr lang="en-US" dirty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    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4633" t="61436" r="23018"/>
          <a:stretch/>
        </p:blipFill>
        <p:spPr>
          <a:xfrm>
            <a:off x="4673081" y="1905430"/>
            <a:ext cx="4341579" cy="23700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3081" y="1849457"/>
            <a:ext cx="1211377" cy="32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03-02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87334" y="2396662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033" t="70768" r="18769"/>
          <a:stretch/>
        </p:blipFill>
        <p:spPr>
          <a:xfrm>
            <a:off x="250844" y="1905430"/>
            <a:ext cx="4154582" cy="229361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020986" y="2679327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5950" t="75251" r="1"/>
          <a:stretch/>
        </p:blipFill>
        <p:spPr>
          <a:xfrm>
            <a:off x="235128" y="4877418"/>
            <a:ext cx="4170298" cy="16972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933888" y="5606220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0844" y="4564472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0844" y="1884489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0708" t="77508" r="8767"/>
          <a:stretch/>
        </p:blipFill>
        <p:spPr>
          <a:xfrm>
            <a:off x="4673081" y="4877418"/>
            <a:ext cx="4233011" cy="169727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487334" y="5512140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73081" y="4508086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31861" y="212659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5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99" y="578202"/>
            <a:ext cx="8928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GGCCAAAATAACTGCCTGACAGTCCACGGGGCCAGGAGTCTACAGGG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GTTGGCGTGGGGAGGCGTGCTTCCCGCAGAGGCTGGAGGGCTGCTGTTGGCAGAGTAGATGGAGCTGCTCGGGGCACAGCATTCTGGCCCAACCTTGCAGGAATGTGGTTCTGACAAACCAGCTGGAGAAAAGC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10 position </a:t>
            </a:r>
            <a:r>
              <a:rPr lang="en-US" dirty="0">
                <a:latin typeface="Lucida Grande"/>
                <a:cs typeface="Lucida Grande"/>
              </a:rPr>
              <a:t>131584648 </a:t>
            </a:r>
            <a:r>
              <a:rPr lang="en-US" dirty="0" smtClean="0">
                <a:latin typeface="Lucida Grande"/>
                <a:cs typeface="Lucida Grande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&gt;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102" t="61732" r="6581"/>
          <a:stretch/>
        </p:blipFill>
        <p:spPr>
          <a:xfrm>
            <a:off x="193388" y="4233575"/>
            <a:ext cx="3950772" cy="262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26" y="4050058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03-03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67273" r="47952"/>
          <a:stretch/>
        </p:blipFill>
        <p:spPr>
          <a:xfrm>
            <a:off x="193388" y="1839025"/>
            <a:ext cx="3011222" cy="224436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06924" y="2469369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31341" y="5538232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1654359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03-01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0574" t="54593" r="34073" b="1924"/>
          <a:stretch/>
        </p:blipFill>
        <p:spPr>
          <a:xfrm>
            <a:off x="5053996" y="4238679"/>
            <a:ext cx="3598164" cy="26193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53996" y="4054013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03-04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61620" y="5125301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31861" y="212659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605" y="1546464"/>
            <a:ext cx="339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03-01 need to be repeated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9857" y="1546464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3605" y="4209290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9857" y="4209290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Chr8:</a:t>
            </a:r>
            <a:r>
              <a:rPr lang="en-US" dirty="0">
                <a:latin typeface="Lucida Grande"/>
                <a:cs typeface="Lucida Grande"/>
              </a:rPr>
              <a:t>16224428	</a:t>
            </a:r>
            <a:r>
              <a:rPr lang="en-US" dirty="0" smtClean="0">
                <a:latin typeface="Lucida Grande"/>
                <a:cs typeface="Lucida Grande"/>
              </a:rPr>
              <a:t>	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-&gt;A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	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True SNV, not de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novo?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857" y="1915796"/>
            <a:ext cx="4114800" cy="213033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7094770" y="1164475"/>
            <a:ext cx="0" cy="76397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856094" y="3891960"/>
            <a:ext cx="0" cy="76397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05" y="4655937"/>
            <a:ext cx="4114800" cy="20482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360" y="4655936"/>
            <a:ext cx="4114800" cy="204824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7325934" y="4890467"/>
            <a:ext cx="0" cy="76397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65831" y="728797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7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6738" y="5900"/>
            <a:ext cx="1328496" cy="1246495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/>
              <a:t>2 true de novo</a:t>
            </a:r>
          </a:p>
          <a:p>
            <a:r>
              <a:rPr lang="en-US" sz="1500" dirty="0" smtClean="0"/>
              <a:t>4 no SNV</a:t>
            </a:r>
          </a:p>
          <a:p>
            <a:r>
              <a:rPr lang="en-US" sz="1500" dirty="0" smtClean="0"/>
              <a:t>1 unclear </a:t>
            </a:r>
          </a:p>
          <a:p>
            <a:r>
              <a:rPr lang="en-US" sz="1500" dirty="0" smtClean="0"/>
              <a:t>1 bad PCR</a:t>
            </a:r>
          </a:p>
          <a:p>
            <a:r>
              <a:rPr lang="en-US" sz="1500" dirty="0" smtClean="0"/>
              <a:t>3 no primers</a:t>
            </a:r>
          </a:p>
        </p:txBody>
      </p:sp>
      <p:cxnSp>
        <p:nvCxnSpPr>
          <p:cNvPr id="14" name="Elbow Connector 13"/>
          <p:cNvCxnSpPr>
            <a:stCxn id="8" idx="3"/>
            <a:endCxn id="2" idx="2"/>
          </p:cNvCxnSpPr>
          <p:nvPr/>
        </p:nvCxnSpPr>
        <p:spPr>
          <a:xfrm flipV="1">
            <a:off x="6964561" y="1252395"/>
            <a:ext cx="1046425" cy="204541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228722"/>
              </p:ext>
            </p:extLst>
          </p:nvPr>
        </p:nvGraphicFramePr>
        <p:xfrm>
          <a:off x="156354" y="169752"/>
          <a:ext cx="4818445" cy="6522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705"/>
                <a:gridCol w="489168"/>
                <a:gridCol w="677908"/>
                <a:gridCol w="1510100"/>
                <a:gridCol w="945564"/>
              </a:tblGrid>
              <a:tr h="1660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SNV 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SVN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Tested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Results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In new </a:t>
                      </a:r>
                      <a:r>
                        <a:rPr lang="en-US" sz="1400" dirty="0" smtClean="0"/>
                        <a:t>set</a:t>
                      </a:r>
                      <a:endParaRPr lang="en-US" sz="1400" dirty="0"/>
                    </a:p>
                  </a:txBody>
                  <a:tcPr/>
                </a:tc>
              </a:tr>
              <a:tr h="18918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Chr1:227127973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Not good PCR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0022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Chr2:128353956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T-&gt;G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good PCR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0481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Chr3:174536877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3327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Chr3:179775854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SNV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32527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Chr4:104485788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SNV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98958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Chr5:101948978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7235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Chr5:103442520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85281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Chr5:104262387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173558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Chr5:108328313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C-&gt;T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132527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Chr5:164396965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130573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Chr5:46217411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SNV</a:t>
                      </a:r>
                      <a:r>
                        <a:rPr lang="en-US" sz="1100" dirty="0" smtClean="0"/>
                        <a:t>, </a:t>
                      </a:r>
                      <a:r>
                        <a:rPr lang="en-US" sz="1100" dirty="0" smtClean="0"/>
                        <a:t>inherited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77466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Chr6:49093434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True de novo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1458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Chr7:156433793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SNV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34481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Chr8:16224428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*SNV</a:t>
                      </a:r>
                      <a:r>
                        <a:rPr lang="en-US" sz="1100" dirty="0" smtClean="0"/>
                        <a:t>, </a:t>
                      </a:r>
                      <a:r>
                        <a:rPr lang="en-US" sz="1100" dirty="0" smtClean="0"/>
                        <a:t>parents unclear*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Chr8:47365104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Chr9:71204525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06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Chr9:79324649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T-&gt;C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True</a:t>
                      </a:r>
                      <a:r>
                        <a:rPr lang="en-US" sz="11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1100" b="1" baseline="0" dirty="0" smtClean="0">
                          <a:solidFill>
                            <a:srgbClr val="008000"/>
                          </a:solidFill>
                        </a:rPr>
                        <a:t>de </a:t>
                      </a:r>
                      <a:r>
                        <a:rPr lang="en-US" sz="1100" b="1" baseline="0" dirty="0" smtClean="0">
                          <a:solidFill>
                            <a:srgbClr val="008000"/>
                          </a:solidFill>
                        </a:rPr>
                        <a:t>novo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87626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Chr10:131584648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T-&gt;C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*</a:t>
                      </a:r>
                      <a:r>
                        <a:rPr lang="en-US" sz="1100" baseline="0" dirty="0" smtClean="0">
                          <a:solidFill>
                            <a:srgbClr val="008000"/>
                          </a:solidFill>
                        </a:rPr>
                        <a:t>SNV, parents unclear*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1498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Chr11:103619079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Chr15:49758145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A-&gt;C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Chr16:76104782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Not SNV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Chr20:52376351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T-&gt;G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Chr20:54391403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SNV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Chr20:56671088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105761" y="2330858"/>
            <a:ext cx="3200400" cy="3200400"/>
          </a:xfrm>
          <a:prstGeom prst="ellipse">
            <a:avLst/>
          </a:prstGeom>
          <a:solidFill>
            <a:schemeClr val="accent2">
              <a:alpha val="49000"/>
            </a:schemeClr>
          </a:solidFill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5761" y="1060773"/>
            <a:ext cx="3200400" cy="3200400"/>
          </a:xfrm>
          <a:prstGeom prst="ellipse">
            <a:avLst/>
          </a:prstGeom>
          <a:solidFill>
            <a:srgbClr val="008000">
              <a:alpha val="50000"/>
            </a:srgbClr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45907" y="311314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15907" y="185972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5907" y="4518593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39130" y="5411246"/>
            <a:ext cx="1415772" cy="1477328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/>
              <a:t>2 true de novo</a:t>
            </a:r>
          </a:p>
          <a:p>
            <a:r>
              <a:rPr lang="en-US" sz="1500" dirty="0" smtClean="0"/>
              <a:t>4 no SNV</a:t>
            </a:r>
          </a:p>
          <a:p>
            <a:r>
              <a:rPr lang="en-US" sz="1500" dirty="0" smtClean="0"/>
              <a:t>2 inherited SNV</a:t>
            </a:r>
          </a:p>
          <a:p>
            <a:r>
              <a:rPr lang="en-US" sz="1500" dirty="0"/>
              <a:t>2</a:t>
            </a:r>
            <a:r>
              <a:rPr lang="en-US" sz="1500" dirty="0" smtClean="0"/>
              <a:t> unclear </a:t>
            </a:r>
          </a:p>
          <a:p>
            <a:r>
              <a:rPr lang="en-US" sz="1500" dirty="0"/>
              <a:t>2</a:t>
            </a:r>
            <a:r>
              <a:rPr lang="en-US" sz="1500" dirty="0" smtClean="0"/>
              <a:t> bad PCR</a:t>
            </a:r>
          </a:p>
          <a:p>
            <a:r>
              <a:rPr lang="en-US" sz="1500" dirty="0" smtClean="0"/>
              <a:t>12 no primers</a:t>
            </a:r>
          </a:p>
        </p:txBody>
      </p:sp>
      <p:cxnSp>
        <p:nvCxnSpPr>
          <p:cNvPr id="19" name="Elbow Connector 18"/>
          <p:cNvCxnSpPr>
            <a:stCxn id="8" idx="1"/>
            <a:endCxn id="10" idx="1"/>
          </p:cNvCxnSpPr>
          <p:nvPr/>
        </p:nvCxnSpPr>
        <p:spPr>
          <a:xfrm rot="10800000" flipV="1">
            <a:off x="6515907" y="3297809"/>
            <a:ext cx="30000" cy="1405450"/>
          </a:xfrm>
          <a:prstGeom prst="bentConnector3">
            <a:avLst>
              <a:gd name="adj1" fmla="val 862000"/>
            </a:avLst>
          </a:prstGeom>
          <a:ln>
            <a:solidFill>
              <a:srgbClr val="7F7F7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15" idx="1"/>
          </p:cNvCxnSpPr>
          <p:nvPr/>
        </p:nvCxnSpPr>
        <p:spPr>
          <a:xfrm rot="10800000" flipH="1" flipV="1">
            <a:off x="6276418" y="4076506"/>
            <a:ext cx="1162711" cy="2073403"/>
          </a:xfrm>
          <a:prstGeom prst="bentConnector3">
            <a:avLst>
              <a:gd name="adj1" fmla="val -19661"/>
            </a:avLst>
          </a:prstGeom>
          <a:ln>
            <a:solidFill>
              <a:srgbClr val="7F7F7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30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false SNVs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929361"/>
              </p:ext>
            </p:extLst>
          </p:nvPr>
        </p:nvGraphicFramePr>
        <p:xfrm>
          <a:off x="457200" y="1600200"/>
          <a:ext cx="76822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67"/>
                <a:gridCol w="640080"/>
                <a:gridCol w="702812"/>
                <a:gridCol w="1485720"/>
                <a:gridCol w="175768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SNV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 (4x)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i2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i3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i4 (9x)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Chr3:179775854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C-&gt;A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CCCC</a:t>
                      </a:r>
                      <a:r>
                        <a:rPr lang="en-US" b="1" dirty="0" smtClean="0"/>
                        <a:t>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AAA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CCCC</a:t>
                      </a:r>
                      <a:r>
                        <a:rPr lang="en-US" b="1" dirty="0" smtClean="0"/>
                        <a:t>AAAAA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Chr4:104485788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G-&gt;T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TTTTTT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Chr7:156433793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G-&gt;C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</a:t>
                      </a:r>
                      <a:r>
                        <a:rPr lang="en-US" b="1" dirty="0" smtClean="0"/>
                        <a:t>CCCCCC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</a:t>
                      </a:r>
                      <a:r>
                        <a:rPr lang="en-US" b="1" dirty="0" smtClean="0"/>
                        <a:t>CCCC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Chr20:54391403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G-&gt;A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G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GGGGGGGG</a:t>
                      </a:r>
                      <a:r>
                        <a:rPr lang="en-US" b="1" dirty="0" smtClean="0"/>
                        <a:t>AAA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</a:t>
                      </a:r>
                      <a:r>
                        <a:rPr lang="en-US" b="1" dirty="0" smtClean="0"/>
                        <a:t>AAA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590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3_1797758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051"/>
            <a:ext cx="9144000" cy="508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Chr3:</a:t>
            </a:r>
            <a:r>
              <a:rPr lang="en-US" dirty="0" smtClean="0"/>
              <a:t>179775854 (C-&gt;A)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56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3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864" t="41032" r="37119"/>
          <a:stretch/>
        </p:blipFill>
        <p:spPr>
          <a:xfrm>
            <a:off x="4731730" y="1829307"/>
            <a:ext cx="4243832" cy="251583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1651" y="1889719"/>
            <a:ext cx="8843911" cy="4848228"/>
            <a:chOff x="170373" y="92930"/>
            <a:chExt cx="8843911" cy="48482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864" t="43623" r="33229"/>
            <a:stretch/>
          </p:blipFill>
          <p:spPr>
            <a:xfrm>
              <a:off x="170373" y="92930"/>
              <a:ext cx="4383234" cy="24229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40316" r="23668"/>
            <a:stretch/>
          </p:blipFill>
          <p:spPr>
            <a:xfrm>
              <a:off x="201350" y="2571257"/>
              <a:ext cx="4352257" cy="23699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40746" y="170385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0746" y="2661700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03-03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121919" y="557621"/>
              <a:ext cx="1" cy="72800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152896" y="2860642"/>
              <a:ext cx="1" cy="72800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847894" y="170385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03-02</a:t>
              </a:r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1674" t="36685" r="21789"/>
            <a:stretch/>
          </p:blipFill>
          <p:spPr>
            <a:xfrm>
              <a:off x="4770452" y="2763033"/>
              <a:ext cx="4243832" cy="21781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770452" y="2661700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03-04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642065" y="2860642"/>
              <a:ext cx="1" cy="72800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657554" y="472756"/>
              <a:ext cx="1" cy="72800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765831" y="728797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4424" y="154896"/>
            <a:ext cx="584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Chr4:104485788	G-&gt;T		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No SNV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8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167" r="16447"/>
          <a:stretch/>
        </p:blipFill>
        <p:spPr>
          <a:xfrm>
            <a:off x="216839" y="4350110"/>
            <a:ext cx="4313536" cy="2445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590" t="27781" r="23786"/>
          <a:stretch/>
        </p:blipFill>
        <p:spPr>
          <a:xfrm>
            <a:off x="193605" y="1750320"/>
            <a:ext cx="4336769" cy="24758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61990" y="4863732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43365" r="42422"/>
          <a:stretch/>
        </p:blipFill>
        <p:spPr>
          <a:xfrm>
            <a:off x="4925331" y="1750320"/>
            <a:ext cx="3903091" cy="247583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789205" y="1750320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25331" y="1750320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3605" y="1778804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3605" y="4192682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03-03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346502" y="1889726"/>
            <a:ext cx="7744" cy="33829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11117" t="27555" r="31095"/>
          <a:stretch/>
        </p:blipFill>
        <p:spPr>
          <a:xfrm>
            <a:off x="4925330" y="4266468"/>
            <a:ext cx="3903091" cy="252957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6817546" y="4401264"/>
            <a:ext cx="0" cy="32012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Chr5:</a:t>
            </a:r>
            <a:r>
              <a:rPr lang="it-IT" dirty="0" smtClean="0">
                <a:latin typeface="Lucida Grande"/>
                <a:cs typeface="Lucida Grande"/>
              </a:rPr>
              <a:t>46217411</a:t>
            </a:r>
            <a:r>
              <a:rPr lang="en-US" dirty="0">
                <a:latin typeface="Lucida Grande"/>
                <a:cs typeface="Lucida Grande"/>
              </a:rPr>
              <a:t>	</a:t>
            </a:r>
            <a:r>
              <a:rPr lang="en-US" dirty="0" smtClean="0">
                <a:latin typeface="Lucida Grande"/>
                <a:cs typeface="Lucida Grande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G-&gt;T		</a:t>
            </a:r>
            <a:r>
              <a:rPr lang="en-US" b="1" dirty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T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rue SNV, not de novo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5330" y="4192682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765831" y="728797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0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76047" y="1628760"/>
            <a:ext cx="4572000" cy="4572000"/>
          </a:xfrm>
          <a:prstGeom prst="ellipse">
            <a:avLst/>
          </a:prstGeom>
          <a:solidFill>
            <a:schemeClr val="accent2">
              <a:alpha val="49000"/>
            </a:schemeClr>
          </a:solidFill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42289" y="1628760"/>
            <a:ext cx="4572000" cy="4572000"/>
          </a:xfrm>
          <a:prstGeom prst="ellipse">
            <a:avLst/>
          </a:prstGeom>
          <a:solidFill>
            <a:srgbClr val="008000">
              <a:alpha val="50000"/>
            </a:srgbClr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05807" y="1232972"/>
            <a:ext cx="193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176 SNPs </a:t>
            </a:r>
            <a:r>
              <a:rPr lang="en-US" dirty="0" smtClean="0">
                <a:solidFill>
                  <a:srgbClr val="008000"/>
                </a:solidFill>
              </a:rPr>
              <a:t>(current)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603" y="1232972"/>
            <a:ext cx="176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178 SNPs </a:t>
            </a:r>
            <a:r>
              <a:rPr lang="en-US" dirty="0" smtClean="0">
                <a:solidFill>
                  <a:schemeClr val="accent2"/>
                </a:solidFill>
              </a:rPr>
              <a:t>(initial)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2058" y="346111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60228" y="3461115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88522" y="3461115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5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42" t="38396" r="32854"/>
          <a:stretch/>
        </p:blipFill>
        <p:spPr>
          <a:xfrm>
            <a:off x="136278" y="1338487"/>
            <a:ext cx="4524829" cy="2777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333" t="48292" r="16897"/>
          <a:stretch/>
        </p:blipFill>
        <p:spPr>
          <a:xfrm>
            <a:off x="120791" y="4209290"/>
            <a:ext cx="4524828" cy="25596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106440" y="4999254"/>
            <a:ext cx="0" cy="654435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103955" y="1915796"/>
            <a:ext cx="2484" cy="529062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363" t="38360" r="23091"/>
          <a:stretch/>
        </p:blipFill>
        <p:spPr>
          <a:xfrm>
            <a:off x="4817905" y="1338488"/>
            <a:ext cx="4180888" cy="277786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515682" y="1900306"/>
            <a:ext cx="0" cy="498082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605" y="1546464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9857" y="1546464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3605" y="4209290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03-03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32379" t="52174"/>
          <a:stretch/>
        </p:blipFill>
        <p:spPr>
          <a:xfrm>
            <a:off x="4818818" y="4209290"/>
            <a:ext cx="4195463" cy="25596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9857" y="4209290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03-04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25233" y="4470192"/>
            <a:ext cx="1" cy="529062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Chr6: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Times New Roman"/>
                <a:cs typeface="Lucida Grande"/>
              </a:rPr>
              <a:t>49093434</a:t>
            </a:r>
            <a:r>
              <a:rPr lang="en-US" dirty="0">
                <a:latin typeface="Lucida Grande"/>
                <a:cs typeface="Lucida Grande"/>
              </a:rPr>
              <a:t>	</a:t>
            </a:r>
            <a:r>
              <a:rPr lang="en-US" dirty="0" smtClean="0">
                <a:latin typeface="Lucida Grande"/>
                <a:cs typeface="Lucida Grande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C-&gt;T		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True de novo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5831" y="728797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6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52" t="20409" r="19887" b="1504"/>
          <a:stretch/>
        </p:blipFill>
        <p:spPr>
          <a:xfrm>
            <a:off x="108427" y="3640047"/>
            <a:ext cx="4743784" cy="3217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240" t="30071" r="12155"/>
          <a:stretch/>
        </p:blipFill>
        <p:spPr>
          <a:xfrm>
            <a:off x="108427" y="1223669"/>
            <a:ext cx="4600072" cy="2385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427" y="1055707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03-01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58614" y="4739801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81174" y="1576074"/>
            <a:ext cx="0" cy="44144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8427" y="3651668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03-03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059" t="28797" r="5550"/>
          <a:stretch/>
        </p:blipFill>
        <p:spPr>
          <a:xfrm>
            <a:off x="5105400" y="4021000"/>
            <a:ext cx="3908884" cy="281372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518157" y="4488115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5400" y="3651668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Chr9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:</a:t>
            </a:r>
            <a:r>
              <a:rPr lang="it-IT" dirty="0" smtClean="0">
                <a:latin typeface="Lucida Grande"/>
                <a:cs typeface="Lucida Grande"/>
              </a:rPr>
              <a:t>79324649</a:t>
            </a:r>
            <a:r>
              <a:rPr lang="en-US" dirty="0">
                <a:latin typeface="Lucida Grande"/>
                <a:cs typeface="Lucida Grande"/>
              </a:rPr>
              <a:t>	</a:t>
            </a:r>
            <a:r>
              <a:rPr lang="en-US" dirty="0" smtClean="0">
                <a:latin typeface="Lucida Grande"/>
                <a:cs typeface="Lucida Grande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T-&gt;C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	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True SNV, de novo?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5831" y="728797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79857" y="1546464"/>
            <a:ext cx="382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</a:t>
            </a:r>
            <a:r>
              <a:rPr lang="en-US" dirty="0"/>
              <a:t>02 needs to be repeated</a:t>
            </a:r>
          </a:p>
        </p:txBody>
      </p:sp>
    </p:spTree>
    <p:extLst>
      <p:ext uri="{BB962C8B-B14F-4D97-AF65-F5344CB8AC3E}">
        <p14:creationId xmlns:p14="http://schemas.microsoft.com/office/powerpoint/2010/main" val="123854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868666"/>
              </p:ext>
            </p:extLst>
          </p:nvPr>
        </p:nvGraphicFramePr>
        <p:xfrm>
          <a:off x="2234036" y="168160"/>
          <a:ext cx="4818445" cy="6522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705"/>
                <a:gridCol w="489168"/>
                <a:gridCol w="677908"/>
                <a:gridCol w="1510100"/>
                <a:gridCol w="945564"/>
              </a:tblGrid>
              <a:tr h="1660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SNV 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SVN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Tested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Results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In new </a:t>
                      </a:r>
                      <a:r>
                        <a:rPr lang="en-US" sz="1400" dirty="0" smtClean="0"/>
                        <a:t>set</a:t>
                      </a:r>
                      <a:endParaRPr lang="en-US" sz="1400" dirty="0"/>
                    </a:p>
                  </a:txBody>
                  <a:tcPr/>
                </a:tc>
              </a:tr>
              <a:tr h="18918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Chr1:227127973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Not good PCR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0022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Chr2:128353956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T-&gt;G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Not good PCR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0481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Chr3:174536877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3327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Chr3:179775854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SNV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32527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Chr4:104485788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SNV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98958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Chr5:101948978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7235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Chr5:103442520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85281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Chr5:104262387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173558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Chr5:108328313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C-&gt;T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132527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Chr5:164396965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130573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Chr5:46217411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SNV</a:t>
                      </a:r>
                      <a:r>
                        <a:rPr lang="en-US" sz="1100" dirty="0" smtClean="0"/>
                        <a:t>, </a:t>
                      </a:r>
                      <a:r>
                        <a:rPr lang="en-US" sz="1100" dirty="0" smtClean="0"/>
                        <a:t>inherited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77466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Chr6:49093434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True de novo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1458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Chr7:156433793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Not SNV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34481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Chr8:16224428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*SNV</a:t>
                      </a:r>
                      <a:r>
                        <a:rPr lang="en-US" sz="1100" dirty="0" smtClean="0"/>
                        <a:t>, </a:t>
                      </a:r>
                      <a:r>
                        <a:rPr lang="en-US" sz="1100" dirty="0" smtClean="0"/>
                        <a:t>parents unclear*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Chr8:47365104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Chr9:71204525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06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Chr9:79324649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T-&gt;C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True</a:t>
                      </a:r>
                      <a:r>
                        <a:rPr lang="en-US" sz="11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1100" b="1" baseline="0" dirty="0" smtClean="0">
                          <a:solidFill>
                            <a:srgbClr val="008000"/>
                          </a:solidFill>
                        </a:rPr>
                        <a:t>de </a:t>
                      </a:r>
                      <a:r>
                        <a:rPr lang="en-US" sz="1100" b="1" baseline="0" dirty="0" smtClean="0">
                          <a:solidFill>
                            <a:srgbClr val="008000"/>
                          </a:solidFill>
                        </a:rPr>
                        <a:t>novo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87626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Chr10:131584648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T-&gt;C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*</a:t>
                      </a:r>
                      <a:r>
                        <a:rPr lang="en-US" sz="1100" baseline="0" dirty="0" smtClean="0">
                          <a:solidFill>
                            <a:srgbClr val="008000"/>
                          </a:solidFill>
                        </a:rPr>
                        <a:t>SNV, parents unclear*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1498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Chr11:103619079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Chr15:49758145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A-&gt;C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Chr16:76104782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Not SNV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Chr20:52376351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T-&gt;G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Chr20:54391403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SNV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Chr20:56671088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82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56300" y="2397371"/>
            <a:ext cx="8029127" cy="4430675"/>
            <a:chOff x="170293" y="1425038"/>
            <a:chExt cx="8689108" cy="54383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57594" r="15270"/>
            <a:stretch/>
          </p:blipFill>
          <p:spPr>
            <a:xfrm>
              <a:off x="170293" y="1425038"/>
              <a:ext cx="4212939" cy="272228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0293" y="1471507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03-01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54658" r="9837"/>
            <a:stretch/>
          </p:blipFill>
          <p:spPr>
            <a:xfrm>
              <a:off x="4874755" y="1425038"/>
              <a:ext cx="3984645" cy="26758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t="56013" r="9349"/>
            <a:stretch/>
          </p:blipFill>
          <p:spPr>
            <a:xfrm>
              <a:off x="170294" y="4181306"/>
              <a:ext cx="4212938" cy="267669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0294" y="4240768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03-03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74755" y="1471507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03-02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849876" y="4302728"/>
              <a:ext cx="1" cy="65056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834197" y="1735078"/>
              <a:ext cx="1" cy="65056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423377" y="1782118"/>
              <a:ext cx="1" cy="65056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t="54187" r="26421" b="2701"/>
            <a:stretch/>
          </p:blipFill>
          <p:spPr>
            <a:xfrm>
              <a:off x="4874755" y="4181306"/>
              <a:ext cx="3984646" cy="268204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874755" y="4240768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03-04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411163" y="4256448"/>
              <a:ext cx="1" cy="65056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70293" y="893424"/>
            <a:ext cx="8860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gccaaactgaacttcttggagtcctcC</a:t>
            </a:r>
            <a:r>
              <a:rPr lang="en-US" sz="1600" b="1" dirty="0" smtClean="0">
                <a:solidFill>
                  <a:srgbClr val="FF0000"/>
                </a:solidFill>
              </a:rPr>
              <a:t>C</a:t>
            </a:r>
            <a:r>
              <a:rPr lang="en-US" sz="1600" dirty="0" smtClean="0"/>
              <a:t>CAGCGTCACTGACTGCTCTTCATACTTCCCCTGTTCTTCAGCTGGCTGCCTACTAGTTCTCACTTCTTATTATAAATTGCTAAATTAAACCTCACTTTATTCATAAATTTATGAAAAGAGTATAGAGTCAGGACACATTTGCATAATGTGTGCCTTTGCCTAGAATTAATGGAAGTGAATAACAAAATATCAAAAACATAAACAGAGGCCAAACTTCAGCTTTAGGAATACCCTAGGTGCATGG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3 position </a:t>
            </a:r>
            <a:r>
              <a:rPr lang="it-IT" dirty="0">
                <a:latin typeface="Lucida Grande"/>
                <a:cs typeface="Lucida Grande"/>
              </a:rPr>
              <a:t>179775854</a:t>
            </a:r>
            <a:r>
              <a:rPr lang="en-US" dirty="0">
                <a:latin typeface="Lucida Grande"/>
                <a:cs typeface="Lucida Grand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&gt;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    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NOT present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6966" y="212659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1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864" t="41032" r="37119"/>
          <a:stretch/>
        </p:blipFill>
        <p:spPr>
          <a:xfrm>
            <a:off x="4731730" y="1829307"/>
            <a:ext cx="4243832" cy="251583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1651" y="1889719"/>
            <a:ext cx="8843911" cy="4848228"/>
            <a:chOff x="170373" y="92930"/>
            <a:chExt cx="8843911" cy="48482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864" t="43623" r="33229"/>
            <a:stretch/>
          </p:blipFill>
          <p:spPr>
            <a:xfrm>
              <a:off x="170373" y="92930"/>
              <a:ext cx="4383234" cy="24229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40316" r="23668"/>
            <a:stretch/>
          </p:blipFill>
          <p:spPr>
            <a:xfrm>
              <a:off x="201350" y="2571257"/>
              <a:ext cx="4352257" cy="23699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40746" y="170385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0746" y="2661700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03-03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121919" y="557621"/>
              <a:ext cx="1" cy="72800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152896" y="2860642"/>
              <a:ext cx="1" cy="72800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847894" y="170385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03-02</a:t>
              </a:r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1674" t="36685" r="21789"/>
            <a:stretch/>
          </p:blipFill>
          <p:spPr>
            <a:xfrm>
              <a:off x="4770452" y="2763033"/>
              <a:ext cx="4243832" cy="21781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770452" y="2661700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03-04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642065" y="2860642"/>
              <a:ext cx="1" cy="72800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657554" y="472756"/>
              <a:ext cx="1" cy="72800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-32154" y="615436"/>
            <a:ext cx="92349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CAGAAAAGGAAGTTCAAAGCAGTTACTTTTAAATGTTAAAGTCTTGAGTCCAATGTTGAATTTTATTTTTGGTGAAAAGTTGGATTTGACATACTCTTATAACCTAAAATCATCAAGCACTTTCTATTGTCATATATGTTATACATTGGGGATA</a:t>
            </a:r>
            <a:r>
              <a:rPr lang="en-US" sz="1400" b="1" dirty="0" smtClean="0">
                <a:solidFill>
                  <a:srgbClr val="FF0000"/>
                </a:solidFill>
              </a:rPr>
              <a:t>G</a:t>
            </a:r>
            <a:r>
              <a:rPr lang="en-US" sz="1400" dirty="0" smtClean="0"/>
              <a:t>TGTAAAGGGGAATAATTTTGGAGAAAAATGCTCAATACCTATTTCTGATAAATGTTTTGTTTAAGTGTTATACACAAGTCCATGGAGAAAATCATGTTTCATAATAAAATTATCTTCTTCTTGTTAACAAAA</a:t>
            </a:r>
            <a:endParaRPr lang="en-US" sz="1400" dirty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4 position 104485788        G&gt;T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NOT present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6966" y="212659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167" r="16447"/>
          <a:stretch/>
        </p:blipFill>
        <p:spPr>
          <a:xfrm>
            <a:off x="216839" y="4350110"/>
            <a:ext cx="4313536" cy="2445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590" t="27781" r="23786"/>
          <a:stretch/>
        </p:blipFill>
        <p:spPr>
          <a:xfrm>
            <a:off x="193605" y="1750320"/>
            <a:ext cx="4336769" cy="24758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61990" y="4863732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3605" y="1778804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3605" y="4192682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03-03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346502" y="1889726"/>
            <a:ext cx="7744" cy="33829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1117" t="27555" r="31095"/>
          <a:stretch/>
        </p:blipFill>
        <p:spPr>
          <a:xfrm>
            <a:off x="4925330" y="4266468"/>
            <a:ext cx="3903091" cy="252957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6817546" y="4401264"/>
            <a:ext cx="0" cy="32012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5 position </a:t>
            </a:r>
            <a:r>
              <a:rPr lang="it-IT" dirty="0">
                <a:latin typeface="Lucida Grande"/>
                <a:cs typeface="Lucida Grande"/>
              </a:rPr>
              <a:t>46217411</a:t>
            </a:r>
            <a:r>
              <a:rPr lang="en-US" dirty="0">
                <a:latin typeface="Lucida Grande"/>
                <a:cs typeface="Lucida Grand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G&gt;T     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NOT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de-novo</a:t>
            </a:r>
            <a:endParaRPr lang="en-US" b="1" i="1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5330" y="4192682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1014" t="11432" r="22979"/>
          <a:stretch/>
        </p:blipFill>
        <p:spPr>
          <a:xfrm>
            <a:off x="4982141" y="1971439"/>
            <a:ext cx="3866338" cy="22212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90178" y="1778804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03-02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96710" y="2478329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71398" y="1101696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5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42" t="38396" r="32854"/>
          <a:stretch/>
        </p:blipFill>
        <p:spPr>
          <a:xfrm>
            <a:off x="136278" y="1338487"/>
            <a:ext cx="4524829" cy="2777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333" t="48292" r="16897"/>
          <a:stretch/>
        </p:blipFill>
        <p:spPr>
          <a:xfrm>
            <a:off x="120791" y="4209290"/>
            <a:ext cx="4524828" cy="25596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106440" y="4999254"/>
            <a:ext cx="0" cy="654435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103955" y="1915796"/>
            <a:ext cx="2484" cy="529062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363" t="38360" r="23091"/>
          <a:stretch/>
        </p:blipFill>
        <p:spPr>
          <a:xfrm>
            <a:off x="4817905" y="1338488"/>
            <a:ext cx="4180888" cy="277786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515682" y="1900306"/>
            <a:ext cx="0" cy="498082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605" y="1546464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9857" y="1546464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3605" y="4209290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03-03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32379" t="52174"/>
          <a:stretch/>
        </p:blipFill>
        <p:spPr>
          <a:xfrm>
            <a:off x="4818818" y="4209290"/>
            <a:ext cx="4195463" cy="25596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9857" y="4209290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03-04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25233" y="4470192"/>
            <a:ext cx="1" cy="529062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6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position </a:t>
            </a:r>
            <a:r>
              <a:rPr lang="en-US" dirty="0">
                <a:solidFill>
                  <a:srgbClr val="000000"/>
                </a:solidFill>
                <a:latin typeface="Lucida Grande"/>
                <a:ea typeface="Times New Roman"/>
                <a:cs typeface="Lucida Grande"/>
              </a:rPr>
              <a:t>49093434</a:t>
            </a:r>
            <a:r>
              <a:rPr lang="en-US" dirty="0">
                <a:latin typeface="Lucida Grande"/>
                <a:cs typeface="Lucida Grande"/>
              </a:rPr>
              <a:t> </a:t>
            </a:r>
            <a:r>
              <a:rPr lang="en-US" dirty="0" smtClean="0">
                <a:latin typeface="Lucida Grande"/>
                <a:cs typeface="Lucida Grand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&gt;T     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de novo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6966" y="203652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6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2528" y="2280284"/>
            <a:ext cx="8121612" cy="4462077"/>
            <a:chOff x="172454" y="1636554"/>
            <a:chExt cx="8826529" cy="51058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4091" t="45728" r="7352"/>
            <a:stretch/>
          </p:blipFill>
          <p:spPr>
            <a:xfrm>
              <a:off x="172454" y="4547174"/>
              <a:ext cx="4295681" cy="2195188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1780224" y="4084738"/>
              <a:ext cx="0" cy="565331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64018" r="14965"/>
            <a:stretch/>
          </p:blipFill>
          <p:spPr>
            <a:xfrm>
              <a:off x="172454" y="1667914"/>
              <a:ext cx="4295681" cy="2195226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1748868" y="1714954"/>
              <a:ext cx="0" cy="565331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t="71563" r="26669"/>
            <a:stretch/>
          </p:blipFill>
          <p:spPr>
            <a:xfrm>
              <a:off x="4644798" y="1658075"/>
              <a:ext cx="4354185" cy="2195226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6228305" y="2012649"/>
              <a:ext cx="0" cy="565331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2454" y="1643317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4798" y="1636554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2454" y="4285710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03-03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488973" y="280315"/>
            <a:ext cx="6513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7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position </a:t>
            </a:r>
            <a:r>
              <a:rPr lang="en-US" dirty="0">
                <a:latin typeface="Lucida Grande"/>
                <a:cs typeface="Lucida Grande"/>
              </a:rPr>
              <a:t>156433793 </a:t>
            </a:r>
            <a:r>
              <a:rPr lang="en-US" dirty="0" smtClean="0">
                <a:latin typeface="Lucida Grande"/>
                <a:cs typeface="Lucida Grande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G&gt;C      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not present</a:t>
            </a:r>
            <a:r>
              <a:rPr lang="en-US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776" y="1032737"/>
            <a:ext cx="8955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TGAGGGGTACGAATTTACGGCTGCCTAAAGCCTTAGAACAGTGATCCCACGTCGGTAATTTTAGAACCC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GTAGGACCGGCTGCCATCAGGGGCCCCAGGTGCAGGGTGGTGTCAGCTTTGAGAGGAATTGGAGCCTCGTCACCGCGCGCTTCCTGCATGAGTGGAAC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1160" t="77050" r="17694"/>
          <a:stretch/>
        </p:blipFill>
        <p:spPr>
          <a:xfrm>
            <a:off x="5017990" y="4823938"/>
            <a:ext cx="3856150" cy="191842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5834354" y="5364227"/>
            <a:ext cx="0" cy="494055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67695" y="4574137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2821" y="5489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9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52" t="20409" r="19887" b="1504"/>
          <a:stretch/>
        </p:blipFill>
        <p:spPr>
          <a:xfrm>
            <a:off x="108427" y="3640047"/>
            <a:ext cx="4743784" cy="3217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240" t="30071" r="12155"/>
          <a:stretch/>
        </p:blipFill>
        <p:spPr>
          <a:xfrm>
            <a:off x="108427" y="1223669"/>
            <a:ext cx="4600072" cy="2385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427" y="1055707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03-01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58614" y="4739801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81174" y="1576074"/>
            <a:ext cx="0" cy="44144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8427" y="3651668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03-03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059" t="28797" r="5550"/>
          <a:stretch/>
        </p:blipFill>
        <p:spPr>
          <a:xfrm>
            <a:off x="5105400" y="4021000"/>
            <a:ext cx="3908884" cy="281372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518157" y="4488115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5400" y="3651668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9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position </a:t>
            </a:r>
            <a:r>
              <a:rPr lang="it-IT" dirty="0">
                <a:latin typeface="Lucida Grande"/>
                <a:cs typeface="Lucida Grande"/>
              </a:rPr>
              <a:t>79324649</a:t>
            </a:r>
            <a:r>
              <a:rPr lang="en-US" dirty="0">
                <a:latin typeface="Lucida Grande"/>
                <a:cs typeface="Lucida Grande"/>
              </a:rPr>
              <a:t> </a:t>
            </a:r>
            <a:r>
              <a:rPr lang="en-US" dirty="0" smtClean="0">
                <a:latin typeface="Lucida Grande"/>
                <a:cs typeface="Lucida Grand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&gt;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de novo</a:t>
            </a:r>
            <a:endParaRPr lang="en-US" b="1" i="1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5370" t="16363" r="10768"/>
          <a:stretch/>
        </p:blipFill>
        <p:spPr>
          <a:xfrm>
            <a:off x="4906391" y="1223669"/>
            <a:ext cx="4159219" cy="23853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52211" y="1074257"/>
            <a:ext cx="1211377" cy="32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03-02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441869" y="1717194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31861" y="212659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7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957</Words>
  <Application>Microsoft Macintosh PowerPoint</Application>
  <PresentationFormat>On-screen Show (4:3)</PresentationFormat>
  <Paragraphs>371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Validation of de novo SNPs in 03 family</vt:lpstr>
      <vt:lpstr>Predictions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 for false SNVs</vt:lpstr>
      <vt:lpstr>Chr3:179775854 (C-&gt;A)</vt:lpstr>
      <vt:lpstr>The end</vt:lpstr>
      <vt:lpstr>PowerPoint Presentation</vt:lpstr>
      <vt:lpstr>PowerPoint Presentation</vt:lpstr>
      <vt:lpstr>PowerPoint Presentation</vt:lpstr>
      <vt:lpstr>PowerPoint Presentation</vt:lpstr>
    </vt:vector>
  </TitlesOfParts>
  <Company>Yale univesity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Alexej Abyzov</dc:creator>
  <cp:lastModifiedBy>Alexej Abyzov</cp:lastModifiedBy>
  <cp:revision>131</cp:revision>
  <dcterms:created xsi:type="dcterms:W3CDTF">2013-05-20T17:37:15Z</dcterms:created>
  <dcterms:modified xsi:type="dcterms:W3CDTF">2013-06-05T20:15:50Z</dcterms:modified>
</cp:coreProperties>
</file>