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59" r:id="rId6"/>
    <p:sldId id="269" r:id="rId7"/>
    <p:sldId id="258" r:id="rId8"/>
    <p:sldId id="262" r:id="rId9"/>
    <p:sldId id="263" r:id="rId10"/>
    <p:sldId id="264" r:id="rId11"/>
    <p:sldId id="265" r:id="rId12"/>
    <p:sldId id="266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A52A-9E81-42A0-8A81-07EB1D3F205E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2E0-BE82-4BB0-B046-FD8753AB3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5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A52A-9E81-42A0-8A81-07EB1D3F205E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2E0-BE82-4BB0-B046-FD8753AB3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6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A52A-9E81-42A0-8A81-07EB1D3F205E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2E0-BE82-4BB0-B046-FD8753AB3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5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A52A-9E81-42A0-8A81-07EB1D3F205E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2E0-BE82-4BB0-B046-FD8753AB3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3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A52A-9E81-42A0-8A81-07EB1D3F205E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2E0-BE82-4BB0-B046-FD8753AB3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A52A-9E81-42A0-8A81-07EB1D3F205E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2E0-BE82-4BB0-B046-FD8753AB3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7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A52A-9E81-42A0-8A81-07EB1D3F205E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2E0-BE82-4BB0-B046-FD8753AB3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4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A52A-9E81-42A0-8A81-07EB1D3F205E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2E0-BE82-4BB0-B046-FD8753AB3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0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A52A-9E81-42A0-8A81-07EB1D3F205E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2E0-BE82-4BB0-B046-FD8753AB3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3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A52A-9E81-42A0-8A81-07EB1D3F205E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2E0-BE82-4BB0-B046-FD8753AB3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8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A52A-9E81-42A0-8A81-07EB1D3F205E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E2E0-BE82-4BB0-B046-FD8753AB3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4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0A52A-9E81-42A0-8A81-07EB1D3F205E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DE2E0-BE82-4BB0-B046-FD8753AB3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3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SeekPeak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5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 Association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7845"/>
            <a:ext cx="93059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4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858201"/>
              </p:ext>
            </p:extLst>
          </p:nvPr>
        </p:nvGraphicFramePr>
        <p:xfrm>
          <a:off x="1676400" y="152400"/>
          <a:ext cx="6781800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Acrobat Document" r:id="rId3" imgW="4800359" imgH="4800499" progId="AcroExch.Document.7">
                  <p:embed/>
                </p:oleObj>
              </mc:Choice>
              <mc:Fallback>
                <p:oleObj name="Acrobat Document" r:id="rId3" imgW="4800359" imgH="4800499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152400"/>
                        <a:ext cx="6781800" cy="678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Distribution of Number of Distinct TFs in Pooled </a:t>
            </a:r>
            <a:r>
              <a:rPr lang="en-US" dirty="0" smtClean="0"/>
              <a:t>track peaks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48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849403"/>
              </p:ext>
            </p:extLst>
          </p:nvPr>
        </p:nvGraphicFramePr>
        <p:xfrm>
          <a:off x="838200" y="76200"/>
          <a:ext cx="67056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Acrobat Document" r:id="rId3" imgW="4800359" imgH="4800499" progId="AcroExch.Document.7">
                  <p:embed/>
                </p:oleObj>
              </mc:Choice>
              <mc:Fallback>
                <p:oleObj name="Acrobat Document" r:id="rId3" imgW="4800359" imgH="4800499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76200"/>
                        <a:ext cx="6705600" cy="670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667000" y="1828800"/>
            <a:ext cx="1600200" cy="4191000"/>
          </a:xfrm>
          <a:prstGeom prst="rect">
            <a:avLst/>
          </a:prstGeom>
          <a:noFill/>
          <a:ln w="539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67200" y="1828800"/>
            <a:ext cx="1219200" cy="4191000"/>
          </a:xfrm>
          <a:prstGeom prst="rect">
            <a:avLst/>
          </a:prstGeom>
          <a:noFill/>
          <a:ln w="539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86400" y="1828800"/>
            <a:ext cx="1295400" cy="4191000"/>
          </a:xfrm>
          <a:prstGeom prst="rect">
            <a:avLst/>
          </a:prstGeom>
          <a:noFill/>
          <a:ln w="539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2514600" y="4267200"/>
            <a:ext cx="4419600" cy="381000"/>
          </a:xfrm>
          <a:prstGeom prst="rect">
            <a:avLst/>
          </a:prstGeom>
          <a:noFill/>
          <a:ln w="539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1905000"/>
            <a:ext cx="2034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Rows: Pooled peaks</a:t>
            </a:r>
          </a:p>
          <a:p>
            <a:r>
              <a:rPr lang="en-US" dirty="0" smtClean="0"/>
              <a:t>Cols: TFs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4078069"/>
            <a:ext cx="1241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CTCF, </a:t>
            </a:r>
            <a:r>
              <a:rPr lang="en-US" dirty="0" err="1" smtClean="0"/>
              <a:t>Smc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and Znf143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TF/Histone Peak Annotation (In progress)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Peak Splitting:</a:t>
            </a:r>
            <a:r>
              <a:rPr lang="en-US" dirty="0" smtClean="0"/>
              <a:t> Some peaks are large regions with multiple peaks visible with eye</a:t>
            </a:r>
          </a:p>
          <a:p>
            <a:pPr lvl="1"/>
            <a:r>
              <a:rPr lang="en-US" dirty="0" smtClean="0"/>
              <a:t>Identify the sub-peaks from a given peak</a:t>
            </a:r>
          </a:p>
          <a:p>
            <a:r>
              <a:rPr lang="en-US" b="1" i="1" dirty="0" smtClean="0"/>
              <a:t>Motif identification:</a:t>
            </a:r>
            <a:r>
              <a:rPr lang="en-US" dirty="0" smtClean="0"/>
              <a:t> Identify the enriched k-</a:t>
            </a:r>
            <a:r>
              <a:rPr lang="en-US" dirty="0" err="1" smtClean="0"/>
              <a:t>mers</a:t>
            </a:r>
            <a:r>
              <a:rPr lang="en-US" dirty="0" smtClean="0"/>
              <a:t> in the set of called peaks, identify in each peak the regions the most likely positions that the TF is bound in addition to the peak region</a:t>
            </a:r>
          </a:p>
          <a:p>
            <a:pPr lvl="1"/>
            <a:r>
              <a:rPr lang="en-US" dirty="0"/>
              <a:t>Similar to identifying the motif for the </a:t>
            </a:r>
            <a:r>
              <a:rPr lang="en-US" dirty="0" smtClean="0"/>
              <a:t>TF</a:t>
            </a:r>
          </a:p>
          <a:p>
            <a:pPr lvl="1"/>
            <a:r>
              <a:rPr lang="en-US" dirty="0" smtClean="0"/>
              <a:t>We can also run one of the motif finding algorithms</a:t>
            </a:r>
          </a:p>
          <a:p>
            <a:pPr lvl="1"/>
            <a:r>
              <a:rPr lang="en-US" dirty="0" smtClean="0"/>
              <a:t>Incorporate variants: Allelic effects and motif breaks</a:t>
            </a:r>
          </a:p>
          <a:p>
            <a:r>
              <a:rPr lang="en-US" b="1" i="1" dirty="0" smtClean="0"/>
              <a:t>TF target prediction:</a:t>
            </a:r>
          </a:p>
          <a:p>
            <a:pPr lvl="1"/>
            <a:r>
              <a:rPr lang="en-US" dirty="0" smtClean="0"/>
              <a:t>Feature association (Find close by genes)</a:t>
            </a:r>
          </a:p>
          <a:p>
            <a:pPr lvl="1"/>
            <a:r>
              <a:rPr lang="en-US" dirty="0" smtClean="0"/>
              <a:t>Expression/binding correlation</a:t>
            </a:r>
          </a:p>
        </p:txBody>
      </p:sp>
    </p:spTree>
    <p:extLst>
      <p:ext uri="{BB962C8B-B14F-4D97-AF65-F5344CB8AC3E}">
        <p14:creationId xmlns:p14="http://schemas.microsoft.com/office/powerpoint/2010/main" val="241211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 more general peak calling: </a:t>
            </a:r>
            <a:r>
              <a:rPr lang="en-US" sz="3600" dirty="0" err="1" smtClean="0"/>
              <a:t>Multiscale</a:t>
            </a:r>
            <a:r>
              <a:rPr lang="en-US" sz="3600" dirty="0" smtClean="0"/>
              <a:t> peak calling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62484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ChIP-seq</a:t>
            </a:r>
            <a:r>
              <a:rPr lang="en-US" dirty="0" smtClean="0"/>
              <a:t> track is smoothed with larger windows with increasing scales</a:t>
            </a:r>
          </a:p>
          <a:p>
            <a:pPr lvl="1"/>
            <a:r>
              <a:rPr lang="en-US" dirty="0" smtClean="0"/>
              <a:t>Lower scales: More details</a:t>
            </a:r>
          </a:p>
          <a:p>
            <a:pPr lvl="2"/>
            <a:r>
              <a:rPr lang="en-US" dirty="0" smtClean="0"/>
              <a:t>More punctate peaks</a:t>
            </a:r>
          </a:p>
          <a:p>
            <a:pPr lvl="1"/>
            <a:r>
              <a:rPr lang="en-US" dirty="0" smtClean="0"/>
              <a:t>Higher scales: Smoother data</a:t>
            </a:r>
          </a:p>
          <a:p>
            <a:pPr lvl="2"/>
            <a:r>
              <a:rPr lang="en-US" dirty="0" smtClean="0"/>
              <a:t>Broader peaks</a:t>
            </a:r>
          </a:p>
          <a:p>
            <a:r>
              <a:rPr lang="en-US" dirty="0" smtClean="0"/>
              <a:t>The peaks that survive high number of scales are merged together to build the broad peaks</a:t>
            </a:r>
          </a:p>
          <a:p>
            <a:r>
              <a:rPr lang="en-US" dirty="0" smtClean="0"/>
              <a:t>The ends of the peaks are pruned by:</a:t>
            </a:r>
          </a:p>
          <a:p>
            <a:pPr lvl="1"/>
            <a:r>
              <a:rPr lang="en-US" dirty="0" err="1"/>
              <a:t>T</a:t>
            </a:r>
            <a:r>
              <a:rPr lang="en-US" dirty="0" err="1" smtClean="0"/>
              <a:t>hresholding</a:t>
            </a:r>
            <a:r>
              <a:rPr lang="en-US" dirty="0" smtClean="0"/>
              <a:t> with threshold identified with 5% FDR from Poisson model</a:t>
            </a:r>
          </a:p>
          <a:p>
            <a:pPr lvl="1"/>
            <a:r>
              <a:rPr lang="en-US" dirty="0" smtClean="0"/>
              <a:t>P-value minimization</a:t>
            </a:r>
          </a:p>
          <a:p>
            <a:r>
              <a:rPr lang="en-US" dirty="0" smtClean="0"/>
              <a:t>Each peak is scored with a binomial test with respect to control and q-values are computed with BH correction</a:t>
            </a:r>
          </a:p>
          <a:p>
            <a:r>
              <a:rPr lang="en-US" dirty="0" smtClean="0"/>
              <a:t>If control is not available, a control is generated from the </a:t>
            </a:r>
            <a:r>
              <a:rPr lang="en-US" dirty="0" err="1" smtClean="0"/>
              <a:t>ChIP</a:t>
            </a:r>
            <a:r>
              <a:rPr lang="en-US" dirty="0" smtClean="0"/>
              <a:t> signal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351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Multi-scale peak calling: Scale-varying </a:t>
            </a:r>
            <a:r>
              <a:rPr lang="en-US" dirty="0" smtClean="0"/>
              <a:t>Filtering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2057400"/>
            <a:ext cx="9144000" cy="459105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Filter data with Gaussians of changing widths</a:t>
            </a:r>
          </a:p>
        </p:txBody>
      </p:sp>
    </p:spTree>
    <p:extLst>
      <p:ext uri="{BB962C8B-B14F-4D97-AF65-F5344CB8AC3E}">
        <p14:creationId xmlns:p14="http://schemas.microsoft.com/office/powerpoint/2010/main" val="4714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Multi-scale peak calling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General workflow:</a:t>
            </a:r>
          </a:p>
          <a:p>
            <a:pPr lvl="1"/>
            <a:r>
              <a:rPr lang="en-US" dirty="0" smtClean="0"/>
              <a:t>Select broad/punctate mode</a:t>
            </a:r>
          </a:p>
          <a:p>
            <a:pPr lvl="1"/>
            <a:r>
              <a:rPr lang="en-US" dirty="0" smtClean="0"/>
              <a:t>Do </a:t>
            </a:r>
            <a:r>
              <a:rPr lang="en-US" dirty="0" err="1" smtClean="0"/>
              <a:t>multiscale</a:t>
            </a:r>
            <a:r>
              <a:rPr lang="en-US" dirty="0" smtClean="0"/>
              <a:t> filtering starting from </a:t>
            </a:r>
          </a:p>
          <a:p>
            <a:pPr lvl="1"/>
            <a:r>
              <a:rPr lang="en-US" dirty="0" smtClean="0"/>
              <a:t>Identify the peaks that stay for </a:t>
            </a:r>
          </a:p>
          <a:p>
            <a:pPr lvl="1"/>
            <a:r>
              <a:rPr lang="en-US" dirty="0" smtClean="0"/>
              <a:t>Prune the ends with respect to 5% FDR </a:t>
            </a:r>
            <a:r>
              <a:rPr lang="en-US" dirty="0" err="1" smtClean="0"/>
              <a:t>thresholding</a:t>
            </a:r>
            <a:endParaRPr lang="en-US" dirty="0" smtClean="0"/>
          </a:p>
          <a:p>
            <a:pPr lvl="1"/>
            <a:r>
              <a:rPr lang="en-US" dirty="0" smtClean="0"/>
              <a:t>Prune the ends with respect to p-value minimization	</a:t>
            </a:r>
          </a:p>
          <a:p>
            <a:r>
              <a:rPr lang="en-US" dirty="0" smtClean="0"/>
              <a:t>Compare with the original </a:t>
            </a:r>
            <a:r>
              <a:rPr lang="en-US" dirty="0" err="1" smtClean="0"/>
              <a:t>PeakSeq</a:t>
            </a:r>
            <a:r>
              <a:rPr lang="en-US" dirty="0" smtClean="0"/>
              <a:t>: The algorithm is same when used with one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4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SeekPeak</a:t>
            </a:r>
            <a:r>
              <a:rPr lang="en-US" dirty="0" smtClean="0"/>
              <a:t>: </a:t>
            </a:r>
            <a:r>
              <a:rPr lang="en-US" dirty="0" smtClean="0"/>
              <a:t>Broad peak calling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Applied to ENCODE h3k36me3 (activating) and h3k27me3 (repressor) tracks for K562 from Broad.</a:t>
            </a:r>
          </a:p>
          <a:p>
            <a:pPr lvl="1"/>
            <a:r>
              <a:rPr lang="en-US" dirty="0" err="1" smtClean="0"/>
              <a:t>PeakSeqX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H3k36me3: 12,143 peaks (relaxed: 34,991 peaks)</a:t>
            </a:r>
          </a:p>
          <a:p>
            <a:pPr lvl="3"/>
            <a:r>
              <a:rPr lang="en-US" dirty="0" smtClean="0"/>
              <a:t>208,624,251 bases</a:t>
            </a:r>
          </a:p>
          <a:p>
            <a:pPr lvl="2"/>
            <a:r>
              <a:rPr lang="en-US" dirty="0" smtClean="0"/>
              <a:t>H3k27me3: 13,391 peaks (relaxed: 52,221 peaks)</a:t>
            </a:r>
          </a:p>
          <a:p>
            <a:pPr lvl="3"/>
            <a:r>
              <a:rPr lang="en-US" dirty="0" smtClean="0"/>
              <a:t>246,506,410 bases</a:t>
            </a:r>
          </a:p>
          <a:p>
            <a:pPr lvl="1"/>
            <a:r>
              <a:rPr lang="en-US" dirty="0" smtClean="0"/>
              <a:t>MACS2 (broad peak calling mode)</a:t>
            </a:r>
          </a:p>
          <a:p>
            <a:pPr lvl="2"/>
            <a:r>
              <a:rPr lang="en-US" dirty="0" smtClean="0"/>
              <a:t>H3k36me3: 79,045 peaks</a:t>
            </a:r>
          </a:p>
          <a:p>
            <a:pPr lvl="3"/>
            <a:r>
              <a:rPr lang="en-US" dirty="0" smtClean="0"/>
              <a:t>109,913,134 bases</a:t>
            </a:r>
          </a:p>
          <a:p>
            <a:pPr lvl="2"/>
            <a:r>
              <a:rPr lang="en-US" dirty="0" smtClean="0"/>
              <a:t>H3k27me3: 54,226 peaks</a:t>
            </a:r>
          </a:p>
          <a:p>
            <a:pPr lvl="3"/>
            <a:r>
              <a:rPr lang="en-US" dirty="0" smtClean="0"/>
              <a:t>46,714,777 bases</a:t>
            </a:r>
          </a:p>
          <a:p>
            <a:pPr lvl="1"/>
            <a:r>
              <a:rPr lang="en-US" dirty="0" smtClean="0"/>
              <a:t>Coverage of expressed genes (RPKM&gt;10) is 185,586,850 bases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31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Peaks Splitting for k27 Peaks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57388"/>
            <a:ext cx="9224386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31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SeekPeak</a:t>
            </a:r>
            <a:r>
              <a:rPr lang="en-US" dirty="0" smtClean="0"/>
              <a:t>: Broad peak calling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" y="1520960"/>
            <a:ext cx="9784492" cy="503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16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PeakSeqX</a:t>
            </a:r>
            <a:r>
              <a:rPr lang="en-US" dirty="0" smtClean="0"/>
              <a:t> processed these datasets in around 2 hours and 45 minutes</a:t>
            </a:r>
          </a:p>
          <a:p>
            <a:pPr lvl="1"/>
            <a:r>
              <a:rPr lang="en-US" dirty="0" smtClean="0"/>
              <a:t>This can be decreased substantially</a:t>
            </a:r>
          </a:p>
          <a:p>
            <a:r>
              <a:rPr lang="en-US" dirty="0" smtClean="0"/>
              <a:t>MACS is pretty fast</a:t>
            </a:r>
          </a:p>
          <a:p>
            <a:pPr lvl="1"/>
            <a:r>
              <a:rPr lang="en-US" dirty="0" smtClean="0"/>
              <a:t>Both datasets finished in 20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9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SeekPeak</a:t>
            </a:r>
            <a:r>
              <a:rPr lang="en-US" dirty="0" smtClean="0"/>
              <a:t>: </a:t>
            </a:r>
            <a:r>
              <a:rPr lang="en-US" dirty="0" smtClean="0"/>
              <a:t>Feature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05800" cy="6248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Broad peak calling is just one application</a:t>
            </a:r>
          </a:p>
          <a:p>
            <a:r>
              <a:rPr lang="en-US" dirty="0" smtClean="0"/>
              <a:t>The peak merging aspect can be used to predict the association of signal features that are close to each </a:t>
            </a:r>
            <a:r>
              <a:rPr lang="en-US" dirty="0" smtClean="0"/>
              <a:t>other</a:t>
            </a:r>
          </a:p>
          <a:p>
            <a:pPr lvl="1"/>
            <a:r>
              <a:rPr lang="en-US" dirty="0" smtClean="0"/>
              <a:t>Peaks close to </a:t>
            </a:r>
            <a:r>
              <a:rPr lang="en-US" dirty="0" err="1" smtClean="0"/>
              <a:t>TSSes</a:t>
            </a:r>
            <a:r>
              <a:rPr lang="en-US" dirty="0" smtClean="0"/>
              <a:t>/genes: TF target prediction</a:t>
            </a:r>
          </a:p>
          <a:p>
            <a:pPr lvl="1"/>
            <a:r>
              <a:rPr lang="en-US" dirty="0" smtClean="0"/>
              <a:t>TF peaks</a:t>
            </a:r>
            <a:endParaRPr lang="en-US" dirty="0" smtClean="0"/>
          </a:p>
          <a:p>
            <a:r>
              <a:rPr lang="en-US" dirty="0" smtClean="0"/>
              <a:t>Pool the reads from the 33 TF </a:t>
            </a:r>
            <a:r>
              <a:rPr lang="en-US" dirty="0" err="1" smtClean="0"/>
              <a:t>ChIP-Seq</a:t>
            </a:r>
            <a:r>
              <a:rPr lang="en-US" dirty="0" smtClean="0"/>
              <a:t> experiments for K562</a:t>
            </a:r>
          </a:p>
          <a:p>
            <a:pPr lvl="1"/>
            <a:r>
              <a:rPr lang="en-US" dirty="0" smtClean="0"/>
              <a:t>1,253,742,891 reads</a:t>
            </a:r>
          </a:p>
          <a:p>
            <a:r>
              <a:rPr lang="en-US" dirty="0" smtClean="0"/>
              <a:t>Call the peaks for each </a:t>
            </a:r>
            <a:r>
              <a:rPr lang="en-US" dirty="0" smtClean="0"/>
              <a:t>TF</a:t>
            </a:r>
          </a:p>
          <a:p>
            <a:pPr lvl="1"/>
            <a:r>
              <a:rPr lang="en-US" dirty="0" smtClean="0"/>
              <a:t>With punctate parameters</a:t>
            </a:r>
            <a:endParaRPr lang="en-US" dirty="0" smtClean="0"/>
          </a:p>
          <a:p>
            <a:r>
              <a:rPr lang="en-US" dirty="0" smtClean="0"/>
              <a:t>Call the peaks for the pooled track: 145,000 peaks are called</a:t>
            </a:r>
          </a:p>
          <a:p>
            <a:r>
              <a:rPr lang="en-US" dirty="0" smtClean="0"/>
              <a:t>Overlap the per TF peaks with the pooled track peaks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9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484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Acrobat Document</vt:lpstr>
      <vt:lpstr>SeekPeak</vt:lpstr>
      <vt:lpstr>A more general peak calling: Multiscale peak calling</vt:lpstr>
      <vt:lpstr>Multi-scale peak calling: Scale-varying Filtering</vt:lpstr>
      <vt:lpstr>Multi-scale peak calling</vt:lpstr>
      <vt:lpstr>SeekPeak: Broad peak calling</vt:lpstr>
      <vt:lpstr>Peaks Splitting for k27 Peaks</vt:lpstr>
      <vt:lpstr>SeekPeak: Broad peak calling</vt:lpstr>
      <vt:lpstr>Runtime</vt:lpstr>
      <vt:lpstr>SeekPeak: Feature Association</vt:lpstr>
      <vt:lpstr>TF Association</vt:lpstr>
      <vt:lpstr>Distribution of Number of Distinct TFs in Pooled track peaks</vt:lpstr>
      <vt:lpstr>PowerPoint Presentation</vt:lpstr>
      <vt:lpstr>TF/Histone Peak Annotation (In progress)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SeekPeek</dc:title>
  <dc:creator>Ozgun</dc:creator>
  <cp:lastModifiedBy>Ozgun</cp:lastModifiedBy>
  <cp:revision>41</cp:revision>
  <dcterms:created xsi:type="dcterms:W3CDTF">2013-06-05T01:29:45Z</dcterms:created>
  <dcterms:modified xsi:type="dcterms:W3CDTF">2013-06-05T15:24:20Z</dcterms:modified>
</cp:coreProperties>
</file>