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8" r:id="rId3"/>
    <p:sldId id="259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67" r:id="rId12"/>
    <p:sldId id="268" r:id="rId13"/>
    <p:sldId id="296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400F72-40B1-E640-A228-68F0336DB402}">
          <p14:sldIdLst>
            <p14:sldId id="257"/>
            <p14:sldId id="258"/>
            <p14:sldId id="259"/>
          </p14:sldIdLst>
        </p14:section>
        <p14:section name="Profiles" id="{A66AA8F2-7664-F14D-AC87-E17E961BCE96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67"/>
            <p14:sldId id="268"/>
          </p14:sldIdLst>
        </p14:section>
        <p14:section name="TF proc" id="{A65A1F5B-182A-B943-B3D5-B8220FB76F43}">
          <p14:sldIdLst>
            <p14:sldId id="296"/>
            <p14:sldId id="276"/>
            <p14:sldId id="277"/>
            <p14:sldId id="278"/>
            <p14:sldId id="279"/>
            <p14:sldId id="280"/>
          </p14:sldIdLst>
        </p14:section>
        <p14:section name="Pipelines" id="{DDA654E7-0430-A244-97F0-9134B97DAC23}">
          <p14:sldIdLst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aole Shirley Liu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1" autoAdjust="0"/>
    <p:restoredTop sz="85978" autoAdjust="0"/>
  </p:normalViewPr>
  <p:slideViewPr>
    <p:cSldViewPr snapToGrid="0" snapToObjects="1">
      <p:cViewPr>
        <p:scale>
          <a:sx n="75" d="100"/>
          <a:sy n="75" d="100"/>
        </p:scale>
        <p:origin x="-2752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Better resolution figure on Slide 3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2">
    <p:pos x="6000" y="0"/>
    <p:text>Better resolution figure on Slide 3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0FD3A-A335-A142-BE7E-7C2B7F05323E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BB6B4-DEAB-4849-8581-60877C0B5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10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4926A-C275-E642-8C82-647788EE9C95}" type="datetimeFigureOut">
              <a:rPr lang="en-US" smtClean="0"/>
              <a:t>27/05/2013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637C0-401F-D54C-B5DD-D092B4BB9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48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AC626FB-3C1E-4308-B19D-748C75E7170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92319-C709-7547-B666-3B3FBD6B1D44}" type="datetime1">
              <a:rPr lang="en-GB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238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8D6A9-1AB5-5C44-A58F-C99FFAD09465}" type="datetime1">
              <a:rPr lang="en-GB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3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549E-66C9-8D47-B119-08D4C493876D}" type="datetime1">
              <a:rPr lang="en-GB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3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5" name="Slide Number Placeholder 1"/>
          <p:cNvSpPr txBox="1">
            <a:spLocks/>
          </p:cNvSpPr>
          <p:nvPr userDrawn="1"/>
        </p:nvSpPr>
        <p:spPr>
          <a:xfrm>
            <a:off x="7001929" y="64021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fld id="{05D65FBF-A63E-0943-9955-D881091D9C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186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01929" y="638521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65FBF-A63E-0943-9955-D881091D9CE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58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  <a:lvl2pPr>
              <a:defRPr sz="2400"/>
            </a:lvl2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17BEC-D746-B74C-B029-1F0AD6200DCE}" type="datetime1">
              <a:rPr lang="en-GB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7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3C2C8-912F-514C-B5B5-260457376721}" type="datetime1">
              <a:rPr lang="en-GB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0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DEFFC-DE6A-D047-8193-C4F81E43EAFB}" type="datetime1">
              <a:rPr lang="en-GB" smtClean="0"/>
              <a:t>27/05/2013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3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32E2E-2B35-C048-A662-A426FC034DD1}" type="datetime1">
              <a:rPr lang="en-GB" smtClean="0"/>
              <a:t>27/05/2013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9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083F-71A0-7B4C-949D-56819DF09F81}" type="datetime1">
              <a:rPr lang="en-GB" smtClean="0"/>
              <a:t>27/05/2013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01328-5A9C-7544-AC24-A27CF417A242}" type="datetime1">
              <a:rPr lang="en-GB" smtClean="0"/>
              <a:t>27/05/2013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07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E1B02-6E93-BE43-9287-ACDBEEFA7556}" type="datetime1">
              <a:rPr lang="en-GB" smtClean="0"/>
              <a:t>27/05/2013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7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17435-7C43-1447-AC20-F2E207C7C4D4}" type="datetime1">
              <a:rPr lang="en-GB" smtClean="0"/>
              <a:t>27/05/2013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5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3833C-04C8-9147-B432-9B6CB59F08B3}" type="datetime1">
              <a:rPr lang="en-GB" smtClean="0"/>
              <a:t>27/05/2013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457FD-1EF4-7D4F-AC9E-A25DCEE11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1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0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encodedcc.org/index.php/BINDING_(ChIP/CLIP/RIP-seq)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93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smtClean="0"/>
              <a:t>Overview of the </a:t>
            </a:r>
            <a:br>
              <a:rPr lang="en-US" dirty="0" smtClean="0"/>
            </a:br>
            <a:r>
              <a:rPr lang="en" dirty="0" smtClean="0"/>
              <a:t>ENCODE </a:t>
            </a:r>
            <a:r>
              <a:rPr lang="en" dirty="0"/>
              <a:t>DAC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subTitle" idx="1"/>
          </p:nvPr>
        </p:nvSpPr>
        <p:spPr>
          <a:xfrm>
            <a:off x="685800" y="3546570"/>
            <a:ext cx="7772400" cy="321587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600" dirty="0" smtClean="0"/>
              <a:t>Mark Gerstein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on behalf of the DAC PI &amp; co-Is</a:t>
            </a:r>
          </a:p>
          <a:p>
            <a:r>
              <a:rPr lang="en-US" sz="1200" dirty="0" smtClean="0"/>
              <a:t>(Z </a:t>
            </a:r>
            <a:r>
              <a:rPr lang="en-US" sz="1200" dirty="0" err="1" smtClean="0"/>
              <a:t>Weng</a:t>
            </a:r>
            <a:r>
              <a:rPr lang="en-US" sz="1200" dirty="0" smtClean="0"/>
              <a:t>, M </a:t>
            </a:r>
            <a:r>
              <a:rPr lang="en-US" sz="1200" dirty="0" err="1" smtClean="0"/>
              <a:t>Kellis</a:t>
            </a:r>
            <a:r>
              <a:rPr lang="en-US" sz="1200" dirty="0" smtClean="0"/>
              <a:t>, S Liu, R </a:t>
            </a:r>
            <a:r>
              <a:rPr lang="en-US" sz="1200" dirty="0" err="1" smtClean="0"/>
              <a:t>Guigo</a:t>
            </a:r>
            <a:r>
              <a:rPr lang="en-US" sz="1200" dirty="0" smtClean="0"/>
              <a:t>, B Noble, R </a:t>
            </a:r>
            <a:r>
              <a:rPr lang="en" sz="1200" dirty="0" smtClean="0"/>
              <a:t>Irizarry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and their lab members, in particular, </a:t>
            </a:r>
            <a:br>
              <a:rPr lang="en-US" sz="1200" dirty="0" smtClean="0"/>
            </a:br>
            <a:r>
              <a:rPr lang="en-US" sz="1200" dirty="0" smtClean="0"/>
              <a:t>J </a:t>
            </a:r>
            <a:r>
              <a:rPr lang="en-US" sz="1200" dirty="0" err="1" smtClean="0"/>
              <a:t>Rozowsky</a:t>
            </a:r>
            <a:r>
              <a:rPr lang="en-US" sz="1200" dirty="0" smtClean="0"/>
              <a:t>, A </a:t>
            </a:r>
            <a:r>
              <a:rPr lang="en-US" sz="1200" dirty="0" err="1" smtClean="0"/>
              <a:t>Kundaje</a:t>
            </a:r>
            <a:r>
              <a:rPr lang="en-US" sz="1200" dirty="0" smtClean="0"/>
              <a:t>, S </a:t>
            </a:r>
            <a:r>
              <a:rPr lang="en-US" sz="1200" dirty="0" err="1" smtClean="0"/>
              <a:t>Djebali</a:t>
            </a:r>
            <a:r>
              <a:rPr lang="en-US" sz="1200" dirty="0" smtClean="0"/>
              <a:t>....) 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" sz="1200" dirty="0" smtClean="0"/>
              <a:t>ENCODE Consortium Meeting, May 2013, CA</a:t>
            </a:r>
            <a:endParaRPr lang="en" sz="1200" dirty="0"/>
          </a:p>
        </p:txBody>
      </p:sp>
    </p:spTree>
    <p:extLst>
      <p:ext uri="{BB962C8B-B14F-4D97-AF65-F5344CB8AC3E}">
        <p14:creationId xmlns:p14="http://schemas.microsoft.com/office/powerpoint/2010/main" val="3068164097"/>
      </p:ext>
    </p:extLst>
  </p:cSld>
  <p:clrMapOvr>
    <a:masterClrMapping/>
  </p:clrMapOvr>
  <p:transition xmlns:p14="http://schemas.microsoft.com/office/powerpoint/2010/main" spd="slow" advTm="28104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96"/>
          <p:cNvSpPr/>
          <p:nvPr/>
        </p:nvSpPr>
        <p:spPr>
          <a:xfrm>
            <a:off x="7251091" y="84194"/>
            <a:ext cx="1790088" cy="1904168"/>
          </a:xfrm>
          <a:prstGeom prst="rect">
            <a:avLst/>
          </a:prstGeom>
          <a:blipFill>
            <a:blip r:embed="rId3"/>
            <a:srcRect/>
            <a:stretch>
              <a:fillRect l="-9332" b="-23411"/>
            </a:stretch>
          </a:blipFill>
          <a:ln>
            <a:noFill/>
          </a:ln>
        </p:spPr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637"/>
            <a:ext cx="8229600" cy="8175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smtClean="0"/>
              <a:t>Rafael Irizarry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003300"/>
            <a:ext cx="8229600" cy="563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indent="-457200">
              <a:buFont typeface="Lucida Grande"/>
              <a:buChar char="⇒"/>
            </a:pPr>
            <a:r>
              <a:rPr lang="en-GB" b="1" dirty="0" smtClean="0"/>
              <a:t>ENCODE Newbie !</a:t>
            </a:r>
            <a:endParaRPr lang="en" b="1" dirty="0" smtClean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en-US" dirty="0" smtClean="0"/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 smtClean="0"/>
              <a:t>RNA-</a:t>
            </a:r>
            <a:r>
              <a:rPr lang="en-US" sz="2600" dirty="0" err="1" smtClean="0"/>
              <a:t>seq</a:t>
            </a:r>
            <a:endParaRPr lang="en-US" sz="2600" dirty="0" smtClean="0"/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 smtClean="0"/>
              <a:t>Large range peak detection </a:t>
            </a:r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 smtClean="0"/>
              <a:t>Quality Metrics</a:t>
            </a:r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 smtClean="0"/>
              <a:t>Preprocessing and normalization</a:t>
            </a:r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 smtClean="0"/>
              <a:t>Statistics in general – anything to do with numbers, equations &amp; symbols </a:t>
            </a:r>
            <a:endParaRPr lang="en-US" dirty="0" smtClean="0"/>
          </a:p>
          <a:p>
            <a:endParaRPr lang="en" dirty="0" smtClean="0"/>
          </a:p>
          <a:p>
            <a:pPr lvl="0" rtl="0">
              <a:buFont typeface="Lucida Grande"/>
              <a:buChar char="*"/>
            </a:pPr>
            <a:r>
              <a:rPr lang="en-GB" sz="2600" dirty="0" smtClean="0"/>
              <a:t>DNA methylation group</a:t>
            </a:r>
            <a:endParaRPr lang="en" sz="2600" dirty="0"/>
          </a:p>
        </p:txBody>
      </p:sp>
    </p:spTree>
    <p:extLst>
      <p:ext uri="{BB962C8B-B14F-4D97-AF65-F5344CB8AC3E}">
        <p14:creationId xmlns:p14="http://schemas.microsoft.com/office/powerpoint/2010/main" val="3012362178"/>
      </p:ext>
    </p:extLst>
  </p:cSld>
  <p:clrMapOvr>
    <a:masterClrMapping/>
  </p:clrMapOvr>
  <p:transition xmlns:p14="http://schemas.microsoft.com/office/powerpoint/2010/main" spd="slow" advTm="40682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/>
              <a:t>Current DAC Activities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buClr>
                <a:schemeClr val="dk1"/>
              </a:buClr>
              <a:buSzPct val="166666"/>
            </a:pPr>
            <a:r>
              <a:rPr lang="en" sz="3000" dirty="0"/>
              <a:t>Assisting in establishing </a:t>
            </a:r>
            <a:br>
              <a:rPr lang="en" sz="3000" dirty="0"/>
            </a:br>
            <a:r>
              <a:rPr lang="en" sz="3000" dirty="0"/>
              <a:t>uniform pipelines &amp; QC </a:t>
            </a:r>
            <a:r>
              <a:rPr lang="en" sz="3000" dirty="0" smtClean="0"/>
              <a:t>metrics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US" sz="2400" b="1" dirty="0" smtClean="0"/>
              <a:t>Chip-</a:t>
            </a:r>
            <a:r>
              <a:rPr lang="en-US" sz="2400" b="1" dirty="0" err="1" smtClean="0"/>
              <a:t>seq</a:t>
            </a:r>
            <a:r>
              <a:rPr lang="en-US" sz="2400" b="1" dirty="0" smtClean="0"/>
              <a:t> </a:t>
            </a:r>
            <a:r>
              <a:rPr lang="en" sz="2400" b="1" dirty="0" smtClean="0"/>
              <a:t>Peak </a:t>
            </a:r>
            <a:r>
              <a:rPr lang="en" sz="2400" b="1" dirty="0"/>
              <a:t>calling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400" b="1" dirty="0" smtClean="0"/>
              <a:t>RNA-seq </a:t>
            </a:r>
            <a:r>
              <a:rPr lang="en" sz="2400" b="1" dirty="0"/>
              <a:t>analysis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400" dirty="0"/>
              <a:t>DNase I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400" dirty="0"/>
              <a:t>DNA methylation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400" dirty="0"/>
              <a:t>RNA-binding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400" dirty="0"/>
              <a:t>5C </a:t>
            </a:r>
            <a:r>
              <a:rPr lang="en-US" sz="2400" dirty="0" smtClean="0"/>
              <a:t>&amp; </a:t>
            </a:r>
            <a:r>
              <a:rPr lang="en" sz="2400" dirty="0" smtClean="0"/>
              <a:t>ChIA-PET</a:t>
            </a:r>
            <a:endParaRPr lang="en" sz="2400" dirty="0"/>
          </a:p>
          <a:p>
            <a:pPr marL="495300" lvl="0" indent="-457200" rtl="0">
              <a:buClr>
                <a:schemeClr val="dk1"/>
              </a:buClr>
              <a:buSzPct val="166666"/>
            </a:pPr>
            <a:r>
              <a:rPr lang="en" sz="3000" dirty="0"/>
              <a:t>Assisting in defining file formats across ENCODE data types with the DCC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400" dirty="0"/>
              <a:t>standardized FASTQs, BAMs, and BigWigs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80348"/>
      </p:ext>
    </p:extLst>
  </p:cSld>
  <p:clrMapOvr>
    <a:masterClrMapping/>
  </p:clrMapOvr>
  <p:transition xmlns:p14="http://schemas.microsoft.com/office/powerpoint/2010/main" spd="slow" advTm="63848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/>
              <a:t>Helping to </a:t>
            </a:r>
            <a:r>
              <a:rPr lang="en-GB" dirty="0" smtClean="0"/>
              <a:t>A</a:t>
            </a:r>
            <a:r>
              <a:rPr lang="en" dirty="0" smtClean="0"/>
              <a:t>dminister </a:t>
            </a:r>
            <a:r>
              <a:rPr lang="en" dirty="0"/>
              <a:t>the AWG</a:t>
            </a:r>
          </a:p>
        </p:txBody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 dirty="0"/>
              <a:t>AWG call 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600" dirty="0"/>
              <a:t>Presentations by the U01s &amp; the comparative modENCODE and mouseENCODE groups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600" dirty="0"/>
              <a:t>Future sub-calls</a:t>
            </a:r>
          </a:p>
          <a:p>
            <a:endParaRPr lang="en" sz="3000" dirty="0"/>
          </a:p>
          <a:p>
            <a:pPr marL="457200" lvl="0" indent="-419100" rtl="0">
              <a:spcBef>
                <a:spcPts val="48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3000" dirty="0"/>
              <a:t>Binding &amp; RNA calls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600" dirty="0"/>
              <a:t>Much of pipelines in the framework of these </a:t>
            </a:r>
          </a:p>
          <a:p>
            <a:endParaRPr lang="en" dirty="0"/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27151395"/>
      </p:ext>
    </p:extLst>
  </p:cSld>
  <p:clrMapOvr>
    <a:masterClrMapping/>
  </p:clrMapOvr>
  <p:transition xmlns:p14="http://schemas.microsoft.com/office/powerpoint/2010/main" spd="slow" advTm="17485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TF Processing Pipeline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4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0"/>
            <a:ext cx="6934200" cy="533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TF </a:t>
            </a:r>
            <a:r>
              <a:rPr lang="en-US" dirty="0" err="1" smtClean="0"/>
              <a:t>ChIP-seq</a:t>
            </a:r>
            <a:r>
              <a:rPr lang="en-US" dirty="0" smtClean="0"/>
              <a:t> </a:t>
            </a:r>
            <a:r>
              <a:rPr lang="en-US" dirty="0" smtClean="0"/>
              <a:t>Processing </a:t>
            </a:r>
            <a:r>
              <a:rPr lang="en-US" dirty="0"/>
              <a:t>P</a:t>
            </a:r>
            <a:r>
              <a:rPr lang="en-US" dirty="0" smtClean="0"/>
              <a:t>ipeline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408211"/>
            <a:ext cx="1295400" cy="10464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FASTQ (SE/PE)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Rep1 (Lane1)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Rep1 (Lane 2)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Rep2 (Lane1)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Rep2(Lane2)</a:t>
            </a:r>
            <a:endParaRPr lang="en-US" sz="1200" b="1" dirty="0">
              <a:solidFill>
                <a:srgbClr val="FF0000"/>
              </a:solidFill>
              <a:latin typeface="Calibri"/>
              <a:sym typeface="Arial"/>
              <a:rtl val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3339" y="838200"/>
            <a:ext cx="510781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Labs</a:t>
            </a:r>
            <a:endParaRPr lang="en-US" sz="1400" dirty="0">
              <a:solidFill>
                <a:prstClr val="black"/>
              </a:solidFill>
              <a:latin typeface="Calibri"/>
              <a:sym typeface="Arial"/>
              <a:rtl val="0"/>
            </a:endParaRPr>
          </a:p>
        </p:txBody>
      </p:sp>
      <p:cxnSp>
        <p:nvCxnSpPr>
          <p:cNvPr id="14" name="Straight Arrow Connector 13"/>
          <p:cNvCxnSpPr>
            <a:stCxn id="12" idx="2"/>
            <a:endCxn id="7" idx="0"/>
          </p:cNvCxnSpPr>
          <p:nvPr/>
        </p:nvCxnSpPr>
        <p:spPr>
          <a:xfrm>
            <a:off x="798730" y="1145977"/>
            <a:ext cx="1370" cy="262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0"/>
            <a:endCxn id="29" idx="2"/>
          </p:cNvCxnSpPr>
          <p:nvPr/>
        </p:nvCxnSpPr>
        <p:spPr>
          <a:xfrm flipV="1">
            <a:off x="3337892" y="1257300"/>
            <a:ext cx="0" cy="3355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600200" y="1626631"/>
            <a:ext cx="1219200" cy="609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1. Mapping (BWA)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87538" y="1592877"/>
            <a:ext cx="700708" cy="6771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BAM</a:t>
            </a:r>
          </a:p>
          <a:p>
            <a:pPr marL="119063" indent="-119063" algn="ctr" defTabSz="914400">
              <a:buFont typeface="Arial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Rep1</a:t>
            </a:r>
          </a:p>
          <a:p>
            <a:pPr marL="119063" indent="-119063" algn="ctr" defTabSz="914400">
              <a:buFont typeface="Arial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Rep2</a:t>
            </a:r>
            <a:endParaRPr lang="en-US" sz="1200" b="1" dirty="0">
              <a:solidFill>
                <a:srgbClr val="FF0000"/>
              </a:solidFill>
              <a:latin typeface="Calibri"/>
              <a:sym typeface="Arial"/>
              <a:rtl val="0"/>
            </a:endParaRPr>
          </a:p>
        </p:txBody>
      </p:sp>
      <p:cxnSp>
        <p:nvCxnSpPr>
          <p:cNvPr id="18" name="Straight Arrow Connector 17"/>
          <p:cNvCxnSpPr>
            <a:stCxn id="7" idx="3"/>
            <a:endCxn id="6" idx="1"/>
          </p:cNvCxnSpPr>
          <p:nvPr/>
        </p:nvCxnSpPr>
        <p:spPr>
          <a:xfrm>
            <a:off x="1447800" y="1931431"/>
            <a:ext cx="152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3"/>
            <a:endCxn id="8" idx="1"/>
          </p:cNvCxnSpPr>
          <p:nvPr/>
        </p:nvCxnSpPr>
        <p:spPr>
          <a:xfrm>
            <a:off x="2819400" y="1931431"/>
            <a:ext cx="1681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514600" y="647700"/>
            <a:ext cx="1646584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68275" indent="-168275" defTabSz="914400"/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1a. Mapping statistics</a:t>
            </a:r>
          </a:p>
          <a:p>
            <a:pPr marL="168275" indent="-168275" defTabSz="914400"/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1b. Library Complexity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09392" y="1431041"/>
            <a:ext cx="1447800" cy="10007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2. Filter reads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 Unmapped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sym typeface="Arial"/>
                <a:rtl val="0"/>
              </a:rPr>
              <a:t>Multimapping</a:t>
            </a:r>
            <a:endParaRPr lang="en-US" sz="1200" dirty="0">
              <a:solidFill>
                <a:prstClr val="black"/>
              </a:solidFill>
              <a:latin typeface="Calibri"/>
              <a:sym typeface="Arial"/>
              <a:rtl val="0"/>
            </a:endParaRP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 Low Quality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 Duplicates</a:t>
            </a:r>
          </a:p>
        </p:txBody>
      </p:sp>
      <p:cxnSp>
        <p:nvCxnSpPr>
          <p:cNvPr id="22" name="Straight Arrow Connector 21"/>
          <p:cNvCxnSpPr>
            <a:stCxn id="8" idx="3"/>
            <a:endCxn id="9" idx="1"/>
          </p:cNvCxnSpPr>
          <p:nvPr/>
        </p:nvCxnSpPr>
        <p:spPr>
          <a:xfrm>
            <a:off x="3688246" y="1931431"/>
            <a:ext cx="2211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581650" y="1500544"/>
            <a:ext cx="1409700" cy="8617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BED</a:t>
            </a:r>
          </a:p>
          <a:p>
            <a:pPr marL="60325" indent="-60325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Rep1,</a:t>
            </a:r>
          </a:p>
          <a:p>
            <a:pPr marL="60325" indent="-60325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Rep2</a:t>
            </a:r>
          </a:p>
          <a:p>
            <a:pPr marL="60325" indent="-60325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Rep0 = Rep1+Rep2</a:t>
            </a:r>
            <a:endParaRPr lang="en-US" sz="1200" dirty="0">
              <a:solidFill>
                <a:prstClr val="black"/>
              </a:solidFill>
              <a:latin typeface="Calibri"/>
              <a:sym typeface="Arial"/>
              <a:rtl val="0"/>
            </a:endParaRPr>
          </a:p>
        </p:txBody>
      </p:sp>
      <p:cxnSp>
        <p:nvCxnSpPr>
          <p:cNvPr id="52" name="Straight Arrow Connector 51"/>
          <p:cNvCxnSpPr>
            <a:stCxn id="9" idx="3"/>
            <a:endCxn id="36" idx="1"/>
          </p:cNvCxnSpPr>
          <p:nvPr/>
        </p:nvCxnSpPr>
        <p:spPr>
          <a:xfrm>
            <a:off x="5357192" y="1931431"/>
            <a:ext cx="2244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486400" y="609600"/>
            <a:ext cx="16002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68275" indent="-168275" defTabSz="914400"/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2. Cross-correlation scores (NSC, RSC)</a:t>
            </a:r>
          </a:p>
        </p:txBody>
      </p:sp>
      <p:cxnSp>
        <p:nvCxnSpPr>
          <p:cNvPr id="57" name="Straight Arrow Connector 56"/>
          <p:cNvCxnSpPr>
            <a:stCxn id="36" idx="0"/>
            <a:endCxn id="55" idx="2"/>
          </p:cNvCxnSpPr>
          <p:nvPr/>
        </p:nvCxnSpPr>
        <p:spPr>
          <a:xfrm flipV="1">
            <a:off x="6286500" y="1295400"/>
            <a:ext cx="0" cy="205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7315200" y="1391478"/>
            <a:ext cx="1752600" cy="10772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 err="1">
                <a:solidFill>
                  <a:prstClr val="black"/>
                </a:solidFill>
                <a:latin typeface="Calibri"/>
                <a:sym typeface="Arial"/>
                <a:rtl val="0"/>
              </a:rPr>
              <a:t>Subsampled</a:t>
            </a:r>
            <a:r>
              <a:rPr lang="en-US" sz="14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 </a:t>
            </a:r>
          </a:p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Pseudo-Replicates</a:t>
            </a:r>
          </a:p>
          <a:p>
            <a:pPr marL="168275" indent="-168275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Rep1.pr1 , Rep1.pr2</a:t>
            </a:r>
          </a:p>
          <a:p>
            <a:pPr marL="168275" indent="-168275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Rep2.pr1, Rep2.pr2</a:t>
            </a:r>
          </a:p>
          <a:p>
            <a:pPr marL="168275" indent="-168275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Rep0.pr1, Rep0.pr2</a:t>
            </a:r>
            <a:endParaRPr lang="en-US" sz="1200" dirty="0">
              <a:solidFill>
                <a:prstClr val="black"/>
              </a:solidFill>
              <a:latin typeface="Calibri"/>
              <a:sym typeface="Arial"/>
              <a:rtl val="0"/>
            </a:endParaRPr>
          </a:p>
        </p:txBody>
      </p:sp>
      <p:cxnSp>
        <p:nvCxnSpPr>
          <p:cNvPr id="87" name="Straight Arrow Connector 86"/>
          <p:cNvCxnSpPr>
            <a:stCxn id="36" idx="3"/>
            <a:endCxn id="76" idx="1"/>
          </p:cNvCxnSpPr>
          <p:nvPr/>
        </p:nvCxnSpPr>
        <p:spPr>
          <a:xfrm flipV="1">
            <a:off x="6991350" y="1930087"/>
            <a:ext cx="323850" cy="1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7391400" y="2819400"/>
            <a:ext cx="16002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3. Peak calling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SPP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GEM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  <a:latin typeface="Calibri"/>
                <a:sym typeface="Arial"/>
                <a:rtl val="0"/>
              </a:rPr>
              <a:t>PeakSeq</a:t>
            </a:r>
            <a:endParaRPr lang="en-US" sz="1200" dirty="0">
              <a:solidFill>
                <a:prstClr val="black"/>
              </a:solidFill>
              <a:latin typeface="Calibri"/>
              <a:sym typeface="Arial"/>
              <a:rtl val="0"/>
            </a:endParaRPr>
          </a:p>
        </p:txBody>
      </p:sp>
      <p:cxnSp>
        <p:nvCxnSpPr>
          <p:cNvPr id="89" name="Straight Arrow Connector 88"/>
          <p:cNvCxnSpPr>
            <a:stCxn id="36" idx="2"/>
            <a:endCxn id="35" idx="0"/>
          </p:cNvCxnSpPr>
          <p:nvPr/>
        </p:nvCxnSpPr>
        <p:spPr>
          <a:xfrm>
            <a:off x="6286500" y="2362318"/>
            <a:ext cx="1905000" cy="4570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76" idx="2"/>
            <a:endCxn id="35" idx="0"/>
          </p:cNvCxnSpPr>
          <p:nvPr/>
        </p:nvCxnSpPr>
        <p:spPr>
          <a:xfrm>
            <a:off x="8191500" y="2468696"/>
            <a:ext cx="0" cy="350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371522" y="4371250"/>
            <a:ext cx="1630017" cy="12311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Relaxed Peak calls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Rep1 , Rep2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Rep0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Rep1.pr1, Rep2.pr2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Rep2.pr1, Rep2.pr2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Rep0.pr1, Rep0.pr2</a:t>
            </a:r>
            <a:endParaRPr lang="en-US" sz="1200" dirty="0">
              <a:solidFill>
                <a:prstClr val="black"/>
              </a:solidFill>
              <a:latin typeface="Calibri"/>
              <a:sym typeface="Arial"/>
              <a:rtl val="0"/>
            </a:endParaRPr>
          </a:p>
        </p:txBody>
      </p:sp>
      <p:cxnSp>
        <p:nvCxnSpPr>
          <p:cNvPr id="106" name="Straight Arrow Connector 105"/>
          <p:cNvCxnSpPr>
            <a:stCxn id="35" idx="2"/>
            <a:endCxn id="92" idx="0"/>
          </p:cNvCxnSpPr>
          <p:nvPr/>
        </p:nvCxnSpPr>
        <p:spPr>
          <a:xfrm flipH="1">
            <a:off x="8186531" y="3657600"/>
            <a:ext cx="4969" cy="713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0" name="Rounded Rectangle 109"/>
          <p:cNvSpPr/>
          <p:nvPr/>
        </p:nvSpPr>
        <p:spPr>
          <a:xfrm>
            <a:off x="6324600" y="4724400"/>
            <a:ext cx="762000" cy="533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4. IDR</a:t>
            </a:r>
            <a:endParaRPr lang="en-US" sz="1200" dirty="0">
              <a:solidFill>
                <a:prstClr val="black"/>
              </a:solidFill>
              <a:latin typeface="Calibri"/>
              <a:sym typeface="Arial"/>
              <a:rtl val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114800" y="4813467"/>
            <a:ext cx="2057400" cy="123110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IDR thresholds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  <a:latin typeface="Calibri"/>
                <a:sym typeface="Arial"/>
                <a:rtl val="0"/>
              </a:rPr>
              <a:t>Nt</a:t>
            </a: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 = Rep1 VS Rep2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dirty="0" err="1">
                <a:solidFill>
                  <a:prstClr val="black"/>
                </a:solidFill>
                <a:latin typeface="Calibri"/>
                <a:sym typeface="Arial"/>
                <a:rtl val="0"/>
              </a:rPr>
              <a:t>Np</a:t>
            </a: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 = Rep0.pr1 VS Rep0.pr2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N1 = Rep1.pr1 VS Rep1.pr2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N2 = Rep2.pr1 VS Rep2.pr2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b="1" i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Optimal = max(</a:t>
            </a:r>
            <a:r>
              <a:rPr lang="en-US" sz="1200" b="1" i="1" dirty="0" err="1">
                <a:solidFill>
                  <a:prstClr val="black"/>
                </a:solidFill>
                <a:latin typeface="Calibri"/>
                <a:sym typeface="Arial"/>
                <a:rtl val="0"/>
              </a:rPr>
              <a:t>Np,Nt</a:t>
            </a:r>
            <a:r>
              <a:rPr lang="en-US" sz="1200" b="1" i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)</a:t>
            </a:r>
            <a:endParaRPr lang="en-US" sz="1200" b="1" i="1" dirty="0">
              <a:solidFill>
                <a:prstClr val="black"/>
              </a:solidFill>
              <a:latin typeface="Calibri"/>
              <a:sym typeface="Arial"/>
              <a:rtl val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267200" y="3733800"/>
            <a:ext cx="2438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68275" indent="-168275" defTabSz="914400"/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4a. Self consistency ratio (N1/N2)</a:t>
            </a:r>
          </a:p>
          <a:p>
            <a:pPr marL="168275" indent="-168275" defTabSz="914400"/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4b. Rescue Ratio (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sym typeface="Arial"/>
                <a:rtl val="0"/>
              </a:rPr>
              <a:t>Np</a:t>
            </a: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/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sym typeface="Arial"/>
                <a:rtl val="0"/>
              </a:rPr>
              <a:t>Nt</a:t>
            </a: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)</a:t>
            </a:r>
          </a:p>
        </p:txBody>
      </p:sp>
      <p:cxnSp>
        <p:nvCxnSpPr>
          <p:cNvPr id="122" name="Straight Arrow Connector 121"/>
          <p:cNvCxnSpPr>
            <a:stCxn id="114" idx="0"/>
            <a:endCxn id="115" idx="2"/>
          </p:cNvCxnSpPr>
          <p:nvPr/>
        </p:nvCxnSpPr>
        <p:spPr>
          <a:xfrm flipV="1">
            <a:off x="5143500" y="4267200"/>
            <a:ext cx="342900" cy="546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2019300" y="4800600"/>
            <a:ext cx="1866900" cy="12618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 err="1">
                <a:solidFill>
                  <a:prstClr val="black"/>
                </a:solidFill>
                <a:latin typeface="Calibri"/>
                <a:sym typeface="Arial"/>
                <a:rtl val="0"/>
              </a:rPr>
              <a:t>Thresholded</a:t>
            </a:r>
            <a:r>
              <a:rPr lang="en-US" sz="14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 Peak calls (</a:t>
            </a:r>
            <a:r>
              <a:rPr lang="en-US" sz="1400" b="1" dirty="0" err="1">
                <a:solidFill>
                  <a:prstClr val="black"/>
                </a:solidFill>
                <a:latin typeface="Calibri"/>
                <a:sym typeface="Arial"/>
                <a:rtl val="0"/>
              </a:rPr>
              <a:t>NarrowPeak</a:t>
            </a:r>
            <a:r>
              <a:rPr lang="en-US" sz="14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)</a:t>
            </a:r>
            <a:endParaRPr lang="en-US" sz="1200" dirty="0">
              <a:solidFill>
                <a:prstClr val="black"/>
              </a:solidFill>
              <a:latin typeface="Calibri"/>
              <a:sym typeface="Arial"/>
              <a:rtl val="0"/>
            </a:endParaRP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SPP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GEM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b="1" dirty="0" err="1">
                <a:solidFill>
                  <a:srgbClr val="FF0000"/>
                </a:solidFill>
                <a:latin typeface="Calibri"/>
                <a:sym typeface="Arial"/>
                <a:rtl val="0"/>
              </a:rPr>
              <a:t>PeakSeq</a:t>
            </a:r>
            <a:endParaRPr lang="en-US" sz="1200" b="1" dirty="0">
              <a:solidFill>
                <a:srgbClr val="FF0000"/>
              </a:solidFill>
              <a:latin typeface="Calibri"/>
              <a:sym typeface="Arial"/>
              <a:rtl val="0"/>
            </a:endParaRP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b="1" i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Consensus peaks</a:t>
            </a:r>
            <a:endParaRPr lang="en-US" sz="1200" b="1" i="1" dirty="0">
              <a:solidFill>
                <a:srgbClr val="FF0000"/>
              </a:solidFill>
              <a:latin typeface="Calibri"/>
              <a:sym typeface="Arial"/>
              <a:rtl val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1808922" y="3657600"/>
            <a:ext cx="22860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31775" indent="-231775" defTabSz="914400"/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4c. Fraction of reads in Peaks (</a:t>
            </a:r>
            <a:r>
              <a:rPr lang="en-US" sz="1200" b="1" dirty="0" err="1">
                <a:solidFill>
                  <a:srgbClr val="FF0000"/>
                </a:solidFill>
                <a:latin typeface="Calibri"/>
                <a:sym typeface="Arial"/>
                <a:rtl val="0"/>
              </a:rPr>
              <a:t>FRiP</a:t>
            </a: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)</a:t>
            </a:r>
          </a:p>
          <a:p>
            <a:pPr marL="231775" indent="-231775" defTabSz="914400"/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4d. Overlap between peak callers</a:t>
            </a:r>
          </a:p>
        </p:txBody>
      </p:sp>
      <p:cxnSp>
        <p:nvCxnSpPr>
          <p:cNvPr id="128" name="Straight Arrow Connector 127"/>
          <p:cNvCxnSpPr>
            <a:stCxn id="125" idx="0"/>
            <a:endCxn id="127" idx="2"/>
          </p:cNvCxnSpPr>
          <p:nvPr/>
        </p:nvCxnSpPr>
        <p:spPr>
          <a:xfrm flipH="1" flipV="1">
            <a:off x="2951922" y="4648200"/>
            <a:ext cx="828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114" idx="1"/>
            <a:endCxn id="125" idx="3"/>
          </p:cNvCxnSpPr>
          <p:nvPr/>
        </p:nvCxnSpPr>
        <p:spPr>
          <a:xfrm flipH="1">
            <a:off x="3886200" y="5429020"/>
            <a:ext cx="228600" cy="2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Rounded Rectangle 145"/>
          <p:cNvSpPr/>
          <p:nvPr/>
        </p:nvSpPr>
        <p:spPr>
          <a:xfrm>
            <a:off x="4648200" y="2731413"/>
            <a:ext cx="198120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5. Signal tracks</a:t>
            </a:r>
          </a:p>
          <a:p>
            <a:pPr marL="119063" indent="-119063" algn="ctr" defTabSz="914400"/>
            <a:r>
              <a:rPr lang="en-US" sz="1200" dirty="0" err="1">
                <a:solidFill>
                  <a:prstClr val="black"/>
                </a:solidFill>
                <a:latin typeface="Calibri"/>
                <a:sym typeface="Arial"/>
                <a:rtl val="0"/>
              </a:rPr>
              <a:t>ChIP</a:t>
            </a:r>
            <a:r>
              <a: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 Fold-enrichment over input</a:t>
            </a:r>
          </a:p>
        </p:txBody>
      </p:sp>
      <p:cxnSp>
        <p:nvCxnSpPr>
          <p:cNvPr id="148" name="Straight Arrow Connector 147"/>
          <p:cNvCxnSpPr>
            <a:stCxn id="36" idx="2"/>
            <a:endCxn id="146" idx="0"/>
          </p:cNvCxnSpPr>
          <p:nvPr/>
        </p:nvCxnSpPr>
        <p:spPr>
          <a:xfrm flipH="1">
            <a:off x="5638800" y="2362318"/>
            <a:ext cx="647700" cy="369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3505200" y="2643426"/>
            <a:ext cx="914400" cy="86177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BIGWIG</a:t>
            </a:r>
          </a:p>
          <a:p>
            <a:pPr marL="119063" indent="-119063" algn="ctr" defTabSz="914400">
              <a:buFont typeface="Arial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Rep1</a:t>
            </a:r>
          </a:p>
          <a:p>
            <a:pPr marL="119063" indent="-119063" algn="ctr" defTabSz="914400">
              <a:buFont typeface="Arial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Rep2</a:t>
            </a:r>
          </a:p>
          <a:p>
            <a:pPr marL="119063" indent="-119063" algn="ctr" defTabSz="914400">
              <a:buFont typeface="Arial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Rep0</a:t>
            </a:r>
            <a:endParaRPr lang="en-US" sz="1200" b="1" dirty="0">
              <a:solidFill>
                <a:srgbClr val="FF0000"/>
              </a:solidFill>
              <a:latin typeface="Calibri"/>
              <a:sym typeface="Arial"/>
              <a:rtl val="0"/>
            </a:endParaRPr>
          </a:p>
        </p:txBody>
      </p:sp>
      <p:cxnSp>
        <p:nvCxnSpPr>
          <p:cNvPr id="151" name="Straight Arrow Connector 150"/>
          <p:cNvCxnSpPr>
            <a:stCxn id="146" idx="1"/>
            <a:endCxn id="149" idx="3"/>
          </p:cNvCxnSpPr>
          <p:nvPr/>
        </p:nvCxnSpPr>
        <p:spPr>
          <a:xfrm flipH="1">
            <a:off x="4419600" y="3074313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Rectangle 151"/>
          <p:cNvSpPr/>
          <p:nvPr/>
        </p:nvSpPr>
        <p:spPr>
          <a:xfrm>
            <a:off x="1676400" y="2769513"/>
            <a:ext cx="16002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68275" indent="-168275" defTabSz="914400"/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5. Signal Correlation between replicates</a:t>
            </a:r>
          </a:p>
        </p:txBody>
      </p:sp>
      <p:cxnSp>
        <p:nvCxnSpPr>
          <p:cNvPr id="154" name="Straight Arrow Connector 153"/>
          <p:cNvCxnSpPr>
            <a:stCxn id="149" idx="1"/>
            <a:endCxn id="152" idx="3"/>
          </p:cNvCxnSpPr>
          <p:nvPr/>
        </p:nvCxnSpPr>
        <p:spPr>
          <a:xfrm flipH="1">
            <a:off x="3276600" y="3074313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152400" y="4845784"/>
            <a:ext cx="1447800" cy="163121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16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Files at DCC</a:t>
            </a:r>
          </a:p>
          <a:p>
            <a:pPr marL="173038" indent="-173038" defTabSz="914400"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FASTQs</a:t>
            </a:r>
          </a:p>
          <a:p>
            <a:pPr marL="173038" indent="-173038" defTabSz="914400"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BAM</a:t>
            </a:r>
          </a:p>
          <a:p>
            <a:pPr marL="173038" indent="-173038" defTabSz="914400"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QC measures</a:t>
            </a:r>
          </a:p>
          <a:p>
            <a:pPr marL="173038" indent="-173038" defTabSz="914400"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Peak calls</a:t>
            </a:r>
          </a:p>
          <a:p>
            <a:pPr marL="173038" indent="-173038" defTabSz="914400"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Signal tracks</a:t>
            </a:r>
          </a:p>
          <a:p>
            <a:pPr marL="173038" indent="-173038" defTabSz="914400">
              <a:buFont typeface="Arial" pitchFamily="34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Motifs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228600" y="3474184"/>
            <a:ext cx="1143000" cy="1222177"/>
            <a:chOff x="152400" y="5486400"/>
            <a:chExt cx="1143000" cy="1222177"/>
          </a:xfrm>
        </p:grpSpPr>
        <p:sp>
          <p:nvSpPr>
            <p:cNvPr id="90" name="Rounded Rectangle 89"/>
            <p:cNvSpPr/>
            <p:nvPr/>
          </p:nvSpPr>
          <p:spPr>
            <a:xfrm>
              <a:off x="152400" y="5486400"/>
              <a:ext cx="1143000" cy="53340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600" b="1" dirty="0">
                  <a:solidFill>
                    <a:prstClr val="black"/>
                  </a:solidFill>
                  <a:latin typeface="Calibri"/>
                  <a:sym typeface="Arial"/>
                  <a:rtl val="0"/>
                </a:rPr>
                <a:t>Processing Steps</a:t>
              </a:r>
              <a:endParaRPr lang="en-US" sz="1200" dirty="0">
                <a:solidFill>
                  <a:prstClr val="black"/>
                </a:solidFill>
                <a:latin typeface="Calibri"/>
                <a:sym typeface="Arial"/>
                <a:rtl val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2400" y="6019800"/>
              <a:ext cx="1143000" cy="3810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r>
                <a:rPr lang="en-US" sz="1600" b="1" dirty="0">
                  <a:solidFill>
                    <a:prstClr val="black"/>
                  </a:solidFill>
                  <a:latin typeface="Calibri"/>
                  <a:sym typeface="Arial"/>
                  <a:rtl val="0"/>
                </a:rPr>
                <a:t>QC</a:t>
              </a:r>
              <a:endPara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52400" y="6400800"/>
              <a:ext cx="1143000" cy="30777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1400" b="1" dirty="0">
                  <a:solidFill>
                    <a:prstClr val="black"/>
                  </a:solidFill>
                  <a:latin typeface="Calibri"/>
                  <a:sym typeface="Arial"/>
                  <a:rtl val="0"/>
                </a:rPr>
                <a:t>File Format</a:t>
              </a:r>
            </a:p>
          </p:txBody>
        </p:sp>
      </p:grpSp>
      <p:sp>
        <p:nvSpPr>
          <p:cNvPr id="68" name="Rounded Rectangle 67"/>
          <p:cNvSpPr/>
          <p:nvPr/>
        </p:nvSpPr>
        <p:spPr>
          <a:xfrm>
            <a:off x="2001078" y="6248400"/>
            <a:ext cx="1905000" cy="38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r>
              <a:rPr lang="en-US" sz="16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6. Motif Discovery</a:t>
            </a:r>
            <a:endParaRPr lang="en-US" sz="1200" dirty="0">
              <a:solidFill>
                <a:prstClr val="black"/>
              </a:solidFill>
              <a:latin typeface="Calibri"/>
              <a:sym typeface="Arial"/>
              <a:rtl val="0"/>
            </a:endParaRPr>
          </a:p>
        </p:txBody>
      </p:sp>
      <p:cxnSp>
        <p:nvCxnSpPr>
          <p:cNvPr id="88" name="Shape 87"/>
          <p:cNvCxnSpPr>
            <a:stCxn id="110" idx="2"/>
            <a:endCxn id="114" idx="3"/>
          </p:cNvCxnSpPr>
          <p:nvPr/>
        </p:nvCxnSpPr>
        <p:spPr>
          <a:xfrm rot="5400000">
            <a:off x="6353290" y="5076710"/>
            <a:ext cx="171220" cy="533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25" idx="2"/>
            <a:endCxn id="68" idx="0"/>
          </p:cNvCxnSpPr>
          <p:nvPr/>
        </p:nvCxnSpPr>
        <p:spPr>
          <a:xfrm>
            <a:off x="2952750" y="6062484"/>
            <a:ext cx="828" cy="185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362700" y="6096000"/>
            <a:ext cx="1866900" cy="6771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sz="1400" b="1" dirty="0">
                <a:solidFill>
                  <a:prstClr val="black"/>
                </a:solidFill>
                <a:latin typeface="Calibri"/>
                <a:sym typeface="Arial"/>
                <a:rtl val="0"/>
              </a:rPr>
              <a:t>Motifs and motif hits</a:t>
            </a:r>
            <a:endParaRPr lang="en-US" sz="1200" dirty="0">
              <a:solidFill>
                <a:prstClr val="black"/>
              </a:solidFill>
              <a:latin typeface="Calibri"/>
              <a:sym typeface="Arial"/>
              <a:rtl val="0"/>
            </a:endParaRP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Integrated GEM motifs</a:t>
            </a:r>
          </a:p>
          <a:p>
            <a:pPr marL="119063" indent="-119063" defTabSz="914400">
              <a:buFont typeface="Arial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/>
                <a:sym typeface="Arial"/>
                <a:rtl val="0"/>
              </a:rPr>
              <a:t>Post-peak calling motifs</a:t>
            </a:r>
            <a:endParaRPr lang="en-US" sz="1200" b="1" i="1" dirty="0">
              <a:solidFill>
                <a:srgbClr val="FF0000"/>
              </a:solidFill>
              <a:latin typeface="Calibri"/>
              <a:sym typeface="Arial"/>
              <a:rtl val="0"/>
            </a:endParaRPr>
          </a:p>
        </p:txBody>
      </p:sp>
      <p:cxnSp>
        <p:nvCxnSpPr>
          <p:cNvPr id="97" name="Straight Arrow Connector 96"/>
          <p:cNvCxnSpPr>
            <a:stCxn id="92" idx="1"/>
            <a:endCxn id="110" idx="3"/>
          </p:cNvCxnSpPr>
          <p:nvPr/>
        </p:nvCxnSpPr>
        <p:spPr>
          <a:xfrm flipH="1">
            <a:off x="7086600" y="4986803"/>
            <a:ext cx="284922" cy="42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8" idx="3"/>
            <a:endCxn id="96" idx="1"/>
          </p:cNvCxnSpPr>
          <p:nvPr/>
        </p:nvCxnSpPr>
        <p:spPr>
          <a:xfrm flipV="1">
            <a:off x="3906078" y="6434554"/>
            <a:ext cx="2456622" cy="4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7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49"/>
    </mc:Choice>
    <mc:Fallback xmlns="">
      <p:transition xmlns:p14="http://schemas.microsoft.com/office/powerpoint/2010/main" spd="slow" advTm="558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6248400" cy="4873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Quality Control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762000"/>
            <a:ext cx="4724400" cy="3352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288925" lvl="1" indent="-228600"/>
            <a:r>
              <a:rPr lang="en-US" i="1" dirty="0" smtClean="0">
                <a:latin typeface="Helvetica"/>
                <a:cs typeface="Helvetica"/>
              </a:rPr>
              <a:t>QC1</a:t>
            </a:r>
            <a:r>
              <a:rPr lang="en-US" dirty="0" smtClean="0">
                <a:latin typeface="Helvetica"/>
                <a:cs typeface="Helvetica"/>
              </a:rPr>
              <a:t>: Read mapping statistics</a:t>
            </a:r>
          </a:p>
          <a:p>
            <a:pPr marL="288925" lvl="1" indent="-228600"/>
            <a:r>
              <a:rPr lang="en-US" i="1" dirty="0" smtClean="0">
                <a:latin typeface="Helvetica"/>
                <a:cs typeface="Helvetica"/>
              </a:rPr>
              <a:t>QC2</a:t>
            </a:r>
            <a:r>
              <a:rPr lang="en-US" dirty="0" smtClean="0">
                <a:latin typeface="Helvetica"/>
                <a:cs typeface="Helvetica"/>
              </a:rPr>
              <a:t>: Library complexity</a:t>
            </a:r>
          </a:p>
          <a:p>
            <a:pPr marL="288925" lvl="2" indent="-120650"/>
            <a:r>
              <a:rPr lang="en-US" dirty="0" smtClean="0">
                <a:latin typeface="Helvetica"/>
                <a:cs typeface="Helvetica"/>
              </a:rPr>
              <a:t>PCR Bottleneck score (N1/</a:t>
            </a:r>
            <a:r>
              <a:rPr lang="en-US" dirty="0" err="1" smtClean="0">
                <a:latin typeface="Helvetica"/>
                <a:cs typeface="Helvetica"/>
              </a:rPr>
              <a:t>Nd</a:t>
            </a:r>
            <a:r>
              <a:rPr lang="en-US" dirty="0" smtClean="0">
                <a:latin typeface="Helvetica"/>
                <a:cs typeface="Helvetica"/>
              </a:rPr>
              <a:t>)</a:t>
            </a:r>
          </a:p>
          <a:p>
            <a:pPr marL="288925" lvl="2" indent="-120650"/>
            <a:r>
              <a:rPr lang="en-US" dirty="0" smtClean="0">
                <a:latin typeface="Helvetica"/>
                <a:cs typeface="Helvetica"/>
              </a:rPr>
              <a:t>Smith et al. Nature methods 2013</a:t>
            </a:r>
          </a:p>
          <a:p>
            <a:pPr marL="288925" lvl="1" indent="-228600"/>
            <a:r>
              <a:rPr lang="en-US" dirty="0" smtClean="0">
                <a:latin typeface="Helvetica"/>
                <a:cs typeface="Helvetica"/>
              </a:rPr>
              <a:t>Enrichment scores</a:t>
            </a:r>
          </a:p>
          <a:p>
            <a:pPr marL="288925" lvl="2" indent="-120650"/>
            <a:r>
              <a:rPr lang="en-US" i="1" dirty="0" smtClean="0">
                <a:latin typeface="Helvetica"/>
                <a:cs typeface="Helvetica"/>
              </a:rPr>
              <a:t>QC3</a:t>
            </a:r>
            <a:r>
              <a:rPr lang="en-US" dirty="0" smtClean="0">
                <a:latin typeface="Helvetica"/>
                <a:cs typeface="Helvetica"/>
              </a:rPr>
              <a:t>: Cross correlation scores (NSC, RSC)</a:t>
            </a:r>
          </a:p>
          <a:p>
            <a:pPr marL="288925" lvl="2" indent="-120650"/>
            <a:r>
              <a:rPr lang="en-US" i="1" dirty="0" smtClean="0">
                <a:latin typeface="Helvetica"/>
                <a:cs typeface="Helvetica"/>
              </a:rPr>
              <a:t>QC6</a:t>
            </a:r>
            <a:r>
              <a:rPr lang="en-US" dirty="0" smtClean="0">
                <a:latin typeface="Helvetica"/>
                <a:cs typeface="Helvetica"/>
              </a:rPr>
              <a:t>: Fraction of reads in peaks (</a:t>
            </a:r>
            <a:r>
              <a:rPr lang="en-US" dirty="0" err="1" smtClean="0">
                <a:latin typeface="Helvetica"/>
                <a:cs typeface="Helvetica"/>
              </a:rPr>
              <a:t>FRiP</a:t>
            </a:r>
            <a:r>
              <a:rPr lang="en-US" dirty="0" smtClean="0">
                <a:latin typeface="Helvetica"/>
                <a:cs typeface="Helvetica"/>
              </a:rPr>
              <a:t>)</a:t>
            </a:r>
          </a:p>
          <a:p>
            <a:pPr marL="288925" lvl="1" indent="-228600"/>
            <a:r>
              <a:rPr lang="en-US" dirty="0" smtClean="0">
                <a:latin typeface="Helvetica"/>
                <a:cs typeface="Helvetica"/>
              </a:rPr>
              <a:t>Reproducibility</a:t>
            </a:r>
          </a:p>
          <a:p>
            <a:pPr marL="288925" lvl="2" indent="-120650"/>
            <a:r>
              <a:rPr lang="en-US" i="1" dirty="0" smtClean="0">
                <a:latin typeface="Helvetica"/>
                <a:cs typeface="Helvetica"/>
              </a:rPr>
              <a:t>QC4, 5,7</a:t>
            </a:r>
            <a:r>
              <a:rPr lang="en-US" dirty="0" smtClean="0">
                <a:latin typeface="Helvetica"/>
                <a:cs typeface="Helvetica"/>
              </a:rPr>
              <a:t>: IDR based replicate consistency</a:t>
            </a:r>
          </a:p>
          <a:p>
            <a:pPr marL="746125" lvl="3" indent="-120650"/>
            <a:r>
              <a:rPr lang="en-US" dirty="0" smtClean="0">
                <a:latin typeface="Helvetica"/>
                <a:cs typeface="Helvetica"/>
              </a:rPr>
              <a:t>Self Consistency Ratio</a:t>
            </a:r>
          </a:p>
          <a:p>
            <a:pPr marL="746125" lvl="3" indent="-120650"/>
            <a:r>
              <a:rPr lang="en-US" dirty="0" smtClean="0">
                <a:latin typeface="Helvetica"/>
                <a:cs typeface="Helvetica"/>
              </a:rPr>
              <a:t>Rescue Ratio</a:t>
            </a:r>
          </a:p>
          <a:p>
            <a:pPr marL="288925" lvl="2" indent="-120650"/>
            <a:r>
              <a:rPr lang="en-US" i="1" dirty="0" smtClean="0">
                <a:latin typeface="Helvetica"/>
                <a:cs typeface="Helvetica"/>
              </a:rPr>
              <a:t>QC8</a:t>
            </a:r>
            <a:r>
              <a:rPr lang="en-US" dirty="0" smtClean="0">
                <a:latin typeface="Helvetica"/>
                <a:cs typeface="Helvetica"/>
              </a:rPr>
              <a:t>: Genome-wide replicate correlation scores</a:t>
            </a:r>
            <a:endParaRPr lang="en-US" dirty="0">
              <a:latin typeface="Helvetica"/>
              <a:cs typeface="Helvetica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257800" y="76200"/>
            <a:ext cx="3810001" cy="2438400"/>
            <a:chOff x="5602356" y="4591878"/>
            <a:chExt cx="3428999" cy="2189921"/>
          </a:xfrm>
        </p:grpSpPr>
        <p:grpSp>
          <p:nvGrpSpPr>
            <p:cNvPr id="2" name="Group 7"/>
            <p:cNvGrpSpPr/>
            <p:nvPr/>
          </p:nvGrpSpPr>
          <p:grpSpPr>
            <a:xfrm>
              <a:off x="5602356" y="4876800"/>
              <a:ext cx="3428999" cy="1904999"/>
              <a:chOff x="5048111" y="3657600"/>
              <a:chExt cx="4095889" cy="224298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8111" y="3657600"/>
                <a:ext cx="4095889" cy="2242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8313" y="4419600"/>
                <a:ext cx="1525687" cy="11935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55" name="TextBox 54"/>
            <p:cNvSpPr txBox="1"/>
            <p:nvPr/>
          </p:nvSpPr>
          <p:spPr>
            <a:xfrm>
              <a:off x="6697170" y="4591878"/>
              <a:ext cx="1505027" cy="27641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 defTabSz="914400"/>
              <a:r>
                <a:rPr lang="en-US" sz="1400" dirty="0">
                  <a:solidFill>
                    <a:prstClr val="black"/>
                  </a:solidFill>
                  <a:latin typeface="Helvetica"/>
                  <a:cs typeface="Helvetica"/>
                  <a:sym typeface="Arial"/>
                  <a:rtl val="0"/>
                </a:rPr>
                <a:t>Library Complexity</a:t>
              </a:r>
              <a:endParaRPr lang="en-US" sz="14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0" y="3124200"/>
            <a:ext cx="9137373" cy="3738258"/>
            <a:chOff x="0" y="3119742"/>
            <a:chExt cx="9137373" cy="3738258"/>
          </a:xfrm>
        </p:grpSpPr>
        <p:grpSp>
          <p:nvGrpSpPr>
            <p:cNvPr id="62" name="Group 61"/>
            <p:cNvGrpSpPr/>
            <p:nvPr/>
          </p:nvGrpSpPr>
          <p:grpSpPr>
            <a:xfrm>
              <a:off x="0" y="3119742"/>
              <a:ext cx="9137373" cy="3738258"/>
              <a:chOff x="0" y="3119742"/>
              <a:chExt cx="9137373" cy="3738258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0" y="3119742"/>
                <a:ext cx="9137373" cy="3738258"/>
                <a:chOff x="0" y="3119742"/>
                <a:chExt cx="9137373" cy="3738258"/>
              </a:xfrm>
            </p:grpSpPr>
            <p:cxnSp>
              <p:nvCxnSpPr>
                <p:cNvPr id="44" name="Straight Connector 43"/>
                <p:cNvCxnSpPr/>
                <p:nvPr/>
              </p:nvCxnSpPr>
              <p:spPr>
                <a:xfrm>
                  <a:off x="308112" y="6430617"/>
                  <a:ext cx="152400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5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 bwMode="auto">
                <a:xfrm>
                  <a:off x="5155095" y="3119742"/>
                  <a:ext cx="2133600" cy="373825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48" name="Group 47"/>
                <p:cNvGrpSpPr/>
                <p:nvPr/>
              </p:nvGrpSpPr>
              <p:grpSpPr>
                <a:xfrm>
                  <a:off x="1895061" y="4658139"/>
                  <a:ext cx="1676400" cy="2121150"/>
                  <a:chOff x="1981200" y="609600"/>
                  <a:chExt cx="1676400" cy="2121150"/>
                </a:xfrm>
              </p:grpSpPr>
              <p:pic>
                <p:nvPicPr>
                  <p:cNvPr id="1029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5711" r="48087"/>
                  <a:stretch>
                    <a:fillRect/>
                  </a:stretch>
                </p:blipFill>
                <p:spPr bwMode="auto">
                  <a:xfrm>
                    <a:off x="1981200" y="825750"/>
                    <a:ext cx="1676400" cy="1905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133600" y="609600"/>
                    <a:ext cx="139974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US" sz="1400" b="1" dirty="0">
                        <a:solidFill>
                          <a:prstClr val="black"/>
                        </a:solidFill>
                        <a:latin typeface="Calibri"/>
                        <a:ea typeface="Arial"/>
                        <a:cs typeface="Arial"/>
                        <a:sym typeface="Arial"/>
                        <a:rtl val="0"/>
                      </a:rPr>
                      <a:t>Medium Quality</a:t>
                    </a:r>
                    <a:endParaRPr lang="en-US" sz="1400" b="1" dirty="0">
                      <a:solidFill>
                        <a:prstClr val="black"/>
                      </a:solidFill>
                      <a:latin typeface="Calibri"/>
                      <a:ea typeface="Arial"/>
                      <a:cs typeface="Arial"/>
                      <a:sym typeface="Arial"/>
                      <a:rtl val="0"/>
                    </a:endParaRPr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3581400" y="4648200"/>
                  <a:ext cx="1676400" cy="2133600"/>
                  <a:chOff x="3733800" y="609600"/>
                  <a:chExt cx="1676400" cy="2133600"/>
                </a:xfrm>
              </p:grpSpPr>
              <p:pic>
                <p:nvPicPr>
                  <p:cNvPr id="38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/>
                  <a:srcRect l="51913"/>
                  <a:stretch>
                    <a:fillRect/>
                  </a:stretch>
                </p:blipFill>
                <p:spPr bwMode="auto">
                  <a:xfrm>
                    <a:off x="3733800" y="825749"/>
                    <a:ext cx="1676400" cy="191745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4087710" y="609600"/>
                    <a:ext cx="107401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400"/>
                    <a:r>
                      <a:rPr lang="en-US" sz="1400" b="1" dirty="0">
                        <a:solidFill>
                          <a:prstClr val="black"/>
                        </a:solidFill>
                        <a:latin typeface="Calibri"/>
                        <a:ea typeface="Arial"/>
                        <a:cs typeface="Arial"/>
                        <a:sym typeface="Arial"/>
                        <a:rtl val="0"/>
                      </a:rPr>
                      <a:t>Low Quality</a:t>
                    </a:r>
                    <a:endParaRPr lang="en-US" sz="1400" b="1" dirty="0">
                      <a:solidFill>
                        <a:prstClr val="black"/>
                      </a:solidFill>
                      <a:latin typeface="Calibri"/>
                      <a:ea typeface="Arial"/>
                      <a:cs typeface="Arial"/>
                      <a:sym typeface="Arial"/>
                      <a:rtl val="0"/>
                    </a:endParaRPr>
                  </a:p>
                </p:txBody>
              </p:sp>
            </p:grpSp>
            <p:grpSp>
              <p:nvGrpSpPr>
                <p:cNvPr id="49" name="Group 48"/>
                <p:cNvGrpSpPr/>
                <p:nvPr/>
              </p:nvGrpSpPr>
              <p:grpSpPr>
                <a:xfrm>
                  <a:off x="0" y="4658139"/>
                  <a:ext cx="1905000" cy="2121150"/>
                  <a:chOff x="0" y="609600"/>
                  <a:chExt cx="1905000" cy="2121150"/>
                </a:xfrm>
              </p:grpSpPr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0" y="609600"/>
                    <a:ext cx="1905000" cy="2121150"/>
                    <a:chOff x="5867400" y="314391"/>
                    <a:chExt cx="2057400" cy="2149205"/>
                  </a:xfrm>
                </p:grpSpPr>
                <p:pic>
                  <p:nvPicPr>
                    <p:cNvPr id="102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867400" y="533400"/>
                      <a:ext cx="2057400" cy="19301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6443472" y="314391"/>
                      <a:ext cx="1198367" cy="31184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914400"/>
                      <a:r>
                        <a:rPr lang="en-US" sz="1400" b="1" dirty="0">
                          <a:solidFill>
                            <a:prstClr val="black"/>
                          </a:solidFill>
                          <a:latin typeface="Calibri"/>
                          <a:ea typeface="Arial"/>
                          <a:cs typeface="Arial"/>
                          <a:sym typeface="Arial"/>
                          <a:rtl val="0"/>
                        </a:rPr>
                        <a:t>High Quality</a:t>
                      </a:r>
                      <a:endParaRPr lang="en-US" sz="1400" b="1" dirty="0">
                        <a:solidFill>
                          <a:prstClr val="black"/>
                        </a:solidFill>
                        <a:latin typeface="Calibri"/>
                        <a:ea typeface="Arial"/>
                        <a:cs typeface="Arial"/>
                        <a:sym typeface="Arial"/>
                        <a:rtl val="0"/>
                      </a:endParaRPr>
                    </a:p>
                  </p:txBody>
                </p:sp>
              </p:grp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304800" y="1066800"/>
                    <a:ext cx="1524000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314739" y="1905000"/>
                    <a:ext cx="1524000" cy="0"/>
                  </a:xfrm>
                  <a:prstGeom prst="line">
                    <a:avLst/>
                  </a:prstGeom>
                  <a:ln>
                    <a:solidFill>
                      <a:srgbClr val="00B0F0"/>
                    </a:solidFill>
                    <a:prstDash val="dash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TextBox 9"/>
                  <p:cNvSpPr txBox="1"/>
                  <p:nvPr/>
                </p:nvSpPr>
                <p:spPr>
                  <a:xfrm>
                    <a:off x="1451006" y="1000539"/>
                    <a:ext cx="409086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400" b="1" i="1" dirty="0" err="1" smtClean="0">
                        <a:solidFill>
                          <a:srgbClr val="FF0000"/>
                        </a:solidFill>
                        <a:latin typeface="Calibri"/>
                        <a:sym typeface="Arial"/>
                        <a:rtl val="0"/>
                      </a:rPr>
                      <a:t>CC</a:t>
                    </a:r>
                    <a:r>
                      <a:rPr lang="en-US" sz="1400" b="1" i="1" baseline="-25000" dirty="0" err="1" smtClean="0">
                        <a:solidFill>
                          <a:srgbClr val="FF0000"/>
                        </a:solidFill>
                        <a:latin typeface="Calibri"/>
                        <a:sym typeface="Arial"/>
                        <a:rtl val="0"/>
                      </a:rPr>
                      <a:t>f</a:t>
                    </a:r>
                    <a:endParaRPr lang="en-US" sz="1400" b="1" i="1" baseline="-25000" dirty="0">
                      <a:solidFill>
                        <a:srgbClr val="FF0000"/>
                      </a:solidFill>
                      <a:latin typeface="Calibri"/>
                      <a:sym typeface="Arial"/>
                      <a:rtl val="0"/>
                    </a:endParaRPr>
                  </a:p>
                </p:txBody>
              </p:sp>
              <p:sp>
                <p:nvSpPr>
                  <p:cNvPr id="46" name="TextBox 9"/>
                  <p:cNvSpPr txBox="1"/>
                  <p:nvPr/>
                </p:nvSpPr>
                <p:spPr>
                  <a:xfrm>
                    <a:off x="1447800" y="1597223"/>
                    <a:ext cx="412292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r>
                      <a:rPr lang="en-US" sz="1400" b="1" i="1" dirty="0" err="1" smtClean="0">
                        <a:solidFill>
                          <a:srgbClr val="00B0F0"/>
                        </a:solidFill>
                        <a:latin typeface="Calibri"/>
                        <a:sym typeface="Arial"/>
                        <a:rtl val="0"/>
                      </a:rPr>
                      <a:t>CC</a:t>
                    </a:r>
                    <a:r>
                      <a:rPr lang="en-US" sz="1400" b="1" i="1" baseline="-25000" dirty="0" err="1" smtClean="0">
                        <a:solidFill>
                          <a:srgbClr val="00B0F0"/>
                        </a:solidFill>
                        <a:latin typeface="Calibri"/>
                        <a:sym typeface="Arial"/>
                        <a:rtl val="0"/>
                      </a:rPr>
                      <a:t>r</a:t>
                    </a:r>
                    <a:endParaRPr lang="en-US" sz="1400" b="1" i="1" baseline="-25000" dirty="0">
                      <a:solidFill>
                        <a:srgbClr val="00B0F0"/>
                      </a:solidFill>
                      <a:latin typeface="Calibri"/>
                      <a:sym typeface="Arial"/>
                      <a:rtl val="0"/>
                    </a:endParaRPr>
                  </a:p>
                </p:txBody>
              </p:sp>
            </p:grpSp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371705" y="3424542"/>
                  <a:ext cx="2696095" cy="10668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31" name="Picture 7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r="4213"/>
                <a:stretch>
                  <a:fillRect/>
                </a:stretch>
              </p:blipFill>
              <p:spPr bwMode="auto">
                <a:xfrm>
                  <a:off x="6851373" y="5175956"/>
                  <a:ext cx="2286000" cy="16775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1" name="Group 60"/>
              <p:cNvGrpSpPr/>
              <p:nvPr/>
            </p:nvGrpSpPr>
            <p:grpSpPr>
              <a:xfrm>
                <a:off x="7527234" y="5582478"/>
                <a:ext cx="1459530" cy="670820"/>
                <a:chOff x="7527234" y="5582478"/>
                <a:chExt cx="1459530" cy="670820"/>
              </a:xfrm>
            </p:grpSpPr>
            <p:sp>
              <p:nvSpPr>
                <p:cNvPr id="59" name="TextBox 58"/>
                <p:cNvSpPr txBox="1"/>
                <p:nvPr/>
              </p:nvSpPr>
              <p:spPr>
                <a:xfrm>
                  <a:off x="7527234" y="5582478"/>
                  <a:ext cx="284052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/>
                  <a:r>
                    <a:rPr lang="en-US" dirty="0">
                      <a:solidFill>
                        <a:prstClr val="black"/>
                      </a:solidFill>
                      <a:latin typeface="Calibri"/>
                      <a:ea typeface="Arial"/>
                      <a:cs typeface="Arial"/>
                      <a:sym typeface="Arial"/>
                      <a:rtl val="0"/>
                    </a:rPr>
                    <a:t>x</a:t>
                  </a:r>
                  <a:endParaRPr lang="en-US" dirty="0">
                    <a:solidFill>
                      <a:prstClr val="black"/>
                    </a:solidFill>
                    <a:latin typeface="Calibri"/>
                    <a:ea typeface="Arial"/>
                    <a:cs typeface="Arial"/>
                    <a:sym typeface="Arial"/>
                    <a:rtl val="0"/>
                  </a:endParaRP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8160897" y="5883966"/>
                  <a:ext cx="825867" cy="36933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 defTabSz="914400"/>
                  <a:r>
                    <a:rPr lang="en-US" dirty="0">
                      <a:solidFill>
                        <a:prstClr val="black"/>
                      </a:solidFill>
                      <a:latin typeface="Calibri"/>
                      <a:ea typeface="Arial"/>
                      <a:cs typeface="Arial"/>
                      <a:sym typeface="Arial"/>
                      <a:rtl val="0"/>
                    </a:rPr>
                    <a:t>x+ r - 1</a:t>
                  </a:r>
                  <a:endParaRPr lang="en-US" dirty="0">
                    <a:solidFill>
                      <a:prstClr val="black"/>
                    </a:solidFill>
                    <a:latin typeface="Calibri"/>
                    <a:ea typeface="Arial"/>
                    <a:cs typeface="Arial"/>
                    <a:sym typeface="Arial"/>
                    <a:rtl val="0"/>
                  </a:endParaRPr>
                </a:p>
              </p:txBody>
            </p:sp>
          </p:grpSp>
        </p:grpSp>
        <p:sp>
          <p:nvSpPr>
            <p:cNvPr id="64" name="TextBox 9"/>
            <p:cNvSpPr txBox="1"/>
            <p:nvPr/>
          </p:nvSpPr>
          <p:spPr>
            <a:xfrm>
              <a:off x="4191000" y="5181600"/>
              <a:ext cx="910827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b="1" i="1" dirty="0" err="1" smtClean="0">
                  <a:solidFill>
                    <a:srgbClr val="FF0000"/>
                  </a:solidFill>
                  <a:latin typeface="Calibri"/>
                  <a:sym typeface="Arial"/>
                  <a:rtl val="0"/>
                </a:rPr>
                <a:t>CC</a:t>
              </a:r>
              <a:r>
                <a:rPr lang="en-US" sz="1400" b="1" i="1" baseline="-25000" dirty="0" err="1" smtClean="0">
                  <a:solidFill>
                    <a:srgbClr val="FF0000"/>
                  </a:solidFill>
                  <a:latin typeface="Calibri"/>
                  <a:sym typeface="Arial"/>
                  <a:rtl val="0"/>
                </a:rPr>
                <a:t>f</a:t>
              </a:r>
              <a:r>
                <a:rPr lang="en-US" sz="1400" b="1" i="1" baseline="-25000" dirty="0" smtClean="0">
                  <a:solidFill>
                    <a:srgbClr val="FF0000"/>
                  </a:solidFill>
                  <a:latin typeface="Calibri"/>
                  <a:sym typeface="Arial"/>
                  <a:rtl val="0"/>
                </a:rPr>
                <a:t>  </a:t>
              </a:r>
              <a:r>
                <a:rPr lang="en-US" sz="1400" b="1" i="1" dirty="0" smtClean="0">
                  <a:solidFill>
                    <a:srgbClr val="00B0F0"/>
                  </a:solidFill>
                  <a:latin typeface="Calibri"/>
                  <a:sym typeface="Arial"/>
                  <a:rtl val="0"/>
                </a:rPr>
                <a:t>&lt;&lt; </a:t>
              </a:r>
              <a:r>
                <a:rPr lang="en-US" sz="1400" b="1" i="1" dirty="0" err="1" smtClean="0">
                  <a:solidFill>
                    <a:srgbClr val="00B0F0"/>
                  </a:solidFill>
                  <a:latin typeface="Calibri"/>
                  <a:sym typeface="Arial"/>
                  <a:rtl val="0"/>
                </a:rPr>
                <a:t>CC</a:t>
              </a:r>
              <a:r>
                <a:rPr lang="en-US" sz="1400" b="1" i="1" baseline="-25000" dirty="0" err="1" smtClean="0">
                  <a:solidFill>
                    <a:srgbClr val="00B0F0"/>
                  </a:solidFill>
                  <a:latin typeface="Calibri"/>
                  <a:sym typeface="Arial"/>
                  <a:rtl val="0"/>
                </a:rPr>
                <a:t>r</a:t>
              </a:r>
              <a:endParaRPr lang="en-US" sz="1400" b="1" i="1" baseline="-25000" dirty="0" smtClean="0">
                <a:solidFill>
                  <a:srgbClr val="00B0F0"/>
                </a:solidFill>
                <a:latin typeface="Calibri"/>
                <a:sym typeface="Arial"/>
                <a:rtl val="0"/>
              </a:endParaRPr>
            </a:p>
            <a:p>
              <a:endParaRPr lang="en-US" sz="1400" b="1" i="1" baseline="-25000" dirty="0">
                <a:solidFill>
                  <a:srgbClr val="FF0000"/>
                </a:solidFill>
                <a:latin typeface="Calibri"/>
                <a:sym typeface="Arial"/>
                <a:rtl val="0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43120" y="4340423"/>
            <a:ext cx="2529509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Cross correlation Coefficients</a:t>
            </a:r>
            <a:endParaRPr lang="en-US" sz="1400" dirty="0">
              <a:solidFill>
                <a:prstClr val="black"/>
              </a:solidFill>
              <a:latin typeface="Helvetica"/>
              <a:cs typeface="Helvetica"/>
              <a:sym typeface="Arial"/>
              <a:rtl val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902741" y="4734197"/>
            <a:ext cx="2177303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914400"/>
            <a:r>
              <a:rPr lang="en-US" sz="14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Read Length peak  (</a:t>
            </a:r>
            <a:r>
              <a:rPr lang="en-US" sz="1400" b="1" i="1" dirty="0" err="1">
                <a:solidFill>
                  <a:srgbClr val="00B0F0"/>
                </a:solidFill>
                <a:latin typeface="Helvetica"/>
                <a:cs typeface="Helvetica"/>
                <a:sym typeface="Arial"/>
                <a:rtl val="0"/>
              </a:rPr>
              <a:t>CC</a:t>
            </a:r>
            <a:r>
              <a:rPr lang="en-US" sz="1400" b="1" i="1" baseline="-25000" dirty="0" err="1">
                <a:solidFill>
                  <a:srgbClr val="00B0F0"/>
                </a:solidFill>
                <a:latin typeface="Helvetica"/>
                <a:cs typeface="Helvetica"/>
                <a:sym typeface="Arial"/>
                <a:rtl val="0"/>
              </a:rPr>
              <a:t>r</a:t>
            </a:r>
            <a:r>
              <a:rPr lang="en-US" sz="14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)</a:t>
            </a:r>
            <a:endParaRPr lang="en-US" sz="1400" dirty="0">
              <a:solidFill>
                <a:prstClr val="black"/>
              </a:solidFill>
              <a:latin typeface="Helvetica"/>
              <a:cs typeface="Helvetica"/>
              <a:sym typeface="Arial"/>
              <a:rtl val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70"/>
    </mc:Choice>
    <mc:Fallback xmlns="">
      <p:transition xmlns:p14="http://schemas.microsoft.com/office/powerpoint/2010/main" spd="slow" advTm="456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0" y="0"/>
            <a:ext cx="50292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Peak </a:t>
            </a:r>
            <a:r>
              <a:rPr lang="en-US" dirty="0" smtClean="0"/>
              <a:t>Calling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1599424"/>
            <a:ext cx="4343400" cy="304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228600" indent="-228600" defTabSz="914400">
              <a:spcBef>
                <a:spcPct val="200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Evaluation datasets</a:t>
            </a:r>
          </a:p>
          <a:p>
            <a:pPr marL="347663" lvl="1" indent="-287338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9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CTCF </a:t>
            </a:r>
            <a:r>
              <a:rPr lang="en-US" sz="24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(narrow peaks, high SNR, high specificity motif, &gt; 50K sites)</a:t>
            </a:r>
          </a:p>
          <a:p>
            <a:pPr marL="347663" lvl="1" indent="-287338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9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POL2 </a:t>
            </a:r>
            <a:r>
              <a:rPr lang="en-US" sz="24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(narrow and diffused peaks, high SNR, bind at/near TSSs, &gt; 10K sites)</a:t>
            </a:r>
          </a:p>
          <a:p>
            <a:pPr marL="347663" lvl="1" indent="-287338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9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GABP </a:t>
            </a:r>
            <a:r>
              <a:rPr lang="en-US" sz="24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(narrow peaks, high SNR, </a:t>
            </a:r>
            <a:r>
              <a:rPr lang="en-US" sz="2400" dirty="0" err="1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homotypic</a:t>
            </a:r>
            <a:r>
              <a:rPr lang="en-US" sz="24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 closely spaced binding events, high specificity motif, &gt; 5K sites)</a:t>
            </a:r>
          </a:p>
          <a:p>
            <a:pPr marL="347663" lvl="1" indent="-287338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9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P300 </a:t>
            </a:r>
            <a:r>
              <a:rPr lang="en-US" sz="24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(narrow peaks, high SNR, no sequence motif, enhancer binding)</a:t>
            </a:r>
          </a:p>
          <a:p>
            <a:pPr marL="347663" lvl="1" indent="-287338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9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ZNF274 </a:t>
            </a:r>
            <a:r>
              <a:rPr lang="en-US" sz="24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(diffused peaks, low SNR, at ZNF genes, &lt; 1K peaks)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4380335"/>
            <a:ext cx="4419600" cy="260515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228600" indent="-228600" defTabSz="914400">
              <a:spcBef>
                <a:spcPct val="20000"/>
              </a:spcBef>
              <a:defRPr/>
            </a:pPr>
            <a:r>
              <a:rPr lang="en-US" sz="4200" b="1" dirty="0">
                <a:solidFill>
                  <a:srgbClr val="FF0000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Evaluation criteria</a:t>
            </a:r>
          </a:p>
          <a:p>
            <a:pPr marL="288925" lvl="1" indent="-22860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No. of </a:t>
            </a:r>
            <a:r>
              <a:rPr lang="en-US" sz="3200" dirty="0" err="1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reproducibile</a:t>
            </a:r>
            <a:r>
              <a:rPr lang="en-US" sz="32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 peak calls (IDR)</a:t>
            </a:r>
          </a:p>
          <a:p>
            <a:pPr marL="288925" lvl="1" indent="-22860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Stability of ranking measures (peak rank scatter plots)</a:t>
            </a:r>
          </a:p>
          <a:p>
            <a:pPr marL="288925" lvl="1" indent="-22860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Precision of binding events (distance from motifs)</a:t>
            </a:r>
          </a:p>
          <a:p>
            <a:pPr marL="288925" lvl="1" indent="-22860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Resolution of closely spaced binding events</a:t>
            </a:r>
          </a:p>
          <a:p>
            <a:pPr marL="288925" lvl="1" indent="-22860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Ability to detect sites for high and low SNR datasets</a:t>
            </a:r>
          </a:p>
          <a:p>
            <a:pPr marL="288925" lvl="1" indent="-22860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Ease of use (Speed, memory)</a:t>
            </a:r>
          </a:p>
          <a:p>
            <a:pPr marL="288925" lvl="1" indent="-22860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32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Backward compatibility</a:t>
            </a:r>
          </a:p>
          <a:p>
            <a:pPr marL="742950" lvl="1" indent="-285750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en-US" sz="2800" dirty="0">
              <a:solidFill>
                <a:prstClr val="black"/>
              </a:solidFill>
              <a:latin typeface="Calibri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0" y="685800"/>
            <a:ext cx="4343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33363" indent="-233363" defTabSz="914400"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FF0000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Evaluated multiple peak callers</a:t>
            </a:r>
          </a:p>
          <a:p>
            <a:pPr marL="347663" lvl="1" indent="-287338" defTabSz="9144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15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SPP, GEM, </a:t>
            </a:r>
            <a:r>
              <a:rPr lang="en-US" sz="1500" dirty="0" err="1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PeakSeq</a:t>
            </a:r>
            <a:r>
              <a:rPr lang="en-US" sz="15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, MACSv2, MOSAICS, </a:t>
            </a:r>
            <a:r>
              <a:rPr lang="en-US" sz="1500" dirty="0" err="1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dPeak</a:t>
            </a:r>
            <a:r>
              <a:rPr lang="en-US" sz="1500" dirty="0">
                <a:solidFill>
                  <a:prstClr val="black"/>
                </a:solidFill>
                <a:latin typeface="Helvetica"/>
                <a:ea typeface="Arial"/>
                <a:cs typeface="Helvetica"/>
                <a:sym typeface="Arial"/>
                <a:rtl val="0"/>
              </a:rPr>
              <a:t>, Hotspot, BELT, Scripture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970280" y="4419600"/>
            <a:ext cx="6278515" cy="2438400"/>
            <a:chOff x="2741680" y="4419600"/>
            <a:chExt cx="6278515" cy="2438400"/>
          </a:xfrm>
        </p:grpSpPr>
        <p:sp>
          <p:nvSpPr>
            <p:cNvPr id="32" name="TextBox 31"/>
            <p:cNvSpPr txBox="1"/>
            <p:nvPr/>
          </p:nvSpPr>
          <p:spPr>
            <a:xfrm>
              <a:off x="2741680" y="6396335"/>
              <a:ext cx="2133600" cy="430887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defTabSz="914400">
                <a:buFont typeface="Arial" pitchFamily="34" charset="0"/>
                <a:buChar char="•"/>
              </a:pPr>
              <a:r>
                <a:rPr lang="en-US" sz="1100" b="1" dirty="0">
                  <a:solidFill>
                    <a:srgbClr val="0FCDE1"/>
                  </a:solidFill>
                  <a:latin typeface="Helvetica"/>
                  <a:cs typeface="Helvetica"/>
                  <a:sym typeface="Arial"/>
                  <a:rtl val="0"/>
                </a:rPr>
                <a:t> Peaks that pass IDR</a:t>
              </a:r>
            </a:p>
            <a:p>
              <a:pPr defTabSz="914400">
                <a:buFont typeface="Arial" pitchFamily="34" charset="0"/>
                <a:buChar char="•"/>
              </a:pPr>
              <a:r>
                <a:rPr lang="en-US" sz="1100" b="1" dirty="0">
                  <a:solidFill>
                    <a:srgbClr val="C0504D">
                      <a:lumMod val="60000"/>
                      <a:lumOff val="40000"/>
                    </a:srgbClr>
                  </a:solidFill>
                  <a:latin typeface="Helvetica"/>
                  <a:cs typeface="Helvetica"/>
                  <a:sym typeface="Arial"/>
                  <a:rtl val="0"/>
                </a:rPr>
                <a:t> Peaks that do not pass IDR</a:t>
              </a:r>
              <a:endParaRPr lang="en-US" sz="1100" b="1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648200" y="5029200"/>
              <a:ext cx="2010018" cy="1828800"/>
              <a:chOff x="4648200" y="5029200"/>
              <a:chExt cx="2010018" cy="1828800"/>
            </a:xfrm>
          </p:grpSpPr>
          <p:pic>
            <p:nvPicPr>
              <p:cNvPr id="37" name="Picture 3" descr="C:\Users\Anshul\Work\encode3\origWidth\pngs\SPP-ZNF274-K562-Rep2_VS_SPP-ZNF274-K562-Rep1-overlapped-peaks.txt.rank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1015" t="10330" r="27257" b="11761"/>
              <a:stretch>
                <a:fillRect/>
              </a:stretch>
            </p:blipFill>
            <p:spPr bwMode="auto">
              <a:xfrm rot="5400000" flipV="1">
                <a:off x="5019918" y="4962282"/>
                <a:ext cx="1571382" cy="1705218"/>
              </a:xfrm>
              <a:prstGeom prst="rect">
                <a:avLst/>
              </a:prstGeom>
              <a:noFill/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5181600" y="6581001"/>
                <a:ext cx="12309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200" b="1" dirty="0">
                    <a:solidFill>
                      <a:prstClr val="black"/>
                    </a:solidFill>
                    <a:latin typeface="Calibri"/>
                    <a:ea typeface="Arial"/>
                    <a:cs typeface="Arial"/>
                    <a:sym typeface="Arial"/>
                    <a:rtl val="0"/>
                  </a:rPr>
                  <a:t>Rep1 peak ranks</a:t>
                </a:r>
                <a:endParaRPr lang="en-US" sz="1200" b="1" dirty="0">
                  <a:solidFill>
                    <a:prstClr val="black"/>
                  </a:solidFill>
                  <a:latin typeface="Calibri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16200000">
                <a:off x="4171243" y="5597029"/>
                <a:ext cx="12309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200" b="1" dirty="0">
                    <a:solidFill>
                      <a:prstClr val="black"/>
                    </a:solidFill>
                    <a:latin typeface="Calibri"/>
                    <a:ea typeface="Arial"/>
                    <a:cs typeface="Arial"/>
                    <a:sym typeface="Arial"/>
                    <a:rtl val="0"/>
                  </a:rPr>
                  <a:t>Rep2 peak ranks</a:t>
                </a:r>
                <a:endParaRPr lang="en-US" sz="1200" b="1" dirty="0">
                  <a:solidFill>
                    <a:prstClr val="black"/>
                  </a:solidFill>
                  <a:latin typeface="Calibri"/>
                  <a:ea typeface="Arial"/>
                  <a:cs typeface="Arial"/>
                  <a:sym typeface="Arial"/>
                  <a:rtl val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858000" y="5029200"/>
              <a:ext cx="1877200" cy="1828800"/>
              <a:chOff x="6858000" y="5029200"/>
              <a:chExt cx="1877200" cy="1828800"/>
            </a:xfrm>
          </p:grpSpPr>
          <p:pic>
            <p:nvPicPr>
              <p:cNvPr id="35" name="Picture 2" descr="C:\Users\Anshul\Work\encode3\origWidth\pngs\BELT-ZNF274-K562-Rep1_VS_BELT-ZNF274-K562-Rep2-overlapped-peaks.txt.rank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20833" t="12500" r="27083" b="10500"/>
              <a:stretch>
                <a:fillRect/>
              </a:stretch>
            </p:blipFill>
            <p:spPr bwMode="auto">
              <a:xfrm rot="5400000" flipV="1">
                <a:off x="7133095" y="5027295"/>
                <a:ext cx="1600200" cy="1604010"/>
              </a:xfrm>
              <a:prstGeom prst="rect">
                <a:avLst/>
              </a:prstGeom>
              <a:noFill/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7287400" y="6581001"/>
                <a:ext cx="12309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200" b="1" dirty="0">
                    <a:solidFill>
                      <a:prstClr val="black"/>
                    </a:solidFill>
                    <a:latin typeface="Calibri"/>
                    <a:ea typeface="Arial"/>
                    <a:cs typeface="Arial"/>
                    <a:sym typeface="Arial"/>
                    <a:rtl val="0"/>
                  </a:rPr>
                  <a:t>Rep1 peak ranks</a:t>
                </a:r>
                <a:endParaRPr lang="en-US" sz="1200" b="1" dirty="0">
                  <a:solidFill>
                    <a:prstClr val="black"/>
                  </a:solidFill>
                  <a:latin typeface="Calibri"/>
                  <a:ea typeface="Arial"/>
                  <a:cs typeface="Arial"/>
                  <a:sym typeface="Arial"/>
                  <a:rtl val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16200000">
                <a:off x="6381043" y="5658557"/>
                <a:ext cx="12309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400"/>
                <a:r>
                  <a:rPr lang="en-US" sz="1200" b="1" dirty="0">
                    <a:solidFill>
                      <a:prstClr val="black"/>
                    </a:solidFill>
                    <a:latin typeface="Calibri"/>
                    <a:ea typeface="Arial"/>
                    <a:cs typeface="Arial"/>
                    <a:sym typeface="Arial"/>
                    <a:rtl val="0"/>
                  </a:rPr>
                  <a:t>Rep2 peak ranks</a:t>
                </a:r>
                <a:endParaRPr lang="en-US" sz="1200" b="1" dirty="0">
                  <a:solidFill>
                    <a:prstClr val="black"/>
                  </a:solidFill>
                  <a:latin typeface="Calibri"/>
                  <a:ea typeface="Arial"/>
                  <a:cs typeface="Arial"/>
                  <a:sym typeface="Arial"/>
                  <a:rtl val="0"/>
                </a:endParaRPr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943600" y="4419600"/>
              <a:ext cx="2110649" cy="30777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Helvetica"/>
                  <a:cs typeface="Helvetica"/>
                  <a:sym typeface="Arial"/>
                  <a:rtl val="0"/>
                </a:rPr>
                <a:t>Peak Rank Scatter plots</a:t>
              </a:r>
              <a:endParaRPr lang="en-US" sz="14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96678" y="4797623"/>
              <a:ext cx="1894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Calibri"/>
                  <a:ea typeface="Arial"/>
                  <a:cs typeface="Arial"/>
                  <a:sym typeface="Arial"/>
                  <a:rtl val="0"/>
                </a:rPr>
                <a:t>Stable ranking measure</a:t>
              </a:r>
              <a:endParaRPr lang="en-US" sz="1400" dirty="0">
                <a:solidFill>
                  <a:prstClr val="black"/>
                </a:solidFill>
                <a:latin typeface="Calibri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858000" y="4797623"/>
              <a:ext cx="21621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Calibri"/>
                  <a:ea typeface="Arial"/>
                  <a:cs typeface="Arial"/>
                  <a:sym typeface="Arial"/>
                  <a:rtl val="0"/>
                </a:rPr>
                <a:t>Unstable ranking measure</a:t>
              </a:r>
              <a:endParaRPr lang="en-US" sz="1400" dirty="0">
                <a:solidFill>
                  <a:prstClr val="black"/>
                </a:solidFill>
                <a:latin typeface="Calibri"/>
                <a:ea typeface="Arial"/>
                <a:cs typeface="Arial"/>
                <a:sym typeface="Arial"/>
                <a:rtl val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165600" y="152400"/>
            <a:ext cx="4978400" cy="4114800"/>
            <a:chOff x="4165600" y="152400"/>
            <a:chExt cx="4978400" cy="4114800"/>
          </a:xfrm>
        </p:grpSpPr>
        <p:pic>
          <p:nvPicPr>
            <p:cNvPr id="16" name="Picture 2" descr="C:\Users\Anshul\Documents\Presentations\Roadmap\IDRFigure2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92"/>
            <a:stretch>
              <a:fillRect/>
            </a:stretch>
          </p:blipFill>
          <p:spPr bwMode="auto">
            <a:xfrm>
              <a:off x="4165600" y="533400"/>
              <a:ext cx="497840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5257800" y="152400"/>
              <a:ext cx="3567015" cy="30777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defTabSz="914400"/>
              <a:r>
                <a:rPr lang="en-US" sz="1400" dirty="0">
                  <a:solidFill>
                    <a:prstClr val="black"/>
                  </a:solidFill>
                  <a:latin typeface="Helvetica"/>
                  <a:cs typeface="Helvetica"/>
                  <a:sym typeface="Arial"/>
                  <a:rtl val="0"/>
                </a:rPr>
                <a:t>Irreproducible Discovery Rate (IDR) model</a:t>
              </a:r>
              <a:endParaRPr lang="en-US" sz="14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88"/>
    </mc:Choice>
    <mc:Fallback xmlns="">
      <p:transition xmlns:p14="http://schemas.microsoft.com/office/powerpoint/2010/main" spd="slow" advTm="725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52400" y="623497"/>
            <a:ext cx="725515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/>
            <a:r>
              <a:rPr lang="en-US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Default peak caller thresholds are highly unstable and incomparable</a:t>
            </a:r>
          </a:p>
          <a:p>
            <a:pPr algn="ctr" defTabSz="914400"/>
            <a:r>
              <a:rPr lang="en-US" b="1" dirty="0">
                <a:solidFill>
                  <a:srgbClr val="FF0000"/>
                </a:solidFill>
                <a:latin typeface="Helvetica"/>
                <a:cs typeface="Helvetica"/>
                <a:sym typeface="Arial"/>
                <a:rtl val="0"/>
              </a:rPr>
              <a:t>IDR greatly stabilizes peak calling thresholds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/>
          <a:srcRect l="81096" t="41379" b="41379"/>
          <a:stretch>
            <a:fillRect/>
          </a:stretch>
        </p:blipFill>
        <p:spPr bwMode="auto">
          <a:xfrm>
            <a:off x="8077200" y="990600"/>
            <a:ext cx="1066800" cy="61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0" y="1233097"/>
            <a:ext cx="8763000" cy="2653103"/>
            <a:chOff x="0" y="1154668"/>
            <a:chExt cx="8763000" cy="2653103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32"/>
            <a:stretch>
              <a:fillRect/>
            </a:stretch>
          </p:blipFill>
          <p:spPr bwMode="auto">
            <a:xfrm>
              <a:off x="0" y="1447800"/>
              <a:ext cx="2971800" cy="2359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r="17534"/>
            <a:stretch>
              <a:fillRect/>
            </a:stretch>
          </p:blipFill>
          <p:spPr bwMode="auto">
            <a:xfrm>
              <a:off x="5895975" y="1524001"/>
              <a:ext cx="2867025" cy="2209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r="16701"/>
            <a:stretch>
              <a:fillRect/>
            </a:stretch>
          </p:blipFill>
          <p:spPr bwMode="auto">
            <a:xfrm>
              <a:off x="2895600" y="1447800"/>
              <a:ext cx="297180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1295400" y="1183640"/>
              <a:ext cx="645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  <a:ea typeface="Arial"/>
                  <a:cs typeface="Arial"/>
                  <a:sym typeface="Arial"/>
                  <a:rtl val="0"/>
                </a:rPr>
                <a:t>CTCF</a:t>
              </a:r>
              <a:endParaRPr lang="en-US" dirty="0">
                <a:solidFill>
                  <a:prstClr val="black"/>
                </a:solidFill>
                <a:latin typeface="Calibri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267200" y="1154668"/>
              <a:ext cx="6703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  <a:ea typeface="Arial"/>
                  <a:cs typeface="Arial"/>
                  <a:sym typeface="Arial"/>
                  <a:rtl val="0"/>
                </a:rPr>
                <a:t>POL2</a:t>
              </a:r>
              <a:endParaRPr lang="en-US" dirty="0">
                <a:solidFill>
                  <a:prstClr val="black"/>
                </a:solidFill>
                <a:latin typeface="Calibri"/>
                <a:ea typeface="Arial"/>
                <a:cs typeface="Arial"/>
                <a:sym typeface="Arial"/>
                <a:rtl val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62800" y="1219200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>
                  <a:solidFill>
                    <a:prstClr val="black"/>
                  </a:solidFill>
                  <a:latin typeface="Calibri"/>
                  <a:ea typeface="Arial"/>
                  <a:cs typeface="Arial"/>
                  <a:sym typeface="Arial"/>
                  <a:rtl val="0"/>
                </a:rPr>
                <a:t>ZNF274</a:t>
              </a:r>
              <a:endParaRPr lang="en-US" dirty="0">
                <a:solidFill>
                  <a:prstClr val="black"/>
                </a:solidFill>
                <a:latin typeface="Calibri"/>
                <a:ea typeface="Arial"/>
                <a:cs typeface="Arial"/>
                <a:sym typeface="Arial"/>
                <a:rtl val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76199" y="3919478"/>
            <a:ext cx="8267701" cy="27084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 defTabSz="914400"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Most peak callers have very similar thresholds post IDR </a:t>
            </a: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SPP, </a:t>
            </a:r>
            <a:r>
              <a:rPr lang="en-US" sz="1700" dirty="0" err="1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PeakSeq</a:t>
            </a:r>
            <a:r>
              <a:rPr lang="en-US" sz="17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, GEM: well-behaved peak rank scatter plots</a:t>
            </a: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GEM, </a:t>
            </a:r>
            <a:r>
              <a:rPr lang="en-US" sz="1700" dirty="0" err="1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dPeak</a:t>
            </a:r>
            <a:r>
              <a:rPr lang="en-US" sz="17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: </a:t>
            </a:r>
            <a:r>
              <a:rPr lang="en-US" sz="1700" dirty="0" err="1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deconvolve</a:t>
            </a:r>
            <a:r>
              <a:rPr lang="en-US" sz="17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 closely spaced binding events</a:t>
            </a: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GEM: Integrated motif discovery</a:t>
            </a: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GEM, SPP, </a:t>
            </a:r>
            <a:r>
              <a:rPr lang="en-US" sz="1700" dirty="0" err="1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dPeak</a:t>
            </a:r>
            <a:r>
              <a:rPr lang="en-US" sz="17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: high motif precision</a:t>
            </a: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en-US" sz="1700" dirty="0">
                <a:solidFill>
                  <a:srgbClr val="FF0000"/>
                </a:solidFill>
                <a:latin typeface="Helvetica"/>
                <a:cs typeface="Helvetica"/>
                <a:sym typeface="Arial"/>
                <a:rtl val="0"/>
              </a:rPr>
              <a:t>Final Selection: SPP, GEM and </a:t>
            </a:r>
            <a:r>
              <a:rPr lang="en-US" sz="1700" dirty="0" err="1">
                <a:solidFill>
                  <a:srgbClr val="FF0000"/>
                </a:solidFill>
                <a:latin typeface="Helvetica"/>
                <a:cs typeface="Helvetica"/>
                <a:sym typeface="Arial"/>
                <a:rtl val="0"/>
              </a:rPr>
              <a:t>PeakSeq</a:t>
            </a:r>
            <a:r>
              <a:rPr lang="en-US" sz="1700" dirty="0">
                <a:solidFill>
                  <a:srgbClr val="FF0000"/>
                </a:solidFill>
                <a:latin typeface="Helvetica"/>
                <a:cs typeface="Helvetica"/>
                <a:sym typeface="Arial"/>
                <a:rtl val="0"/>
              </a:rPr>
              <a:t> with IDR</a:t>
            </a: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SPP/GEM peaks (TBD): default view in the browser</a:t>
            </a: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All 3 peak sets available for download</a:t>
            </a: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Peaks annotated based on reproducibility across peak callers </a:t>
            </a:r>
            <a:br>
              <a:rPr lang="en-US" sz="17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</a:br>
            <a:r>
              <a:rPr lang="en-US" sz="17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(e.g. SPP only, SPP+GEM, </a:t>
            </a:r>
            <a:r>
              <a:rPr lang="en-US" sz="1700" dirty="0" err="1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SPP+GEM+PeakSeq</a:t>
            </a:r>
            <a:r>
              <a:rPr lang="en-US" sz="17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)</a:t>
            </a:r>
            <a:endParaRPr lang="en-US" sz="1700" dirty="0">
              <a:solidFill>
                <a:prstClr val="black"/>
              </a:solidFill>
              <a:latin typeface="Helvetica"/>
              <a:cs typeface="Helvetica"/>
              <a:sym typeface="Arial"/>
              <a:rtl val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53920" y="0"/>
            <a:ext cx="5029200" cy="563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0" marR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 smtClean="0"/>
              <a:t>Peak Calling Evaluation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25"/>
    </mc:Choice>
    <mc:Fallback xmlns="">
      <p:transition xmlns:p14="http://schemas.microsoft.com/office/powerpoint/2010/main" spd="slow" advTm="6092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920" y="0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Ongoing </a:t>
            </a:r>
            <a:r>
              <a:rPr lang="en-US" dirty="0" smtClean="0"/>
              <a:t>Efforts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5943600"/>
            <a:ext cx="815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000" dirty="0">
                <a:solidFill>
                  <a:prstClr val="black"/>
                </a:solidFill>
                <a:latin typeface="Calibri"/>
                <a:ea typeface="Arial"/>
                <a:cs typeface="Arial"/>
                <a:sym typeface="Arial"/>
                <a:hlinkClick r:id="rId2"/>
                <a:rtl val="0"/>
              </a:rPr>
              <a:t>http://wiki.encodedcc.org/index.php/BINDING_(ChIP/CLIP/RIP-seq)</a:t>
            </a:r>
            <a:endParaRPr lang="en-US" sz="2000" dirty="0">
              <a:solidFill>
                <a:prstClr val="black"/>
              </a:solidFill>
              <a:latin typeface="Calibri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762000"/>
            <a:ext cx="4428000" cy="4770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Finalize uniform mapping parameters for </a:t>
            </a:r>
            <a:r>
              <a:rPr lang="en-US" dirty="0" err="1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ChIP-seq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 data</a:t>
            </a:r>
          </a:p>
          <a:p>
            <a:pPr marL="228600" indent="-228600" defTabSz="91440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Helvetica"/>
              <a:cs typeface="Helvetica"/>
              <a:sym typeface="Arial"/>
              <a:rtl val="0"/>
            </a:endParaRP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Deal with Duplicate reads</a:t>
            </a:r>
          </a:p>
          <a:p>
            <a:pPr marL="514350" lvl="2" indent="-285750" defTabSz="914400">
              <a:buFont typeface="Lucida Grande"/>
              <a:buChar char="−"/>
            </a:pPr>
            <a:r>
              <a:rPr lang="en-US" sz="15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Mark and remove duplicates OR</a:t>
            </a:r>
          </a:p>
          <a:p>
            <a:pPr marL="514350" lvl="2" indent="-285750" defTabSz="914400">
              <a:buFont typeface="Lucida Grande"/>
              <a:buChar char="−"/>
            </a:pPr>
            <a:r>
              <a:rPr lang="en-US" sz="15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Duplicate correction (FIXSEQ – Gifford lab)</a:t>
            </a:r>
          </a:p>
          <a:p>
            <a:pPr marL="228600" indent="-228600" defTabSz="914400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Helvetica"/>
              <a:cs typeface="Helvetica"/>
              <a:sym typeface="Arial"/>
              <a:rtl val="0"/>
            </a:endParaRP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Build consensus peak sets from multiple peak callers</a:t>
            </a:r>
          </a:p>
          <a:p>
            <a:pPr marL="228600" indent="-228600" defTabSz="91440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Helvetica"/>
              <a:cs typeface="Helvetica"/>
              <a:sym typeface="Arial"/>
              <a:rtl val="0"/>
            </a:endParaRP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Motif Discovery pipelines</a:t>
            </a:r>
          </a:p>
          <a:p>
            <a:pPr marL="228600" indent="-228600" defTabSz="91440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Helvetica"/>
              <a:cs typeface="Helvetica"/>
              <a:sym typeface="Arial"/>
              <a:rtl val="0"/>
            </a:endParaRP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Different types of controls </a:t>
            </a:r>
            <a:r>
              <a:rPr lang="en-US" sz="15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(</a:t>
            </a:r>
            <a:r>
              <a:rPr lang="en-US" sz="1500" dirty="0" err="1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mockIP</a:t>
            </a:r>
            <a:r>
              <a:rPr lang="en-US" sz="15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vs</a:t>
            </a:r>
            <a:r>
              <a:rPr lang="en-US" sz="15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 Input</a:t>
            </a:r>
            <a:r>
              <a:rPr lang="en-US" sz="1500" dirty="0" smtClean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)</a:t>
            </a:r>
            <a:endParaRPr lang="en-US" sz="1500" dirty="0">
              <a:solidFill>
                <a:prstClr val="black"/>
              </a:solidFill>
              <a:latin typeface="Helvetica"/>
              <a:cs typeface="Helvetica"/>
              <a:sym typeface="Arial"/>
              <a:rtl val="0"/>
            </a:endParaRPr>
          </a:p>
          <a:p>
            <a:pPr marL="228600" indent="-228600" defTabSz="914400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Helvetica"/>
              <a:cs typeface="Helvetica"/>
              <a:sym typeface="Arial"/>
              <a:rtl val="0"/>
            </a:endParaRP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Different read-length and </a:t>
            </a:r>
            <a:r>
              <a:rPr lang="en-US" dirty="0" err="1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mappability</a:t>
            </a:r>
            <a:endParaRPr lang="en-US" dirty="0">
              <a:solidFill>
                <a:prstClr val="black"/>
              </a:solidFill>
              <a:latin typeface="Helvetica"/>
              <a:cs typeface="Helvetica"/>
              <a:sym typeface="Arial"/>
              <a:rtl val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762000"/>
            <a:ext cx="4267200" cy="4770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28600" indent="-228600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Minimal sequencing depth </a:t>
            </a:r>
          </a:p>
          <a:p>
            <a:pPr marL="514350" lvl="1" indent="-285750" defTabSz="914400">
              <a:buFont typeface="Lucida Grande"/>
              <a:buChar char="−"/>
            </a:pPr>
            <a:r>
              <a:rPr lang="en-US" sz="15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TF </a:t>
            </a:r>
            <a:r>
              <a:rPr lang="en-US" sz="1500" dirty="0" err="1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ChIP-seq</a:t>
            </a:r>
            <a:r>
              <a:rPr lang="en-US" sz="15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: 30M mapped reads per replicate</a:t>
            </a:r>
          </a:p>
          <a:p>
            <a:pPr marL="514350" lvl="2" indent="-285750" defTabSz="914400">
              <a:buFont typeface="Lucida Grande"/>
              <a:buChar char="−"/>
            </a:pPr>
            <a:r>
              <a:rPr lang="en-US" sz="15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TF input DNA/control : 50M mapped reads</a:t>
            </a:r>
          </a:p>
          <a:p>
            <a:pPr marL="514350" lvl="2" indent="-285750" defTabSz="914400">
              <a:buFont typeface="Lucida Grande"/>
              <a:buChar char="−"/>
            </a:pPr>
            <a:r>
              <a:rPr lang="en-US" sz="15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Chromatin </a:t>
            </a:r>
            <a:r>
              <a:rPr lang="en-US" sz="1500" dirty="0" err="1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ChIP-seq</a:t>
            </a:r>
            <a:r>
              <a:rPr lang="en-US" sz="15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: TBD</a:t>
            </a:r>
          </a:p>
          <a:p>
            <a:pPr marL="514350" lvl="2" indent="-285750" defTabSz="914400">
              <a:buFont typeface="Lucida Grande"/>
              <a:buChar char="−"/>
            </a:pPr>
            <a:r>
              <a:rPr lang="en-US" sz="15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Chromatin Input DNA/control: (100M mapped reads)</a:t>
            </a:r>
          </a:p>
          <a:p>
            <a:pPr marL="228600" indent="-228600" defTabSz="914400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Helvetica"/>
              <a:cs typeface="Helvetica"/>
              <a:sym typeface="Arial"/>
              <a:rtl val="0"/>
            </a:endParaRP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SE </a:t>
            </a:r>
            <a:r>
              <a:rPr lang="en-US" dirty="0" err="1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vs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 PE data for </a:t>
            </a:r>
            <a:r>
              <a:rPr lang="en-US" dirty="0" err="1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ChIP-seq</a:t>
            </a:r>
            <a:endParaRPr lang="en-US" dirty="0">
              <a:solidFill>
                <a:prstClr val="black"/>
              </a:solidFill>
              <a:latin typeface="Helvetica"/>
              <a:cs typeface="Helvetica"/>
              <a:sym typeface="Arial"/>
              <a:rtl val="0"/>
            </a:endParaRPr>
          </a:p>
          <a:p>
            <a:pPr marL="514350" lvl="2" indent="-285750" defTabSz="914400">
              <a:buFont typeface="Lucida Grande"/>
              <a:buChar char="−"/>
            </a:pPr>
            <a:r>
              <a:rPr lang="en-US" sz="15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Which TFs, proteins, </a:t>
            </a:r>
            <a:r>
              <a:rPr lang="en-US" sz="1500" dirty="0" err="1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histone</a:t>
            </a:r>
            <a:r>
              <a:rPr lang="en-US" sz="15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 marks, cell-lines would benefit from PE data?</a:t>
            </a:r>
          </a:p>
          <a:p>
            <a:pPr marL="228600" indent="-228600" defTabSz="914400"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Helvetica"/>
              <a:cs typeface="Helvetica"/>
              <a:sym typeface="Arial"/>
              <a:rtl val="0"/>
            </a:endParaRPr>
          </a:p>
          <a:p>
            <a:pPr marL="228600" indent="-228600" defTabSz="914400">
              <a:buFont typeface="Arial" pitchFamily="34" charset="0"/>
              <a:buChar char="•"/>
            </a:pPr>
            <a:r>
              <a:rPr lang="en-US" dirty="0" err="1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Histone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 modification </a:t>
            </a:r>
            <a:r>
              <a:rPr lang="en-US" dirty="0" err="1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ChIP-seq</a:t>
            </a:r>
            <a:r>
              <a:rPr lang="en-US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 </a:t>
            </a:r>
          </a:p>
          <a:p>
            <a:pPr marL="514350" lvl="2" indent="-285750" defTabSz="914400">
              <a:buFont typeface="Lucida Grande"/>
              <a:buChar char="−"/>
            </a:pPr>
            <a:r>
              <a:rPr lang="en-US" sz="15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QC measures</a:t>
            </a:r>
          </a:p>
          <a:p>
            <a:pPr marL="514350" lvl="2" indent="-285750" defTabSz="914400">
              <a:buFont typeface="Lucida Grande"/>
              <a:buChar char="−"/>
            </a:pPr>
            <a:r>
              <a:rPr lang="en-US" sz="15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Calling regions of enrichments (peaks + domains)</a:t>
            </a:r>
          </a:p>
          <a:p>
            <a:pPr marL="514350" lvl="2" indent="-285750" defTabSz="914400">
              <a:buFont typeface="Lucida Grande"/>
              <a:buChar char="−"/>
            </a:pPr>
            <a:r>
              <a:rPr lang="en-US" sz="1500" dirty="0">
                <a:solidFill>
                  <a:prstClr val="black"/>
                </a:solidFill>
                <a:latin typeface="Helvetica"/>
                <a:cs typeface="Helvetica"/>
                <a:sym typeface="Arial"/>
                <a:rtl val="0"/>
              </a:rPr>
              <a:t>Multi-track segmentations and chromatin state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2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67"/>
    </mc:Choice>
    <mc:Fallback xmlns="">
      <p:transition xmlns:p14="http://schemas.microsoft.com/office/powerpoint/2010/main" spd="slow" advTm="172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/>
              <a:t> </a:t>
            </a:r>
            <a:r>
              <a:rPr lang="en-US" dirty="0" smtClean="0"/>
              <a:t>pipelines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0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indent="0" algn="l">
              <a:buNone/>
            </a:pPr>
            <a:r>
              <a:rPr lang="en" dirty="0"/>
              <a:t>DAC Mission: </a:t>
            </a:r>
            <a:r>
              <a:rPr lang="en" sz="3000" b="0" dirty="0" smtClean="0"/>
              <a:t>to </a:t>
            </a:r>
            <a:r>
              <a:rPr lang="en" sz="3000" b="0" dirty="0"/>
              <a:t>provide computational muscle to aid in AWG analyses</a:t>
            </a:r>
          </a:p>
        </p:txBody>
      </p:sp>
      <p:pic>
        <p:nvPicPr>
          <p:cNvPr id="2" name="Picture 1" descr="Slide2-DAC-AWG-U01-OrgChar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3" t="21149" r="12970" b="27980"/>
          <a:stretch/>
        </p:blipFill>
        <p:spPr>
          <a:xfrm>
            <a:off x="284479" y="1074418"/>
            <a:ext cx="8694421" cy="546608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697813"/>
      </p:ext>
    </p:extLst>
  </p:cSld>
  <p:clrMapOvr>
    <a:masterClrMapping/>
  </p:clrMapOvr>
  <p:transition xmlns:p14="http://schemas.microsoft.com/office/powerpoint/2010/main" spd="slow" advTm="51154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" name="Shape 247"/>
          <p:cNvGraphicFramePr/>
          <p:nvPr>
            <p:extLst>
              <p:ext uri="{D42A27DB-BD31-4B8C-83A1-F6EECF244321}">
                <p14:modId xmlns:p14="http://schemas.microsoft.com/office/powerpoint/2010/main" val="2055196355"/>
              </p:ext>
            </p:extLst>
          </p:nvPr>
        </p:nvGraphicFramePr>
        <p:xfrm>
          <a:off x="457200" y="1352012"/>
          <a:ext cx="8229550" cy="518168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75650"/>
                <a:gridCol w="1175650"/>
                <a:gridCol w="1175650"/>
                <a:gridCol w="1175650"/>
                <a:gridCol w="1175650"/>
                <a:gridCol w="1175650"/>
                <a:gridCol w="1175650"/>
              </a:tblGrid>
              <a:tr h="533878"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" sz="2000"/>
                        <a:t>DATA SETS</a:t>
                      </a:r>
                    </a:p>
                  </a:txBody>
                  <a:tcPr marL="91450" marR="91450" marT="45725" marB="45725"/>
                </a:tc>
                <a:tc gridSpan="6">
                  <a:txBody>
                    <a:bodyPr/>
                    <a:lstStyle/>
                    <a:p>
                      <a:pPr lvl="0" algn="ctr" rtl="0">
                        <a:buSzPct val="25000"/>
                        <a:buNone/>
                      </a:pPr>
                      <a:r>
                        <a:rPr lang="en" sz="2000" dirty="0"/>
                        <a:t>PIPELINES</a:t>
                      </a:r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552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" b="1"/>
                        <a:t>Gingeras long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" b="1"/>
                        <a:t>Graveley</a:t>
                      </a:r>
                      <a:r>
                        <a:rPr lang="en" b="1" baseline="0"/>
                        <a:t> long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" b="1"/>
                        <a:t>Wold</a:t>
                      </a:r>
                      <a:r>
                        <a:rPr lang="en" b="1" baseline="0"/>
                        <a:t> </a:t>
                      </a:r>
                    </a:p>
                    <a:p>
                      <a:pPr marL="0" lvl="0" algn="l" rtl="0">
                        <a:buSzPct val="25000"/>
                        <a:buNone/>
                      </a:pPr>
                      <a:r>
                        <a:rPr lang="en" b="1" baseline="0"/>
                        <a:t>long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" b="1"/>
                        <a:t>Gingeras</a:t>
                      </a:r>
                      <a:r>
                        <a:rPr lang="en" b="1" baseline="0"/>
                        <a:t> RAMPAGE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" b="1"/>
                        <a:t>Gingeras</a:t>
                      </a:r>
                      <a:r>
                        <a:rPr lang="en" b="1" baseline="0"/>
                        <a:t> small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" b="1"/>
                        <a:t>Mortazavi micro</a:t>
                      </a:r>
                    </a:p>
                  </a:txBody>
                  <a:tcPr marL="91450" marR="91450" marT="45725" marB="45725"/>
                </a:tc>
              </a:tr>
              <a:tr h="614552"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" b="1" dirty="0"/>
                        <a:t>Gingeras long</a:t>
                      </a:r>
                    </a:p>
                  </a:txBody>
                  <a:tcPr marL="91450" marR="91450" marT="45725" marB="45725"/>
                </a:tc>
                <a:tc rowSpan="3" gridSpan="3">
                  <a:txBody>
                    <a:bodyPr/>
                    <a:lstStyle/>
                    <a:p>
                      <a:pPr lvl="0" algn="ctr" rtl="0">
                        <a:buSzPct val="25000"/>
                        <a:buNone/>
                      </a:pPr>
                      <a:r>
                        <a:rPr lang="en" sz="2400">
                          <a:solidFill>
                            <a:schemeClr val="lt1"/>
                          </a:solidFill>
                        </a:rPr>
                        <a:t>Long RNASeq metrics</a:t>
                      </a: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</a:tr>
              <a:tr h="614552"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" b="1"/>
                        <a:t>Graveley long</a:t>
                      </a:r>
                    </a:p>
                  </a:txBody>
                  <a:tcPr marL="91450" marR="91450" marT="45725" marB="45725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</a:tr>
              <a:tr h="614552"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" b="1"/>
                        <a:t>Wold </a:t>
                      </a:r>
                    </a:p>
                    <a:p>
                      <a:pPr marL="0" lvl="0" algn="l" rtl="0">
                        <a:buSzPct val="25000"/>
                        <a:buNone/>
                      </a:pPr>
                      <a:r>
                        <a:rPr lang="en" b="1"/>
                        <a:t>long</a:t>
                      </a:r>
                    </a:p>
                  </a:txBody>
                  <a:tcPr marL="91450" marR="91450" marT="45725" marB="45725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</a:tr>
              <a:tr h="614552"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" b="1"/>
                        <a:t>Gingeras</a:t>
                      </a:r>
                      <a:r>
                        <a:rPr lang="en" b="1" baseline="0"/>
                        <a:t> RAMPAGE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RAMPAGE</a:t>
                      </a:r>
                    </a:p>
                    <a:p>
                      <a:pPr marL="0" lvl="0" algn="l" rtl="0">
                        <a:buSzPct val="25000"/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</a:rPr>
                        <a:t>metrics</a:t>
                      </a:r>
                    </a:p>
                  </a:txBody>
                  <a:tcPr marL="91450" marR="91450" marT="45725" marB="45725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</a:tr>
              <a:tr h="614552"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" b="1"/>
                        <a:t>Gingeras small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lvl="0" algn="ctr" rtl="0">
                        <a:buSzPct val="25000"/>
                        <a:buNone/>
                      </a:pPr>
                      <a:r>
                        <a:rPr lang="en" sz="2400">
                          <a:solidFill>
                            <a:srgbClr val="FFFFFF"/>
                          </a:solidFill>
                        </a:rPr>
                        <a:t>Small RNA metrics</a:t>
                      </a:r>
                    </a:p>
                  </a:txBody>
                  <a:tcPr marL="91450" marR="91450" marT="45725" marB="45725" anchor="ctr">
                    <a:solidFill>
                      <a:srgbClr val="C0504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4552">
                <a:tc>
                  <a:txBody>
                    <a:bodyPr/>
                    <a:lstStyle/>
                    <a:p>
                      <a:pPr marL="0" lvl="0" algn="l" rtl="0">
                        <a:buSzPct val="25000"/>
                        <a:buNone/>
                      </a:pPr>
                      <a:r>
                        <a:rPr lang="en" b="1"/>
                        <a:t>Mortazavi</a:t>
                      </a:r>
                      <a:r>
                        <a:rPr lang="en" b="1" baseline="0"/>
                        <a:t> micro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>
                    <a:solidFill>
                      <a:srgbClr val="D8D8D8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200" dirty="0" smtClean="0">
                <a:ea typeface="Calibri"/>
                <a:sym typeface="Calibri"/>
              </a:rPr>
              <a:t>RNA </a:t>
            </a:r>
            <a:r>
              <a:rPr lang="en" i="0" u="none" strike="noStrike" cap="none" baseline="0" dirty="0" smtClean="0">
                <a:solidFill>
                  <a:schemeClr val="dk1"/>
                </a:solidFill>
                <a:ea typeface="Calibri"/>
                <a:sym typeface="Calibri"/>
              </a:rPr>
              <a:t>Assays</a:t>
            </a:r>
            <a:r>
              <a:rPr lang="en" sz="3200" i="0" u="none" strike="noStrike" cap="none" baseline="0" dirty="0" smtClean="0">
                <a:solidFill>
                  <a:schemeClr val="dk1"/>
                </a:solidFill>
                <a:ea typeface="Calibri"/>
                <a:sym typeface="Calibri"/>
              </a:rPr>
              <a:t> </a:t>
            </a:r>
            <a:r>
              <a:rPr lang="en" sz="3200" i="0" u="none" strike="noStrike" cap="none" baseline="0" dirty="0">
                <a:solidFill>
                  <a:schemeClr val="dk1"/>
                </a:solidFill>
                <a:ea typeface="Calibri"/>
                <a:sym typeface="Calibri"/>
              </a:rPr>
              <a:t>vs Pipelines. </a:t>
            </a:r>
            <a:br>
              <a:rPr lang="en" sz="3200" i="0" u="none" strike="noStrike" cap="none" baseline="0" dirty="0">
                <a:solidFill>
                  <a:schemeClr val="dk1"/>
                </a:solidFill>
                <a:ea typeface="Calibri"/>
                <a:sym typeface="Calibri"/>
              </a:rPr>
            </a:br>
            <a:r>
              <a:rPr lang="en" sz="3200" i="0" u="none" strike="noStrike" cap="none" baseline="0" dirty="0">
                <a:solidFill>
                  <a:schemeClr val="dk1"/>
                </a:solidFill>
                <a:ea typeface="Calibri"/>
                <a:sym typeface="Calibri"/>
              </a:rPr>
              <a:t>Metrics for Evaluation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77627"/>
      </p:ext>
    </p:extLst>
  </p:cSld>
  <p:clrMapOvr>
    <a:masterClrMapping/>
  </p:clrMapOvr>
  <p:transition xmlns:p14="http://schemas.microsoft.com/office/powerpoint/2010/main" spd="slow" advTm="41825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dirty="0"/>
              <a:t>RNA-seq Pipeline </a:t>
            </a:r>
            <a:r>
              <a:rPr lang="en-US" dirty="0" smtClean="0"/>
              <a:t>Evolution</a:t>
            </a:r>
            <a:endParaRPr lang="en" dirty="0"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buClr>
                <a:schemeClr val="dk1"/>
              </a:buClr>
              <a:buSzPct val="166666"/>
            </a:pPr>
            <a:r>
              <a:rPr lang="en-US" sz="2800" u="sng" dirty="0" smtClean="0"/>
              <a:t>Phase 0</a:t>
            </a:r>
            <a:r>
              <a:rPr lang="en-US" sz="2800" dirty="0" smtClean="0"/>
              <a:t> </a:t>
            </a:r>
            <a:r>
              <a:rPr lang="en-US" sz="2800" dirty="0" smtClean="0"/>
              <a:t>	– </a:t>
            </a:r>
            <a:r>
              <a:rPr lang="en-US" sz="2800" dirty="0" smtClean="0"/>
              <a:t>ENCODE 3 project </a:t>
            </a:r>
            <a:r>
              <a:rPr lang="en-US" sz="2800" dirty="0" smtClean="0"/>
              <a:t>start</a:t>
            </a:r>
          </a:p>
          <a:p>
            <a:pPr marL="38100" lvl="0" indent="0" rtl="0">
              <a:buClr>
                <a:schemeClr val="dk1"/>
              </a:buClr>
              <a:buSzPct val="166666"/>
              <a:buNone/>
            </a:pPr>
            <a:endParaRPr lang="en-US" sz="1200" dirty="0" smtClean="0"/>
          </a:p>
          <a:p>
            <a:pPr marL="495300" lvl="0" indent="-457200" rtl="0">
              <a:buClr>
                <a:schemeClr val="dk1"/>
              </a:buClr>
              <a:buSzPct val="166666"/>
            </a:pPr>
            <a:r>
              <a:rPr lang="en-US" sz="2800" u="sng" dirty="0" smtClean="0"/>
              <a:t>Phase 1</a:t>
            </a:r>
            <a:r>
              <a:rPr lang="en-US" sz="2800" dirty="0" smtClean="0"/>
              <a:t> </a:t>
            </a:r>
            <a:r>
              <a:rPr lang="en-US" sz="2800" dirty="0" smtClean="0"/>
              <a:t>	</a:t>
            </a:r>
            <a:r>
              <a:rPr lang="en-US" sz="2800" dirty="0" smtClean="0"/>
              <a:t>– </a:t>
            </a:r>
            <a:r>
              <a:rPr lang="en" sz="2800" dirty="0" smtClean="0"/>
              <a:t>Vetting </a:t>
            </a:r>
            <a:r>
              <a:rPr lang="en" sz="2800" dirty="0"/>
              <a:t>initial </a:t>
            </a:r>
            <a:r>
              <a:rPr lang="en" sz="2800" dirty="0" smtClean="0"/>
              <a:t>pipelines </a:t>
            </a:r>
            <a:r>
              <a:rPr lang="en" sz="2800" dirty="0"/>
              <a:t>from the </a:t>
            </a:r>
            <a:r>
              <a:rPr lang="en" sz="2800" dirty="0" smtClean="0"/>
              <a:t>production </a:t>
            </a:r>
            <a:r>
              <a:rPr lang="en" sz="2800" dirty="0" smtClean="0"/>
              <a:t>groups</a:t>
            </a:r>
            <a:r>
              <a:rPr lang="en-US" sz="2800" dirty="0" smtClean="0"/>
              <a:t>, </a:t>
            </a:r>
            <a:r>
              <a:rPr lang="en-US" sz="2800" dirty="0" smtClean="0"/>
              <a:t>initial harmonization</a:t>
            </a:r>
          </a:p>
          <a:p>
            <a:pPr marL="38100" lvl="0" indent="0" rtl="0">
              <a:buClr>
                <a:schemeClr val="dk1"/>
              </a:buClr>
              <a:buSzPct val="166666"/>
              <a:buNone/>
            </a:pPr>
            <a:endParaRPr lang="en" sz="1200" dirty="0"/>
          </a:p>
          <a:p>
            <a:pPr marL="495300" lvl="0" indent="-457200" rtl="0">
              <a:buClr>
                <a:schemeClr val="dk1"/>
              </a:buClr>
              <a:buSzPct val="166666"/>
            </a:pPr>
            <a:r>
              <a:rPr lang="en-US" sz="2800" u="sng" dirty="0" smtClean="0"/>
              <a:t>Evaluation</a:t>
            </a:r>
            <a:r>
              <a:rPr lang="en-US" sz="2800" dirty="0" smtClean="0"/>
              <a:t> </a:t>
            </a:r>
            <a:r>
              <a:rPr lang="en-US" sz="2800" dirty="0" smtClean="0"/>
              <a:t>	– </a:t>
            </a:r>
            <a:r>
              <a:rPr lang="en" sz="2800" dirty="0" smtClean="0"/>
              <a:t>Run </a:t>
            </a:r>
            <a:r>
              <a:rPr lang="en" sz="2800" dirty="0"/>
              <a:t>a detailed </a:t>
            </a:r>
            <a:r>
              <a:rPr lang="en-US" sz="2800" dirty="0" smtClean="0"/>
              <a:t>evaluation </a:t>
            </a:r>
            <a:r>
              <a:rPr lang="en" sz="2800" dirty="0" smtClean="0"/>
              <a:t>of </a:t>
            </a:r>
            <a:r>
              <a:rPr lang="en" sz="2800" dirty="0"/>
              <a:t>the pipelines &amp; other RNA-seq </a:t>
            </a:r>
            <a:r>
              <a:rPr lang="en" sz="2800" dirty="0" smtClean="0"/>
              <a:t>tools</a:t>
            </a:r>
            <a:endParaRPr lang="en-GB" sz="2800" dirty="0" smtClean="0"/>
          </a:p>
          <a:p>
            <a:pPr marL="38100" lvl="0" indent="0" rtl="0">
              <a:buClr>
                <a:schemeClr val="dk1"/>
              </a:buClr>
              <a:buSzPct val="166666"/>
              <a:buNone/>
            </a:pPr>
            <a:endParaRPr lang="en" sz="1200" dirty="0"/>
          </a:p>
          <a:p>
            <a:pPr marL="495300" lvl="0" indent="-457200" rtl="0">
              <a:buClr>
                <a:schemeClr val="dk1"/>
              </a:buClr>
              <a:buSzPct val="166666"/>
            </a:pPr>
            <a:r>
              <a:rPr lang="en" sz="2800" u="sng" dirty="0" smtClean="0"/>
              <a:t>Phase </a:t>
            </a:r>
            <a:r>
              <a:rPr lang="en" sz="2800" u="sng" dirty="0"/>
              <a:t>2</a:t>
            </a:r>
            <a:r>
              <a:rPr lang="en" sz="2800" dirty="0"/>
              <a:t> </a:t>
            </a:r>
            <a:r>
              <a:rPr lang="en-GB" sz="2800" dirty="0" smtClean="0"/>
              <a:t>	</a:t>
            </a:r>
            <a:r>
              <a:rPr lang="en" sz="2800" dirty="0" smtClean="0"/>
              <a:t>–</a:t>
            </a:r>
            <a:r>
              <a:rPr lang="en-US" sz="2800" dirty="0" smtClean="0"/>
              <a:t> </a:t>
            </a:r>
            <a:r>
              <a:rPr lang="en" sz="2800" dirty="0" smtClean="0"/>
              <a:t>by </a:t>
            </a:r>
            <a:r>
              <a:rPr lang="en" sz="2800" dirty="0"/>
              <a:t>the end of the year </a:t>
            </a:r>
            <a:r>
              <a:rPr lang="en" sz="2800" dirty="0" smtClean="0"/>
              <a:t>ha</a:t>
            </a:r>
            <a:r>
              <a:rPr lang="en-US" sz="2800" dirty="0" err="1" smtClean="0"/>
              <a:t>ve</a:t>
            </a:r>
            <a:r>
              <a:rPr lang="en" sz="2800" dirty="0" smtClean="0"/>
              <a:t> </a:t>
            </a:r>
            <a:r>
              <a:rPr lang="en" sz="2800" dirty="0"/>
              <a:t>updated &amp; more unified </a:t>
            </a:r>
            <a:r>
              <a:rPr lang="en" sz="2800" dirty="0" smtClean="0"/>
              <a:t>pipelines</a:t>
            </a:r>
            <a:r>
              <a:rPr lang="en-US" sz="2800" dirty="0" smtClean="0"/>
              <a:t> based on the evaluation</a:t>
            </a:r>
            <a:r>
              <a:rPr lang="en" sz="2800" dirty="0" smtClean="0"/>
              <a:t> </a:t>
            </a:r>
            <a:endParaRPr lang="en" sz="2800" dirty="0"/>
          </a:p>
        </p:txBody>
      </p:sp>
    </p:spTree>
    <p:extLst>
      <p:ext uri="{BB962C8B-B14F-4D97-AF65-F5344CB8AC3E}">
        <p14:creationId xmlns:p14="http://schemas.microsoft.com/office/powerpoint/2010/main" val="3712110345"/>
      </p:ext>
    </p:extLst>
  </p:cSld>
  <p:clrMapOvr>
    <a:masterClrMapping/>
  </p:clrMapOvr>
  <p:transition xmlns:p14="http://schemas.microsoft.com/office/powerpoint/2010/main" spd="slow" advTm="106375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RNA-</a:t>
            </a:r>
            <a:r>
              <a:rPr lang="en-US" dirty="0" err="1" smtClean="0"/>
              <a:t>seq</a:t>
            </a:r>
            <a:r>
              <a:rPr lang="en-US" dirty="0" smtClean="0"/>
              <a:t> 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SzPct val="167000"/>
            </a:pPr>
            <a:r>
              <a:rPr lang="en-US" sz="2400" dirty="0"/>
              <a:t>Using newly sequence evaluation </a:t>
            </a:r>
            <a:r>
              <a:rPr lang="en-US" sz="2400" dirty="0" smtClean="0"/>
              <a:t>datasets</a:t>
            </a:r>
          </a:p>
          <a:p>
            <a:pPr marL="0" indent="0">
              <a:buSzPct val="167000"/>
              <a:buNone/>
            </a:pPr>
            <a:endParaRPr lang="en-US" sz="1000" dirty="0"/>
          </a:p>
          <a:p>
            <a:pPr>
              <a:buSzPct val="167000"/>
            </a:pPr>
            <a:r>
              <a:rPr lang="en-US" sz="2400" dirty="0"/>
              <a:t>B</a:t>
            </a:r>
            <a:r>
              <a:rPr lang="en-US" sz="2400" dirty="0" smtClean="0"/>
              <a:t>ased </a:t>
            </a:r>
            <a:r>
              <a:rPr lang="en-US" sz="2400" dirty="0"/>
              <a:t>on lessons learnt in EGASP, RGASP, </a:t>
            </a:r>
            <a:r>
              <a:rPr lang="en-US" sz="2400" dirty="0" err="1"/>
              <a:t>seqc</a:t>
            </a:r>
            <a:r>
              <a:rPr lang="en-US" sz="2400" dirty="0"/>
              <a:t>, </a:t>
            </a:r>
            <a:r>
              <a:rPr lang="en-US" sz="2400" dirty="0" err="1"/>
              <a:t>gtex</a:t>
            </a:r>
            <a:r>
              <a:rPr lang="en-US" sz="2400" dirty="0"/>
              <a:t>, &amp;</a:t>
            </a:r>
            <a:r>
              <a:rPr lang="en-US" sz="2400" dirty="0" smtClean="0"/>
              <a:t>c</a:t>
            </a:r>
          </a:p>
          <a:p>
            <a:pPr marL="0" indent="0">
              <a:buSzPct val="167000"/>
              <a:buNone/>
            </a:pPr>
            <a:endParaRPr lang="en-US" sz="1000" dirty="0"/>
          </a:p>
          <a:p>
            <a:pPr>
              <a:buSzPct val="167000"/>
            </a:pPr>
            <a:r>
              <a:rPr lang="en-US" sz="2400" dirty="0"/>
              <a:t>Comparison of mappers &amp; methods of transcript </a:t>
            </a:r>
            <a:r>
              <a:rPr lang="en-US" sz="2400" dirty="0" smtClean="0"/>
              <a:t>quantification</a:t>
            </a:r>
          </a:p>
          <a:p>
            <a:pPr marL="0" indent="0">
              <a:buSzPct val="167000"/>
              <a:buNone/>
            </a:pPr>
            <a:endParaRPr lang="en-US" sz="1000" dirty="0"/>
          </a:p>
          <a:p>
            <a:pPr>
              <a:buSzPct val="167000"/>
            </a:pPr>
            <a:r>
              <a:rPr lang="en-US" sz="2400" dirty="0"/>
              <a:t>Evaluation of sensitivity to sequence variants (e.g. for allelic sites</a:t>
            </a:r>
            <a:r>
              <a:rPr lang="en-US" sz="2400" dirty="0" smtClean="0"/>
              <a:t>)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lvl="0">
              <a:spcBef>
                <a:spcPts val="640"/>
              </a:spcBef>
              <a:buSzPct val="167000"/>
            </a:pPr>
            <a:r>
              <a:rPr lang="en" sz="2400" dirty="0">
                <a:ea typeface="Calibri"/>
                <a:sym typeface="Calibri"/>
              </a:rPr>
              <a:t>This will contribute:</a:t>
            </a:r>
          </a:p>
          <a:p>
            <a:pPr lvl="1">
              <a:spcBef>
                <a:spcPts val="560"/>
              </a:spcBef>
              <a:buSzPct val="100000"/>
              <a:buFont typeface="Lucida Grande"/>
              <a:buChar char="◦"/>
            </a:pPr>
            <a:r>
              <a:rPr lang="en" sz="2000" dirty="0" smtClean="0">
                <a:ea typeface="Calibri"/>
                <a:sym typeface="Calibri"/>
              </a:rPr>
              <a:t>To</a:t>
            </a:r>
            <a:r>
              <a:rPr lang="en-US" sz="2000" dirty="0" smtClean="0">
                <a:ea typeface="Calibri"/>
                <a:sym typeface="Calibri"/>
              </a:rPr>
              <a:t> better</a:t>
            </a:r>
            <a:r>
              <a:rPr lang="en" sz="2000" dirty="0" smtClean="0">
                <a:ea typeface="Calibri"/>
                <a:sym typeface="Calibri"/>
              </a:rPr>
              <a:t> </a:t>
            </a:r>
            <a:r>
              <a:rPr lang="en" sz="2000" dirty="0">
                <a:ea typeface="Calibri"/>
                <a:sym typeface="Calibri"/>
              </a:rPr>
              <a:t>harmonize common pipelines</a:t>
            </a:r>
          </a:p>
          <a:p>
            <a:pPr lvl="1">
              <a:spcBef>
                <a:spcPts val="560"/>
              </a:spcBef>
              <a:buSzPct val="100000"/>
              <a:buFont typeface="Lucida Grande"/>
              <a:buChar char="◦"/>
            </a:pPr>
            <a:r>
              <a:rPr lang="en" sz="2000" dirty="0">
                <a:ea typeface="Calibri"/>
                <a:sym typeface="Calibri"/>
              </a:rPr>
              <a:t> </a:t>
            </a:r>
            <a:r>
              <a:rPr lang="en-GB" sz="2000" dirty="0" smtClean="0">
                <a:ea typeface="Calibri"/>
                <a:sym typeface="Calibri"/>
              </a:rPr>
              <a:t>T</a:t>
            </a:r>
            <a:r>
              <a:rPr lang="en" sz="2000" dirty="0" smtClean="0">
                <a:ea typeface="Calibri"/>
                <a:sym typeface="Calibri"/>
              </a:rPr>
              <a:t>o </a:t>
            </a:r>
            <a:r>
              <a:rPr lang="en" sz="2000" dirty="0">
                <a:ea typeface="Calibri"/>
                <a:sym typeface="Calibri"/>
              </a:rPr>
              <a:t>draft the ENCODE3 recommendations/standards for RNASeq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D65FBF-A63E-0943-9955-D881091D9CE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22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48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1320800" y="0"/>
            <a:ext cx="6499512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01498"/>
      </p:ext>
    </p:extLst>
  </p:cSld>
  <p:clrMapOvr>
    <a:masterClrMapping/>
  </p:clrMapOvr>
  <p:transition xmlns:p14="http://schemas.microsoft.com/office/powerpoint/2010/main" spd="slow" advTm="58143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/>
          <p:nvPr/>
        </p:nvSpPr>
        <p:spPr>
          <a:xfrm>
            <a:off x="1358900" y="0"/>
            <a:ext cx="6419273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1" name="Shape 271"/>
          <p:cNvSpPr txBox="1"/>
          <p:nvPr/>
        </p:nvSpPr>
        <p:spPr>
          <a:xfrm>
            <a:off x="6613450" y="371821"/>
            <a:ext cx="2463900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Graveley, long RNA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-s</a:t>
            </a: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eq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34993"/>
      </p:ext>
    </p:extLst>
  </p:cSld>
  <p:clrMapOvr>
    <a:masterClrMapping/>
  </p:clrMapOvr>
  <p:transition xmlns:p14="http://schemas.microsoft.com/office/powerpoint/2010/main" spd="slow" advTm="10191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1346200" y="0"/>
            <a:ext cx="6440958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77" name="Shape 277"/>
          <p:cNvSpPr txBox="1"/>
          <p:nvPr/>
        </p:nvSpPr>
        <p:spPr>
          <a:xfrm>
            <a:off x="6613450" y="371821"/>
            <a:ext cx="241251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buSzPct val="25000"/>
              <a:buNone/>
            </a:pPr>
            <a:r>
              <a:rPr lang="en"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Gingeras, short RNASeq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55195"/>
      </p:ext>
    </p:extLst>
  </p:cSld>
  <p:clrMapOvr>
    <a:masterClrMapping/>
  </p:clrMapOvr>
  <p:transition xmlns:p14="http://schemas.microsoft.com/office/powerpoint/2010/main" spd="slow" advTm="1402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457200" y="24469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dirty="0"/>
              <a:t>DNase I Pipeline</a:t>
            </a:r>
          </a:p>
        </p:txBody>
      </p:sp>
      <p:sp>
        <p:nvSpPr>
          <p:cNvPr id="403" name="Shape 403"/>
          <p:cNvSpPr txBox="1">
            <a:spLocks noGrp="1"/>
          </p:cNvSpPr>
          <p:nvPr>
            <p:ph idx="1"/>
          </p:nvPr>
        </p:nvSpPr>
        <p:spPr>
          <a:xfrm>
            <a:off x="457200" y="1080618"/>
            <a:ext cx="8508826" cy="45259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33400" lvl="0" indent="-457200" rtl="0">
              <a:buClr>
                <a:schemeClr val="dk1"/>
              </a:buClr>
              <a:buSzPct val="166666"/>
            </a:pPr>
            <a:r>
              <a:rPr lang="en-GB" sz="2800" dirty="0" smtClean="0"/>
              <a:t>Groups</a:t>
            </a:r>
            <a:endParaRPr lang="en" sz="2800" dirty="0"/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Stamatoyannopoulos (production group)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Gifford &amp; Pritchard (U01 analysis groups)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Kent &amp; Malladi (DCC)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Liu (DAC)</a:t>
            </a:r>
          </a:p>
          <a:p>
            <a:pPr marL="533400" lvl="0" indent="-457200" rtl="0">
              <a:buClr>
                <a:schemeClr val="dk1"/>
              </a:buClr>
              <a:buSzPct val="166666"/>
            </a:pPr>
            <a:r>
              <a:rPr lang="en-GB" sz="2800" dirty="0" smtClean="0"/>
              <a:t>Pipelines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ENCODE II and Roadmap tools with (Bowtie, HotSpot) </a:t>
            </a:r>
            <a:r>
              <a:rPr lang="en" sz="2000" dirty="0" smtClean="0"/>
              <a:t>additional </a:t>
            </a:r>
            <a:r>
              <a:rPr lang="en" sz="2000" dirty="0"/>
              <a:t>QC </a:t>
            </a:r>
            <a:r>
              <a:rPr lang="en" sz="2000" dirty="0" smtClean="0"/>
              <a:t>measures</a:t>
            </a:r>
            <a:endParaRPr lang="en" sz="2400" dirty="0"/>
          </a:p>
          <a:p>
            <a:pPr marL="533400" lvl="0" indent="-457200" rtl="0">
              <a:buClr>
                <a:schemeClr val="dk1"/>
              </a:buClr>
              <a:buSzPct val="166666"/>
            </a:pPr>
            <a:r>
              <a:rPr lang="en-GB" sz="2800" dirty="0" smtClean="0"/>
              <a:t>Comparison Protocol &amp; Metrics</a:t>
            </a:r>
            <a:endParaRPr lang="en" sz="2400" dirty="0"/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Can be used for both QC and uniform processing of SE/PE, 1/2 replicates, 5-500M read DNase-seq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Runs robustly on UCSC and Galaxy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Footprint and TF binding after QC is </a:t>
            </a:r>
            <a:r>
              <a:rPr lang="en" sz="2000" dirty="0" smtClean="0"/>
              <a:t>finalized</a:t>
            </a:r>
            <a:endParaRPr lang="en-GB" sz="2000" dirty="0" smtClean="0"/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/>
              <a:t>Prototype </a:t>
            </a:r>
            <a:r>
              <a:rPr lang="en" sz="2000" dirty="0"/>
              <a:t>in place, targeted deployment at DCC in late June, deployment at Galaxy in </a:t>
            </a:r>
            <a:r>
              <a:rPr lang="en" sz="2000" dirty="0" smtClean="0"/>
              <a:t>Au</a:t>
            </a:r>
            <a:r>
              <a:rPr lang="en-GB" sz="2000" dirty="0" smtClean="0"/>
              <a:t>gust </a:t>
            </a:r>
            <a:endParaRPr lang="en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48571"/>
      </p:ext>
    </p:extLst>
  </p:cSld>
  <p:clrMapOvr>
    <a:masterClrMapping/>
  </p:clrMapOvr>
  <p:transition xmlns:p14="http://schemas.microsoft.com/office/powerpoint/2010/main" spd="slow" advTm="21962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57200" y="24468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/>
              <a:t>DNA </a:t>
            </a:r>
            <a:r>
              <a:rPr lang="en" dirty="0" smtClean="0"/>
              <a:t>Methylation</a:t>
            </a:r>
            <a:endParaRPr lang="en" dirty="0"/>
          </a:p>
        </p:txBody>
      </p:sp>
      <p:sp>
        <p:nvSpPr>
          <p:cNvPr id="415" name="Shape 415"/>
          <p:cNvSpPr txBox="1">
            <a:spLocks noGrp="1"/>
          </p:cNvSpPr>
          <p:nvPr>
            <p:ph type="body" idx="1"/>
          </p:nvPr>
        </p:nvSpPr>
        <p:spPr>
          <a:xfrm>
            <a:off x="457200" y="1061375"/>
            <a:ext cx="8229600" cy="4967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buClr>
                <a:schemeClr val="dk1"/>
              </a:buClr>
              <a:buSzPct val="166666"/>
            </a:pPr>
            <a:r>
              <a:rPr lang="en-US" sz="2800" dirty="0" smtClean="0"/>
              <a:t>G</a:t>
            </a:r>
            <a:r>
              <a:rPr lang="en" sz="2800" dirty="0" smtClean="0"/>
              <a:t>roups</a:t>
            </a:r>
            <a:endParaRPr lang="en" sz="2800" dirty="0"/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Rick Myers (human WGBS, RRBS, Methyl-450)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Joe Ecker (mouse WGBS)</a:t>
            </a:r>
          </a:p>
          <a:p>
            <a:pPr marL="495300" lvl="0" indent="-457200" rtl="0">
              <a:buClr>
                <a:schemeClr val="dk1"/>
              </a:buClr>
              <a:buSzPct val="166666"/>
            </a:pPr>
            <a:r>
              <a:rPr lang="en" sz="2800" dirty="0"/>
              <a:t>Pipelines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Bismark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BSMAP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Pash</a:t>
            </a:r>
          </a:p>
          <a:p>
            <a:pPr marL="495300" lvl="0" indent="-457200" rtl="0">
              <a:buClr>
                <a:schemeClr val="dk1"/>
              </a:buClr>
              <a:buSzPct val="166666"/>
            </a:pPr>
            <a:r>
              <a:rPr lang="en" sz="2800" dirty="0"/>
              <a:t>Comparison Protocol &amp; Metrics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%methyl-C in &amp; not-in CpGs, in and out of CpG islands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Compare different cell </a:t>
            </a:r>
            <a:r>
              <a:rPr lang="en" sz="2000" dirty="0" smtClean="0"/>
              <a:t>lines</a:t>
            </a:r>
            <a:r>
              <a:rPr lang="en-US" sz="2000" dirty="0" smtClean="0"/>
              <a:t> &amp; </a:t>
            </a:r>
            <a:r>
              <a:rPr lang="en" sz="2000" dirty="0" smtClean="0"/>
              <a:t>different </a:t>
            </a:r>
            <a:r>
              <a:rPr lang="en" sz="2000" dirty="0" smtClean="0"/>
              <a:t>labs</a:t>
            </a:r>
            <a:endParaRPr lang="en-US" sz="2000" dirty="0"/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/>
              <a:t>Compare </a:t>
            </a:r>
            <a:r>
              <a:rPr lang="en" sz="2000" dirty="0"/>
              <a:t>WGBS and RRBS on the same cell </a:t>
            </a:r>
            <a:r>
              <a:rPr lang="en" sz="2000" dirty="0" smtClean="0"/>
              <a:t>line</a:t>
            </a:r>
            <a:endParaRPr lang="en-GB" sz="2000" dirty="0" smtClean="0"/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 smtClean="0">
                <a:solidFill>
                  <a:srgbClr val="000000"/>
                </a:solidFill>
              </a:rPr>
              <a:t>Bismark </a:t>
            </a:r>
            <a:r>
              <a:rPr lang="en" sz="2000" dirty="0">
                <a:solidFill>
                  <a:srgbClr val="000000"/>
                </a:solidFill>
              </a:rPr>
              <a:t>and BSMAP showed similar </a:t>
            </a:r>
            <a:r>
              <a:rPr lang="en" sz="2000" dirty="0" smtClean="0">
                <a:solidFill>
                  <a:srgbClr val="000000"/>
                </a:solidFill>
              </a:rPr>
              <a:t>performance</a:t>
            </a:r>
            <a:endParaRPr lang="en" sz="2000" dirty="0"/>
          </a:p>
        </p:txBody>
      </p:sp>
    </p:spTree>
    <p:extLst>
      <p:ext uri="{BB962C8B-B14F-4D97-AF65-F5344CB8AC3E}">
        <p14:creationId xmlns:p14="http://schemas.microsoft.com/office/powerpoint/2010/main" val="1075212829"/>
      </p:ext>
    </p:extLst>
  </p:cSld>
  <p:clrMapOvr>
    <a:masterClrMapping/>
  </p:clrMapOvr>
  <p:transition xmlns:p14="http://schemas.microsoft.com/office/powerpoint/2010/main" spd="slow" advTm="11765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457200" y="24468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dirty="0"/>
              <a:t>RNA Binding</a:t>
            </a:r>
          </a:p>
        </p:txBody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457200" y="1061374"/>
            <a:ext cx="8229600" cy="496757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buClr>
                <a:schemeClr val="dk1"/>
              </a:buClr>
              <a:buSzPct val="166666"/>
            </a:pPr>
            <a:r>
              <a:rPr lang="en" sz="2800" dirty="0"/>
              <a:t>Data producing groups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Gene Yeo (CLIP)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John Rinn (RIP)</a:t>
            </a:r>
          </a:p>
          <a:p>
            <a:pPr marL="495300" lvl="0" indent="-457200" rtl="0">
              <a:buClr>
                <a:schemeClr val="dk1"/>
              </a:buClr>
              <a:buSzPct val="166666"/>
            </a:pPr>
            <a:r>
              <a:rPr lang="en" sz="2800" dirty="0"/>
              <a:t>Pipelines 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CLIPper (Yeo)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Rinn</a:t>
            </a:r>
          </a:p>
          <a:p>
            <a:pPr marL="495300" lvl="0" indent="-457200" rtl="0">
              <a:buClr>
                <a:schemeClr val="dk1"/>
              </a:buClr>
              <a:buSzPct val="166666"/>
            </a:pPr>
            <a:r>
              <a:rPr lang="en" sz="2800" dirty="0"/>
              <a:t>Comparison Protocol &amp; Metrics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Apply CLIPper on the RIP data and vice versa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000" dirty="0"/>
              <a:t>Compare CLIP and RIP data on the same RNA binding protein</a:t>
            </a:r>
          </a:p>
        </p:txBody>
      </p:sp>
    </p:spTree>
    <p:extLst>
      <p:ext uri="{BB962C8B-B14F-4D97-AF65-F5344CB8AC3E}">
        <p14:creationId xmlns:p14="http://schemas.microsoft.com/office/powerpoint/2010/main" val="3324301076"/>
      </p:ext>
    </p:extLst>
  </p:cSld>
  <p:clrMapOvr>
    <a:masterClrMapping/>
  </p:clrMapOvr>
  <p:transition xmlns:p14="http://schemas.microsoft.com/office/powerpoint/2010/main" spd="slow" advTm="12954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" b="2426"/>
          <a:stretch/>
        </p:blipFill>
        <p:spPr bwMode="auto">
          <a:xfrm>
            <a:off x="4165600" y="3276600"/>
            <a:ext cx="49784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ent Arrow 8"/>
          <p:cNvSpPr/>
          <p:nvPr/>
        </p:nvSpPr>
        <p:spPr>
          <a:xfrm rot="5939602">
            <a:off x="7327764" y="2690997"/>
            <a:ext cx="807699" cy="791565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0" y="24469"/>
            <a:ext cx="8229600" cy="1143000"/>
          </a:xfrm>
        </p:spPr>
        <p:txBody>
          <a:bodyPr/>
          <a:lstStyle/>
          <a:p>
            <a:r>
              <a:rPr lang="en-US" dirty="0" err="1" smtClean="0"/>
              <a:t>ChiA</a:t>
            </a:r>
            <a:r>
              <a:rPr lang="en-US" dirty="0" smtClean="0"/>
              <a:t>-PET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06267" cy="4525963"/>
          </a:xfrm>
        </p:spPr>
        <p:txBody>
          <a:bodyPr>
            <a:normAutofit fontScale="85000" lnSpcReduction="20000"/>
          </a:bodyPr>
          <a:lstStyle/>
          <a:p>
            <a:pPr>
              <a:buSzPct val="167000"/>
            </a:pPr>
            <a:r>
              <a:rPr lang="en-US" sz="2800" dirty="0" smtClean="0">
                <a:solidFill>
                  <a:schemeClr val="tx1"/>
                </a:solidFill>
              </a:rPr>
              <a:t>Pipeline is written in Python and R</a:t>
            </a:r>
          </a:p>
          <a:p>
            <a:pPr marL="457200" lvl="1" indent="0">
              <a:buNone/>
            </a:pPr>
            <a:r>
              <a:rPr lang="en-US" dirty="0"/>
              <a:t>(1) Linker Parsing (2) Read alignment (3) PET filtering </a:t>
            </a:r>
          </a:p>
          <a:p>
            <a:pPr marL="457200" lvl="1" indent="0">
              <a:buNone/>
            </a:pPr>
            <a:r>
              <a:rPr lang="en-US" dirty="0"/>
              <a:t>(4) Calling peaks for the protein of interest </a:t>
            </a:r>
          </a:p>
          <a:p>
            <a:pPr marL="457200" lvl="1" indent="0">
              <a:buNone/>
            </a:pPr>
            <a:r>
              <a:rPr lang="en-US" u="sng" dirty="0"/>
              <a:t>(5) Calling chromatin interactions between peak regions</a:t>
            </a:r>
          </a:p>
          <a:p>
            <a:pPr marL="457200" lvl="1" indent="0">
              <a:buNone/>
            </a:pPr>
            <a:r>
              <a:rPr lang="en-US" dirty="0"/>
              <a:t>(6) Preparing visualization files for IGV and summary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buSzPct val="167000"/>
            </a:pPr>
            <a:r>
              <a:rPr lang="en-US" sz="2800" dirty="0" smtClean="0">
                <a:solidFill>
                  <a:schemeClr val="tx1"/>
                </a:solidFill>
              </a:rPr>
              <a:t>Input data</a:t>
            </a:r>
          </a:p>
          <a:p>
            <a:pPr marL="857250" lvl="1" indent="-457200">
              <a:buFont typeface="Lucida Grande"/>
              <a:buChar char="−"/>
            </a:pPr>
            <a:r>
              <a:rPr lang="en-US" dirty="0" smtClean="0">
                <a:solidFill>
                  <a:schemeClr val="tx1"/>
                </a:solidFill>
              </a:rPr>
              <a:t>Paired-end tags (PETs)</a:t>
            </a:r>
          </a:p>
          <a:p>
            <a:pPr marL="857250" lvl="1" indent="-457200">
              <a:buFont typeface="Lucida Grande"/>
              <a:buChar char="−"/>
            </a:pPr>
            <a:r>
              <a:rPr lang="en-US" dirty="0" smtClean="0"/>
              <a:t>T</a:t>
            </a:r>
            <a:r>
              <a:rPr lang="en-US" dirty="0" smtClean="0">
                <a:solidFill>
                  <a:schemeClr val="tx1"/>
                </a:solidFill>
              </a:rPr>
              <a:t>wo linker sequences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pPr>
              <a:buSzPct val="167000"/>
            </a:pPr>
            <a:r>
              <a:rPr lang="en-US" sz="2800" dirty="0" smtClean="0">
                <a:solidFill>
                  <a:schemeClr val="tx1"/>
                </a:solidFill>
              </a:rPr>
              <a:t>Software dependencies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Bowtie, </a:t>
            </a:r>
            <a:r>
              <a:rPr lang="en-US" dirty="0" err="1" smtClean="0">
                <a:solidFill>
                  <a:schemeClr val="tx1"/>
                </a:solidFill>
              </a:rPr>
              <a:t>bedtools</a:t>
            </a:r>
            <a:r>
              <a:rPr lang="en-US" dirty="0" smtClean="0">
                <a:solidFill>
                  <a:schemeClr val="tx1"/>
                </a:solidFill>
              </a:rPr>
              <a:t>, macs2,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Boost C++, R libraries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9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37"/>
    </mc:Choice>
    <mc:Fallback xmlns="">
      <p:transition xmlns:p14="http://schemas.microsoft.com/office/powerpoint/2010/main" spd="slow" advTm="256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/>
              <a:t>DAC Members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 dirty="0">
                <a:ea typeface="Calibri"/>
                <a:sym typeface="Calibri"/>
              </a:rPr>
              <a:t>Zhiping Weng [PI, leadership committee]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 dirty="0">
                <a:ea typeface="Calibri"/>
                <a:sym typeface="Calibri"/>
              </a:rPr>
              <a:t>Manolis Kellis [leadership committee]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 dirty="0">
                <a:ea typeface="Calibri"/>
                <a:sym typeface="Calibri"/>
              </a:rPr>
              <a:t>Mark Gerstein [leadership committee]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 dirty="0">
                <a:ea typeface="Calibri"/>
                <a:sym typeface="Calibri"/>
              </a:rPr>
              <a:t>Roderic Guigo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 dirty="0">
                <a:ea typeface="Calibri"/>
                <a:sym typeface="Calibri"/>
              </a:rPr>
              <a:t>Rafael Irizarry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 dirty="0">
                <a:ea typeface="Calibri"/>
                <a:sym typeface="Calibri"/>
              </a:rPr>
              <a:t>Shirley Liu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" sz="2800" dirty="0">
                <a:ea typeface="Calibri"/>
                <a:sym typeface="Calibri"/>
              </a:rPr>
              <a:t>Bill Noble</a:t>
            </a:r>
          </a:p>
        </p:txBody>
      </p:sp>
      <p:sp>
        <p:nvSpPr>
          <p:cNvPr id="155" name="Shape 155"/>
          <p:cNvSpPr/>
          <p:nvPr/>
        </p:nvSpPr>
        <p:spPr>
          <a:xfrm>
            <a:off x="2998048" y="3427733"/>
            <a:ext cx="6145951" cy="343026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7010" l="0" r="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5098919"/>
      </p:ext>
    </p:extLst>
  </p:cSld>
  <p:clrMapOvr>
    <a:masterClrMapping/>
  </p:clrMapOvr>
  <p:transition xmlns:p14="http://schemas.microsoft.com/office/powerpoint/2010/main" spd="slow" advTm="23749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title"/>
          </p:nvPr>
        </p:nvSpPr>
        <p:spPr>
          <a:xfrm>
            <a:off x="457200" y="3705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en" dirty="0"/>
              <a:t>Future Integrative </a:t>
            </a:r>
            <a:r>
              <a:rPr lang="en" dirty="0" smtClean="0"/>
              <a:t>Analysis</a:t>
            </a:r>
            <a:endParaRPr lang="en" dirty="0"/>
          </a:p>
        </p:txBody>
      </p:sp>
      <p:sp>
        <p:nvSpPr>
          <p:cNvPr id="471" name="Shape 471"/>
          <p:cNvSpPr txBox="1">
            <a:spLocks noGrp="1"/>
          </p:cNvSpPr>
          <p:nvPr>
            <p:ph idx="1"/>
          </p:nvPr>
        </p:nvSpPr>
        <p:spPr>
          <a:xfrm>
            <a:off x="457200" y="1146705"/>
            <a:ext cx="8229600" cy="45259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buClr>
                <a:schemeClr val="dk1"/>
              </a:buClr>
              <a:buSzPct val="166666"/>
            </a:pPr>
            <a:r>
              <a:rPr lang="en" sz="2800" dirty="0" smtClean="0"/>
              <a:t>Integrative </a:t>
            </a:r>
            <a:r>
              <a:rPr lang="en" sz="2800" dirty="0"/>
              <a:t>analysis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2300" dirty="0"/>
              <a:t>C</a:t>
            </a:r>
            <a:r>
              <a:rPr lang="en" sz="2300" dirty="0" smtClean="0"/>
              <a:t>hromatin-supported </a:t>
            </a:r>
            <a:r>
              <a:rPr lang="en" sz="2300" dirty="0"/>
              <a:t>non-coding transcription fragments 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2300" dirty="0"/>
              <a:t>C</a:t>
            </a:r>
            <a:r>
              <a:rPr lang="en" sz="2300" dirty="0" smtClean="0"/>
              <a:t>ombine </a:t>
            </a:r>
            <a:r>
              <a:rPr lang="en" sz="2300" dirty="0"/>
              <a:t>DNase and ChIP-seq data to predict TF binding sites</a:t>
            </a:r>
          </a:p>
          <a:p>
            <a:pPr marL="914400" lvl="1" indent="-38100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GB" sz="2300" dirty="0"/>
              <a:t>C</a:t>
            </a:r>
            <a:r>
              <a:rPr lang="en" sz="2300" dirty="0" smtClean="0"/>
              <a:t>hromatin </a:t>
            </a:r>
            <a:r>
              <a:rPr lang="en" sz="2300" dirty="0"/>
              <a:t>models of expression &amp; binding &amp; splicing</a:t>
            </a:r>
          </a:p>
          <a:p>
            <a:pPr marL="495300" indent="-457200">
              <a:buSzPct val="167000"/>
            </a:pPr>
            <a:r>
              <a:rPr lang="en-US" sz="2800" dirty="0" smtClean="0"/>
              <a:t>Developing </a:t>
            </a:r>
            <a:r>
              <a:rPr lang="en-US" sz="2800" dirty="0"/>
              <a:t>Processed Data &amp; Analysis Products</a:t>
            </a:r>
          </a:p>
          <a:p>
            <a:pPr marL="495300" lvl="0" indent="-457200">
              <a:buSzPct val="167000"/>
            </a:pPr>
            <a:r>
              <a:rPr lang="en" sz="2800" dirty="0"/>
              <a:t>Statistical QC of data &amp; </a:t>
            </a:r>
            <a:r>
              <a:rPr lang="en" sz="2800" dirty="0" smtClean="0"/>
              <a:t>analysis</a:t>
            </a:r>
            <a:r>
              <a:rPr lang="en-US" sz="2800" dirty="0" smtClean="0"/>
              <a:t> (e.g. IDR)</a:t>
            </a:r>
            <a:endParaRPr lang="en" sz="2800" dirty="0"/>
          </a:p>
          <a:p>
            <a:pPr marL="495300" lvl="0" indent="-457200" rtl="0">
              <a:buClr>
                <a:schemeClr val="dk1"/>
              </a:buClr>
              <a:buSzPct val="167000"/>
            </a:pPr>
            <a:r>
              <a:rPr lang="en-US" sz="2800" dirty="0" smtClean="0"/>
              <a:t>New tools as appropriate </a:t>
            </a:r>
          </a:p>
          <a:p>
            <a:pPr marL="495300" lvl="0" indent="-457200" rtl="0">
              <a:spcBef>
                <a:spcPts val="480"/>
              </a:spcBef>
              <a:buClr>
                <a:schemeClr val="dk1"/>
              </a:buClr>
              <a:buSzPct val="167000"/>
            </a:pPr>
            <a:r>
              <a:rPr lang="en" sz="2800" dirty="0" smtClean="0"/>
              <a:t>Help </a:t>
            </a:r>
            <a:r>
              <a:rPr lang="en" sz="2800" dirty="0"/>
              <a:t>with writing large-scale manuscripts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sz="2300" dirty="0"/>
              <a:t>Workshops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551727"/>
      </p:ext>
    </p:extLst>
  </p:cSld>
  <p:clrMapOvr>
    <a:masterClrMapping/>
  </p:clrMapOvr>
  <p:transition xmlns:p14="http://schemas.microsoft.com/office/powerpoint/2010/main" spd="slow" advTm="120612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113" name="Picture 3" descr="hgt_genome_test_6ba5_c673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7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6114" name="Title 4"/>
          <p:cNvSpPr>
            <a:spLocks noGrp="1"/>
          </p:cNvSpPr>
          <p:nvPr>
            <p:ph type="title"/>
          </p:nvPr>
        </p:nvSpPr>
        <p:spPr>
          <a:xfrm>
            <a:off x="4999038" y="207551"/>
            <a:ext cx="4306887" cy="1143001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Hierarchical Presentation of Data &amp; Analysis Products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6115" name="Content Placeholder 5"/>
          <p:cNvSpPr>
            <a:spLocks noGrp="1"/>
          </p:cNvSpPr>
          <p:nvPr>
            <p:ph idx="1"/>
          </p:nvPr>
        </p:nvSpPr>
        <p:spPr>
          <a:xfrm>
            <a:off x="4999039" y="1375951"/>
            <a:ext cx="3960812" cy="4415249"/>
          </a:xfrm>
        </p:spPr>
        <p:txBody>
          <a:bodyPr>
            <a:normAutofit fontScale="85000" lnSpcReduction="10000"/>
          </a:bodyPr>
          <a:lstStyle/>
          <a:p>
            <a:pPr>
              <a:buSzPct val="167000"/>
            </a:pPr>
            <a:r>
              <a:rPr lang="en-US" sz="2400" dirty="0">
                <a:ea typeface="ＭＳ Ｐゴシック" charset="0"/>
              </a:rPr>
              <a:t>Raw data (reads)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at the bottom</a:t>
            </a:r>
          </a:p>
          <a:p>
            <a:pPr>
              <a:buSzPct val="167000"/>
            </a:pPr>
            <a:r>
              <a:rPr lang="en-US" sz="2400" dirty="0">
                <a:ea typeface="ＭＳ Ｐゴシック" charset="0"/>
              </a:rPr>
              <a:t>Progressive Processed Summaries</a:t>
            </a:r>
            <a:r>
              <a:rPr lang="en-US" sz="2000" dirty="0">
                <a:ea typeface="ＭＳ Ｐゴシック" charset="0"/>
              </a:rPr>
              <a:t> </a:t>
            </a:r>
          </a:p>
          <a:p>
            <a:pPr lvl="1"/>
            <a:r>
              <a:rPr lang="en-US" sz="2000" dirty="0">
                <a:ea typeface="ＭＳ Ｐゴシック" charset="0"/>
              </a:rPr>
              <a:t>Signals </a:t>
            </a:r>
          </a:p>
          <a:p>
            <a:pPr lvl="1"/>
            <a:r>
              <a:rPr lang="en-US" sz="2000" dirty="0">
                <a:ea typeface="ＭＳ Ｐゴシック" charset="0"/>
              </a:rPr>
              <a:t>Site </a:t>
            </a:r>
            <a:r>
              <a:rPr lang="en-US" sz="2000" dirty="0" smtClean="0">
                <a:ea typeface="ＭＳ Ｐゴシック" charset="0"/>
              </a:rPr>
              <a:t>locations &amp; motifs</a:t>
            </a:r>
          </a:p>
          <a:p>
            <a:pPr lvl="1"/>
            <a:r>
              <a:rPr lang="en-US" sz="2000" dirty="0" smtClean="0">
                <a:ea typeface="ＭＳ Ｐゴシック" charset="0"/>
              </a:rPr>
              <a:t>Conservation integration &amp; allelic elements</a:t>
            </a:r>
            <a:endParaRPr lang="en-US" sz="2000" dirty="0">
              <a:ea typeface="ＭＳ Ｐゴシック" charset="0"/>
            </a:endParaRPr>
          </a:p>
          <a:p>
            <a:pPr lvl="1"/>
            <a:r>
              <a:rPr lang="en-US" sz="2000" dirty="0" smtClean="0">
                <a:ea typeface="ＭＳ Ｐゴシック" charset="0"/>
              </a:rPr>
              <a:t>Targets &amp; Regulatory Networks</a:t>
            </a:r>
          </a:p>
          <a:p>
            <a:pPr lvl="1"/>
            <a:r>
              <a:rPr lang="en-US" sz="2000" dirty="0" smtClean="0">
                <a:ea typeface="ＭＳ Ｐゴシック" charset="0"/>
              </a:rPr>
              <a:t>Chromatin states, enhancers</a:t>
            </a:r>
          </a:p>
          <a:p>
            <a:pPr lvl="1"/>
            <a:r>
              <a:rPr lang="en-US" sz="2000" dirty="0" smtClean="0">
                <a:ea typeface="ＭＳ Ｐゴシック" charset="0"/>
              </a:rPr>
              <a:t>Statistical models </a:t>
            </a:r>
            <a:endParaRPr lang="en-US" sz="2000" dirty="0">
              <a:ea typeface="ＭＳ Ｐゴシック" charset="0"/>
            </a:endParaRPr>
          </a:p>
          <a:p>
            <a:pPr>
              <a:buSzPct val="167000"/>
            </a:pPr>
            <a:r>
              <a:rPr lang="en-US" sz="2400" dirty="0">
                <a:ea typeface="ＭＳ Ｐゴシック" charset="0"/>
              </a:rPr>
              <a:t>At top are linked publications documenting everything, forming </a:t>
            </a:r>
            <a:r>
              <a:rPr lang="en-US" sz="2400" dirty="0" smtClean="0">
                <a:ea typeface="ＭＳ Ｐゴシック" charset="0"/>
              </a:rPr>
              <a:t>metadata</a:t>
            </a:r>
            <a:endParaRPr lang="en-US" sz="2400" dirty="0">
              <a:ea typeface="ＭＳ Ｐゴシック" charset="0"/>
            </a:endParaRPr>
          </a:p>
        </p:txBody>
      </p:sp>
      <p:pic>
        <p:nvPicPr>
          <p:cNvPr id="34611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388" y="2466975"/>
            <a:ext cx="1746250" cy="125609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11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5174711"/>
            <a:ext cx="2395538" cy="163248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61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3" t="17796" r="6596" b="5090"/>
          <a:stretch>
            <a:fillRect/>
          </a:stretch>
        </p:blipFill>
        <p:spPr bwMode="auto">
          <a:xfrm>
            <a:off x="3692526" y="63500"/>
            <a:ext cx="1154112" cy="22796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440"/>
          <p:cNvSpPr/>
          <p:nvPr/>
        </p:nvSpPr>
        <p:spPr>
          <a:xfrm>
            <a:off x="1777353" y="3834951"/>
            <a:ext cx="3069285" cy="1188948"/>
          </a:xfrm>
          <a:prstGeom prst="rect">
            <a:avLst/>
          </a:prstGeom>
          <a:blipFill>
            <a:blip r:embed="rId6"/>
            <a:srcRect/>
            <a:stretch>
              <a:fillRect r="-26141"/>
            </a:stretch>
          </a:blipFill>
          <a:ln>
            <a:solidFill>
              <a:schemeClr val="tx1"/>
            </a:solidFill>
          </a:ln>
        </p:spPr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54342"/>
      </p:ext>
    </p:extLst>
  </p:cSld>
  <p:clrMapOvr>
    <a:masterClrMapping/>
  </p:clrMapOvr>
  <p:transition xmlns:p14="http://schemas.microsoft.com/office/powerpoint/2010/main" advTm="52822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Source </a:t>
            </a:r>
            <a:r>
              <a:rPr lang="en-US" dirty="0" smtClean="0"/>
              <a:t>Code </a:t>
            </a:r>
            <a:r>
              <a:rPr lang="en-US" dirty="0"/>
              <a:t>C</a:t>
            </a:r>
            <a:r>
              <a:rPr lang="en-US" dirty="0" smtClean="0"/>
              <a:t>ontrol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7200" y="2400300"/>
            <a:ext cx="19050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kern="1200" dirty="0" smtClean="0">
                <a:solidFill>
                  <a:prstClr val="white"/>
                </a:solidFill>
                <a:latin typeface="Calibri"/>
              </a:rPr>
              <a:t>Project team</a:t>
            </a:r>
            <a:endParaRPr lang="en-US" sz="1800" kern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562600" y="2362200"/>
            <a:ext cx="3429000" cy="2057400"/>
            <a:chOff x="5562600" y="2362200"/>
            <a:chExt cx="3429000" cy="2057400"/>
          </a:xfrm>
        </p:grpSpPr>
        <p:pic>
          <p:nvPicPr>
            <p:cNvPr id="1026" name="Picture 2" descr="http://cdn.funcheap.com/wp-content/uploads/2011/06/globe-map-wallpapers_5921_1600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362200"/>
              <a:ext cx="2743200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ight Arrow 11"/>
            <p:cNvSpPr/>
            <p:nvPr/>
          </p:nvSpPr>
          <p:spPr>
            <a:xfrm>
              <a:off x="5562600" y="3219450"/>
              <a:ext cx="914400" cy="3429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8800" y="2754868"/>
              <a:ext cx="653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Read</a:t>
              </a:r>
              <a:endPara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426301" y="1752600"/>
            <a:ext cx="3417286" cy="5114925"/>
            <a:chOff x="2426301" y="1752600"/>
            <a:chExt cx="3417286" cy="5114925"/>
          </a:xfrm>
        </p:grpSpPr>
        <p:sp>
          <p:nvSpPr>
            <p:cNvPr id="7" name="Can 6"/>
            <p:cNvSpPr/>
            <p:nvPr/>
          </p:nvSpPr>
          <p:spPr>
            <a:xfrm>
              <a:off x="3733799" y="2628900"/>
              <a:ext cx="1600200" cy="15240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kern="1200" dirty="0" err="1" smtClean="0">
                  <a:solidFill>
                    <a:prstClr val="white"/>
                  </a:solidFill>
                  <a:latin typeface="Calibri"/>
                </a:rPr>
                <a:t>Github</a:t>
              </a:r>
              <a:endParaRPr lang="en-US" sz="1800" kern="1200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r>
                <a:rPr lang="en-US" sz="1800" kern="1200" dirty="0" smtClean="0">
                  <a:solidFill>
                    <a:prstClr val="white"/>
                  </a:solidFill>
                  <a:latin typeface="Calibri"/>
                </a:rPr>
                <a:t>repository</a:t>
              </a:r>
              <a:endParaRPr lang="en-US" sz="1800" kern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Left-Right Arrow 8"/>
            <p:cNvSpPr/>
            <p:nvPr/>
          </p:nvSpPr>
          <p:spPr>
            <a:xfrm>
              <a:off x="2514600" y="3219450"/>
              <a:ext cx="1066800" cy="34290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6301" y="2754868"/>
              <a:ext cx="1231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Read/write</a:t>
              </a:r>
              <a:endPara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381499" y="1752600"/>
              <a:ext cx="3048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63599" y="1910834"/>
              <a:ext cx="799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Create</a:t>
              </a:r>
              <a:endPara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4381499" y="4267200"/>
              <a:ext cx="3048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3599" y="4425434"/>
              <a:ext cx="6535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Read</a:t>
              </a:r>
              <a:endParaRPr lang="en-US" sz="180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028" name="Picture 4" descr="ENCO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212" y="5067300"/>
              <a:ext cx="2619375" cy="1800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2321258" y="990600"/>
            <a:ext cx="2631741" cy="1066402"/>
            <a:chOff x="2321258" y="990600"/>
            <a:chExt cx="2631741" cy="1066402"/>
          </a:xfrm>
        </p:grpSpPr>
        <p:sp>
          <p:nvSpPr>
            <p:cNvPr id="6" name="Oval 5"/>
            <p:cNvSpPr/>
            <p:nvPr/>
          </p:nvSpPr>
          <p:spPr>
            <a:xfrm>
              <a:off x="4114799" y="990600"/>
              <a:ext cx="8382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kern="1200" dirty="0" smtClean="0">
                  <a:solidFill>
                    <a:prstClr val="white"/>
                  </a:solidFill>
                  <a:latin typeface="Calibri"/>
                </a:rPr>
                <a:t>DCC</a:t>
              </a:r>
              <a:endParaRPr lang="en-US" sz="1800" kern="120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2321258" y="1295400"/>
              <a:ext cx="1676400" cy="761602"/>
              <a:chOff x="2321258" y="1295400"/>
              <a:chExt cx="1676400" cy="761602"/>
            </a:xfrm>
          </p:grpSpPr>
          <p:sp>
            <p:nvSpPr>
              <p:cNvPr id="19" name="Right Arrow 18"/>
              <p:cNvSpPr/>
              <p:nvPr/>
            </p:nvSpPr>
            <p:spPr>
              <a:xfrm rot="-1800000">
                <a:off x="2321258" y="1771581"/>
                <a:ext cx="1676400" cy="28542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667000" y="1295400"/>
                <a:ext cx="9442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kern="1200" dirty="0" smtClean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rPr>
                  <a:t>Request</a:t>
                </a:r>
                <a:endParaRPr lang="en-US" sz="180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57FD-1EF4-7D4F-AC9E-A25DCEE110A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3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indent="0">
              <a:buNone/>
            </a:pPr>
            <a:r>
              <a:rPr lang="en-US" dirty="0" smtClean="0"/>
              <a:t>Overview of the </a:t>
            </a:r>
            <a:r>
              <a:rPr lang="en" dirty="0" smtClean="0"/>
              <a:t>ENCODE </a:t>
            </a:r>
            <a:r>
              <a:rPr lang="en" dirty="0"/>
              <a:t>DAC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SzPct val="167000"/>
            </a:pPr>
            <a:r>
              <a:rPr lang="en-US" sz="2800" dirty="0" smtClean="0"/>
              <a:t>7 labs with diverse expertise + previous ENCODE experience</a:t>
            </a:r>
          </a:p>
          <a:p>
            <a:pPr lvl="1"/>
            <a:r>
              <a:rPr lang="en-US" sz="2200" i="1" dirty="0" smtClean="0"/>
              <a:t>Z </a:t>
            </a:r>
            <a:r>
              <a:rPr lang="en-US" sz="2200" i="1" dirty="0" err="1"/>
              <a:t>Weng</a:t>
            </a:r>
            <a:r>
              <a:rPr lang="en-US" sz="2200" i="1" dirty="0"/>
              <a:t>, </a:t>
            </a:r>
            <a:r>
              <a:rPr lang="en-US" sz="2200" i="1" dirty="0" smtClean="0"/>
              <a:t>M Gerstein, M </a:t>
            </a:r>
            <a:r>
              <a:rPr lang="en-US" sz="2200" i="1" dirty="0" err="1"/>
              <a:t>Kellis</a:t>
            </a:r>
            <a:r>
              <a:rPr lang="en-US" sz="2200" i="1" dirty="0"/>
              <a:t>, S Liu, R </a:t>
            </a:r>
            <a:r>
              <a:rPr lang="en-US" sz="2200" i="1" dirty="0" err="1"/>
              <a:t>Guigo</a:t>
            </a:r>
            <a:r>
              <a:rPr lang="en-US" sz="2200" i="1" dirty="0"/>
              <a:t>, B Noble, R Irizarry</a:t>
            </a:r>
            <a:endParaRPr lang="en-US" sz="2200" i="1" dirty="0" smtClean="0"/>
          </a:p>
          <a:p>
            <a:pPr>
              <a:buSzPct val="167000"/>
            </a:pPr>
            <a:r>
              <a:rPr lang="en-US" sz="2800" dirty="0" smtClean="0"/>
              <a:t>Providing computational muscle to the AWG</a:t>
            </a:r>
          </a:p>
          <a:p>
            <a:pPr>
              <a:buSzPct val="167000"/>
            </a:pPr>
            <a:r>
              <a:rPr lang="en-US" sz="2800" dirty="0" smtClean="0"/>
              <a:t>Currently focusing on creating unified pipelines</a:t>
            </a:r>
          </a:p>
          <a:p>
            <a:pPr lvl="1"/>
            <a:r>
              <a:rPr lang="en-US" sz="2000" dirty="0" smtClean="0"/>
              <a:t>Peak caller evaluation</a:t>
            </a:r>
          </a:p>
          <a:p>
            <a:pPr lvl="1"/>
            <a:r>
              <a:rPr lang="en-US" sz="2000" dirty="0" smtClean="0"/>
              <a:t>Phased RNA pipeline development, with evaluation</a:t>
            </a:r>
          </a:p>
          <a:p>
            <a:pPr lvl="1"/>
            <a:r>
              <a:rPr lang="en-US" sz="2000" dirty="0" smtClean="0"/>
              <a:t>More pipelines: methylation, </a:t>
            </a:r>
            <a:r>
              <a:rPr lang="en-US" sz="2000" dirty="0" err="1" smtClean="0"/>
              <a:t>dnase</a:t>
            </a:r>
            <a:r>
              <a:rPr lang="en-US" sz="2000" dirty="0" smtClean="0"/>
              <a:t>, RNA-binding, 5C</a:t>
            </a:r>
          </a:p>
          <a:p>
            <a:pPr>
              <a:buSzPct val="167000"/>
            </a:pPr>
            <a:r>
              <a:rPr lang="en-US" sz="2800" dirty="0" smtClean="0"/>
              <a:t>Future Integrative Analysis</a:t>
            </a:r>
          </a:p>
          <a:p>
            <a:pPr lvl="1"/>
            <a:r>
              <a:rPr lang="en-US" sz="2000" dirty="0" smtClean="0"/>
              <a:t>Focused on creating useful data &amp; analysis products </a:t>
            </a:r>
          </a:p>
          <a:p>
            <a:pPr marL="457200" lvl="1" indent="0">
              <a:buNone/>
            </a:pPr>
            <a:endParaRPr lang="en-US" sz="1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907457FD-1EF4-7D4F-AC9E-A25DCEE110A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53022"/>
      </p:ext>
    </p:extLst>
  </p:cSld>
  <p:clrMapOvr>
    <a:masterClrMapping/>
  </p:clrMapOvr>
  <p:transition xmlns:p14="http://schemas.microsoft.com/office/powerpoint/2010/main" spd="slow" advTm="28104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637"/>
            <a:ext cx="8229600" cy="8175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err="1" smtClean="0"/>
              <a:t>Zhiping</a:t>
            </a:r>
            <a:r>
              <a:rPr lang="en-US" dirty="0" smtClean="0"/>
              <a:t> </a:t>
            </a:r>
            <a:r>
              <a:rPr lang="en-US" dirty="0" err="1" smtClean="0"/>
              <a:t>Weng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003300"/>
            <a:ext cx="8229600" cy="563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indent="-457200">
              <a:buFont typeface="Lucida Grande"/>
              <a:buChar char="⇒"/>
            </a:pPr>
            <a:r>
              <a:rPr lang="en" dirty="0" smtClean="0"/>
              <a:t>ENCODE </a:t>
            </a:r>
            <a:r>
              <a:rPr lang="en" dirty="0"/>
              <a:t>1 &amp; 2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en-US" dirty="0" smtClean="0"/>
          </a:p>
          <a:p>
            <a:pPr marL="495300" lvl="0" indent="-457200" rtl="0">
              <a:buClr>
                <a:schemeClr val="dk1"/>
              </a:buClr>
              <a:buSzPct val="166666"/>
            </a:pPr>
            <a:r>
              <a:rPr lang="en" sz="2600" dirty="0" smtClean="0"/>
              <a:t>Integrate </a:t>
            </a:r>
            <a:r>
              <a:rPr lang="en" sz="2600" dirty="0"/>
              <a:t>ChIP-seq data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" sz="2600" dirty="0" smtClean="0"/>
              <a:t>with </a:t>
            </a:r>
            <a:r>
              <a:rPr lang="en" sz="2600" dirty="0"/>
              <a:t>other data types </a:t>
            </a:r>
          </a:p>
          <a:p>
            <a:pPr marL="495300" lvl="0" indent="-457200" rtl="0">
              <a:buClr>
                <a:schemeClr val="dk1"/>
              </a:buClr>
              <a:buSzPct val="166666"/>
            </a:pPr>
            <a:r>
              <a:rPr lang="en-US" sz="2600" dirty="0" smtClean="0"/>
              <a:t>S</a:t>
            </a:r>
            <a:r>
              <a:rPr lang="en" sz="2600" dirty="0" smtClean="0"/>
              <a:t>equence motif</a:t>
            </a:r>
            <a:r>
              <a:rPr lang="en-US" sz="2600" dirty="0" smtClean="0"/>
              <a:t>s</a:t>
            </a:r>
            <a:r>
              <a:rPr lang="en" sz="2600" dirty="0" smtClean="0"/>
              <a:t>; </a:t>
            </a:r>
            <a:r>
              <a:rPr lang="en" sz="2600" dirty="0"/>
              <a:t>factorbook.org</a:t>
            </a:r>
          </a:p>
          <a:p>
            <a:pPr marL="495300" lvl="0" indent="-457200" rtl="0">
              <a:buClr>
                <a:schemeClr val="dk1"/>
              </a:buClr>
              <a:buSzPct val="166666"/>
            </a:pPr>
            <a:r>
              <a:rPr lang="en" sz="2600" dirty="0"/>
              <a:t>Nucleosome modification and positioning</a:t>
            </a:r>
          </a:p>
          <a:p>
            <a:endParaRPr lang="en" dirty="0"/>
          </a:p>
          <a:p>
            <a:pPr lvl="0" rtl="0">
              <a:buFont typeface="Lucida Grande"/>
              <a:buChar char="*"/>
            </a:pPr>
            <a:r>
              <a:rPr lang="en" sz="2600" dirty="0" smtClean="0"/>
              <a:t>AWG co-chair</a:t>
            </a:r>
            <a:endParaRPr lang="en-GB" sz="2600" dirty="0" smtClean="0"/>
          </a:p>
          <a:p>
            <a:pPr lvl="0" rtl="0">
              <a:buFont typeface="Lucida Grande"/>
              <a:buChar char="*"/>
            </a:pPr>
            <a:r>
              <a:rPr lang="en" sz="2600" dirty="0" smtClean="0"/>
              <a:t>DNA </a:t>
            </a:r>
            <a:r>
              <a:rPr lang="en" sz="2600" dirty="0"/>
              <a:t>methylation </a:t>
            </a:r>
            <a:r>
              <a:rPr lang="en" sz="2600" dirty="0" smtClean="0"/>
              <a:t>group</a:t>
            </a:r>
            <a:endParaRPr lang="en-GB" sz="2600" dirty="0" smtClean="0"/>
          </a:p>
          <a:p>
            <a:pPr lvl="0" rtl="0">
              <a:buFont typeface="Lucida Grande"/>
              <a:buChar char="*"/>
            </a:pPr>
            <a:r>
              <a:rPr lang="en" sz="2600" dirty="0" smtClean="0"/>
              <a:t>RNA-binding </a:t>
            </a:r>
            <a:r>
              <a:rPr lang="en" sz="2600" dirty="0"/>
              <a:t>group</a:t>
            </a:r>
          </a:p>
          <a:p>
            <a:endParaRPr lang="en" dirty="0"/>
          </a:p>
          <a:p>
            <a:endParaRPr lang="en" dirty="0"/>
          </a:p>
          <a:p>
            <a:endParaRPr lang="en" dirty="0"/>
          </a:p>
          <a:p>
            <a:endParaRPr lang="en" dirty="0"/>
          </a:p>
        </p:txBody>
      </p:sp>
      <p:sp>
        <p:nvSpPr>
          <p:cNvPr id="168" name="Shape 168"/>
          <p:cNvSpPr/>
          <p:nvPr/>
        </p:nvSpPr>
        <p:spPr>
          <a:xfrm>
            <a:off x="7251092" y="83361"/>
            <a:ext cx="1791307" cy="1905000"/>
          </a:xfrm>
          <a:prstGeom prst="rect">
            <a:avLst/>
          </a:prstGeom>
          <a:blipFill>
            <a:blip r:embed="rId3"/>
            <a:srcRect/>
            <a:stretch>
              <a:fillRect t="-11042" b="-18943"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5059910"/>
      </p:ext>
    </p:extLst>
  </p:cSld>
  <p:clrMapOvr>
    <a:masterClrMapping/>
  </p:clrMapOvr>
  <p:transition xmlns:p14="http://schemas.microsoft.com/office/powerpoint/2010/main" spd="slow" advTm="40682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ile-crop-550pi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6" b="20998"/>
          <a:stretch/>
        </p:blipFill>
        <p:spPr>
          <a:xfrm>
            <a:off x="7251091" y="83362"/>
            <a:ext cx="1791307" cy="1905000"/>
          </a:xfrm>
          <a:prstGeom prst="rect">
            <a:avLst/>
          </a:prstGeom>
        </p:spPr>
      </p:pic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637"/>
            <a:ext cx="8229600" cy="8175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smtClean="0"/>
              <a:t>Mark Gerstein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003300"/>
            <a:ext cx="8229600" cy="563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indent="-457200">
              <a:buFont typeface="Lucida Grande"/>
              <a:buChar char="⇒"/>
            </a:pPr>
            <a:r>
              <a:rPr lang="en" dirty="0" smtClean="0"/>
              <a:t>ENCODE 1 &amp; </a:t>
            </a:r>
            <a:r>
              <a:rPr lang="en" dirty="0" smtClean="0"/>
              <a:t>2 + modENCODE </a:t>
            </a:r>
            <a:endParaRPr lang="en" dirty="0" smtClean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en-US" dirty="0" smtClean="0"/>
          </a:p>
          <a:p>
            <a:pPr marL="495300" lvl="0" indent="-457200">
              <a:buClr>
                <a:schemeClr val="dk1"/>
              </a:buClr>
              <a:buSzPct val="166666"/>
            </a:pPr>
            <a:r>
              <a:rPr lang="en-US" sz="2600" dirty="0" err="1"/>
              <a:t>Transcriptomics</a:t>
            </a:r>
            <a:endParaRPr lang="en-US" sz="2600" dirty="0"/>
          </a:p>
          <a:p>
            <a:pPr marL="857250" lvl="1" indent="-419100">
              <a:buClr>
                <a:schemeClr val="dk1"/>
              </a:buClr>
              <a:buSzPct val="166666"/>
            </a:pPr>
            <a:r>
              <a:rPr lang="en-US" sz="2200" dirty="0"/>
              <a:t>Non coding transcription, </a:t>
            </a:r>
            <a:br>
              <a:rPr lang="en-US" sz="2200" dirty="0"/>
            </a:br>
            <a:r>
              <a:rPr lang="en-US" sz="2200" dirty="0"/>
              <a:t>clustering gene expression</a:t>
            </a:r>
          </a:p>
          <a:p>
            <a:pPr marL="857250" lvl="1" indent="-419100">
              <a:buClr>
                <a:schemeClr val="dk1"/>
              </a:buClr>
              <a:buSzPct val="166666"/>
            </a:pPr>
            <a:r>
              <a:rPr lang="en-US" sz="2200" dirty="0" err="1"/>
              <a:t>Pseudogenes</a:t>
            </a:r>
            <a:endParaRPr lang="en-US" sz="2200" dirty="0"/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/>
              <a:t>Peak calling &amp; networks </a:t>
            </a:r>
          </a:p>
          <a:p>
            <a:pPr marL="857250" lvl="1" indent="-419100">
              <a:buClr>
                <a:schemeClr val="dk1"/>
              </a:buClr>
              <a:buSzPct val="166666"/>
            </a:pPr>
            <a:r>
              <a:rPr lang="en-US" sz="2200" dirty="0" smtClean="0"/>
              <a:t>Enhancers</a:t>
            </a:r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" sz="2600" dirty="0"/>
              <a:t>Statistical Models of Gene </a:t>
            </a:r>
            <a:r>
              <a:rPr lang="en" sz="2600" dirty="0" smtClean="0"/>
              <a:t>Expression</a:t>
            </a:r>
            <a:endParaRPr lang="en-US" dirty="0"/>
          </a:p>
          <a:p>
            <a:endParaRPr lang="en" dirty="0"/>
          </a:p>
          <a:p>
            <a:pPr lvl="0" rtl="0">
              <a:buFont typeface="Lucida Grande"/>
              <a:buChar char="*"/>
            </a:pPr>
            <a:r>
              <a:rPr lang="en" sz="2600" dirty="0" smtClean="0"/>
              <a:t>RNA </a:t>
            </a:r>
            <a:r>
              <a:rPr lang="en" sz="2600" dirty="0"/>
              <a:t>call </a:t>
            </a:r>
            <a:r>
              <a:rPr lang="en-US" sz="2600" dirty="0"/>
              <a:t>&amp;</a:t>
            </a:r>
            <a:r>
              <a:rPr lang="en" sz="2600" dirty="0"/>
              <a:t> some binding </a:t>
            </a:r>
            <a:r>
              <a:rPr lang="en" sz="2600" dirty="0" smtClean="0"/>
              <a:t>call</a:t>
            </a:r>
            <a:endParaRPr lang="en-GB" sz="2600" dirty="0" smtClean="0"/>
          </a:p>
          <a:p>
            <a:pPr lvl="0" rtl="0">
              <a:buFont typeface="Lucida Grande"/>
              <a:buChar char="*"/>
            </a:pPr>
            <a:r>
              <a:rPr lang="en" sz="2600" dirty="0" smtClean="0"/>
              <a:t>Comparative </a:t>
            </a:r>
            <a:r>
              <a:rPr lang="en" sz="2600" dirty="0"/>
              <a:t>ENCODE</a:t>
            </a:r>
          </a:p>
          <a:p>
            <a:pPr marL="0" indent="0">
              <a:buNone/>
            </a:pPr>
            <a:endParaRPr lang="en" sz="2600" dirty="0"/>
          </a:p>
        </p:txBody>
      </p:sp>
    </p:spTree>
    <p:extLst>
      <p:ext uri="{BB962C8B-B14F-4D97-AF65-F5344CB8AC3E}">
        <p14:creationId xmlns:p14="http://schemas.microsoft.com/office/powerpoint/2010/main" val="2013390160"/>
      </p:ext>
    </p:extLst>
  </p:cSld>
  <p:clrMapOvr>
    <a:masterClrMapping/>
  </p:clrMapOvr>
  <p:transition xmlns:p14="http://schemas.microsoft.com/office/powerpoint/2010/main" spd="slow" advTm="40682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82"/>
          <p:cNvSpPr/>
          <p:nvPr/>
        </p:nvSpPr>
        <p:spPr>
          <a:xfrm>
            <a:off x="7251091" y="77883"/>
            <a:ext cx="1787892" cy="1910478"/>
          </a:xfrm>
          <a:prstGeom prst="rect">
            <a:avLst/>
          </a:prstGeom>
          <a:blipFill>
            <a:blip r:embed="rId3"/>
            <a:srcRect/>
            <a:stretch>
              <a:fillRect t="1" b="-33346"/>
            </a:stretch>
          </a:blipFill>
        </p:spPr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637"/>
            <a:ext cx="8229600" cy="8175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err="1" smtClean="0"/>
              <a:t>Manolis</a:t>
            </a:r>
            <a:r>
              <a:rPr lang="en-US" dirty="0" smtClean="0"/>
              <a:t> </a:t>
            </a:r>
            <a:r>
              <a:rPr lang="en-US" dirty="0" err="1" smtClean="0"/>
              <a:t>Kellis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003300"/>
            <a:ext cx="8229600" cy="563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indent="-457200">
              <a:buFont typeface="Lucida Grande"/>
              <a:buChar char="⇒"/>
            </a:pPr>
            <a:r>
              <a:rPr lang="en" dirty="0" smtClean="0"/>
              <a:t>ENCODE</a:t>
            </a:r>
            <a:r>
              <a:rPr lang="en-GB" dirty="0" smtClean="0"/>
              <a:t> </a:t>
            </a:r>
            <a:r>
              <a:rPr lang="en" dirty="0" smtClean="0"/>
              <a:t>2 + modENCODE </a:t>
            </a:r>
            <a:endParaRPr lang="en" dirty="0" smtClean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en-US" dirty="0" smtClean="0"/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 err="1"/>
              <a:t>ChIP-seq</a:t>
            </a:r>
            <a:r>
              <a:rPr lang="en-US" sz="2600" dirty="0"/>
              <a:t> of TFs &amp; histone </a:t>
            </a:r>
            <a:br>
              <a:rPr lang="en-US" sz="2600" dirty="0"/>
            </a:br>
            <a:r>
              <a:rPr lang="en-US" sz="2600" dirty="0" smtClean="0"/>
              <a:t>modifications</a:t>
            </a:r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 smtClean="0"/>
              <a:t>Genome segmentation </a:t>
            </a:r>
            <a:endParaRPr lang="en-US" sz="2600" dirty="0"/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GB" sz="2600" dirty="0" smtClean="0"/>
              <a:t>Evolutionary conservation</a:t>
            </a:r>
            <a:endParaRPr lang="en-US" dirty="0"/>
          </a:p>
          <a:p>
            <a:endParaRPr lang="en" dirty="0"/>
          </a:p>
          <a:p>
            <a:pPr lvl="0" rtl="0">
              <a:buFont typeface="Lucida Grande"/>
              <a:buChar char="*"/>
            </a:pPr>
            <a:r>
              <a:rPr lang="en-GB" sz="2600" dirty="0" smtClean="0"/>
              <a:t>Binding group</a:t>
            </a:r>
          </a:p>
          <a:p>
            <a:pPr lvl="0" rtl="0">
              <a:buFont typeface="Lucida Grande"/>
              <a:buChar char="*"/>
            </a:pPr>
            <a:r>
              <a:rPr lang="en-GB" sz="2600" dirty="0" smtClean="0"/>
              <a:t>Outreach</a:t>
            </a:r>
          </a:p>
          <a:p>
            <a:pPr lvl="0" rtl="0">
              <a:buFont typeface="Lucida Grande"/>
              <a:buChar char="*"/>
            </a:pPr>
            <a:r>
              <a:rPr lang="en-GB" sz="2600" dirty="0" smtClean="0"/>
              <a:t>Comparative ENCODE</a:t>
            </a:r>
          </a:p>
          <a:p>
            <a:pPr lvl="0" rtl="0">
              <a:buFont typeface="Lucida Grande"/>
              <a:buChar char="*"/>
            </a:pPr>
            <a:endParaRPr lang="en" sz="2600" dirty="0"/>
          </a:p>
          <a:p>
            <a:pPr marL="0" indent="0">
              <a:buNone/>
            </a:pPr>
            <a:endParaRPr lang="en" sz="2600" dirty="0"/>
          </a:p>
        </p:txBody>
      </p:sp>
    </p:spTree>
    <p:extLst>
      <p:ext uri="{BB962C8B-B14F-4D97-AF65-F5344CB8AC3E}">
        <p14:creationId xmlns:p14="http://schemas.microsoft.com/office/powerpoint/2010/main" val="2036290801"/>
      </p:ext>
    </p:extLst>
  </p:cSld>
  <p:clrMapOvr>
    <a:masterClrMapping/>
  </p:clrMapOvr>
  <p:transition xmlns:p14="http://schemas.microsoft.com/office/powerpoint/2010/main" spd="slow" advTm="40682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637"/>
            <a:ext cx="8229600" cy="8175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err="1" smtClean="0"/>
              <a:t>Roderic</a:t>
            </a:r>
            <a:r>
              <a:rPr lang="en-US" dirty="0" smtClean="0"/>
              <a:t> </a:t>
            </a:r>
            <a:r>
              <a:rPr lang="en-US" dirty="0" err="1" smtClean="0"/>
              <a:t>Guigo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003300"/>
            <a:ext cx="8229600" cy="563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indent="-457200">
              <a:buFont typeface="Lucida Grande"/>
              <a:buChar char="⇒"/>
            </a:pPr>
            <a:r>
              <a:rPr lang="en" dirty="0" smtClean="0"/>
              <a:t>ENCODE</a:t>
            </a:r>
            <a:r>
              <a:rPr lang="en-GB" dirty="0" smtClean="0"/>
              <a:t> 1 &amp; </a:t>
            </a:r>
            <a:r>
              <a:rPr lang="en" dirty="0" smtClean="0"/>
              <a:t>2</a:t>
            </a:r>
            <a:endParaRPr lang="en" dirty="0" smtClean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en-US" dirty="0" smtClean="0"/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 smtClean="0"/>
              <a:t>Methods for RNA-</a:t>
            </a:r>
            <a:r>
              <a:rPr lang="en-US" sz="2600" dirty="0" err="1" smtClean="0"/>
              <a:t>seq</a:t>
            </a:r>
            <a:endParaRPr lang="en-US" sz="2600" dirty="0" smtClean="0"/>
          </a:p>
          <a:p>
            <a:pPr marL="857250" lvl="1" indent="-419100">
              <a:buClr>
                <a:schemeClr val="dk1"/>
              </a:buClr>
              <a:buSzPct val="166666"/>
            </a:pPr>
            <a:r>
              <a:rPr lang="en-US" sz="2200" dirty="0" smtClean="0"/>
              <a:t>Transcript quantification</a:t>
            </a:r>
          </a:p>
          <a:p>
            <a:pPr marL="857250" lvl="1" indent="-419100">
              <a:buClr>
                <a:schemeClr val="dk1"/>
              </a:buClr>
              <a:buSzPct val="166666"/>
            </a:pPr>
            <a:r>
              <a:rPr lang="en-US" sz="2200" dirty="0" smtClean="0"/>
              <a:t>Splicing QTLs</a:t>
            </a:r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 err="1" smtClean="0"/>
              <a:t>Epigenomic</a:t>
            </a:r>
            <a:r>
              <a:rPr lang="en-US" sz="2600" dirty="0" smtClean="0"/>
              <a:t> regulation  of RNA production</a:t>
            </a:r>
          </a:p>
          <a:p>
            <a:pPr marL="857250" lvl="1" indent="-419100">
              <a:buClr>
                <a:schemeClr val="dk1"/>
              </a:buClr>
              <a:buSzPct val="166666"/>
            </a:pPr>
            <a:r>
              <a:rPr lang="en-US" sz="2200" dirty="0" smtClean="0"/>
              <a:t>Chromatin structure and splicing</a:t>
            </a:r>
          </a:p>
          <a:p>
            <a:pPr marL="857250" lvl="1" indent="-419100">
              <a:buClr>
                <a:schemeClr val="dk1"/>
              </a:buClr>
              <a:buSzPct val="166666"/>
            </a:pPr>
            <a:r>
              <a:rPr lang="en-US" sz="2200" dirty="0" smtClean="0"/>
              <a:t>Long non coding RNAs </a:t>
            </a:r>
            <a:endParaRPr lang="en-US" sz="2200" dirty="0"/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GB" sz="2600" dirty="0" err="1" smtClean="0"/>
              <a:t>Selenoproteins</a:t>
            </a:r>
            <a:endParaRPr lang="en-US" dirty="0"/>
          </a:p>
          <a:p>
            <a:endParaRPr lang="en" dirty="0"/>
          </a:p>
          <a:p>
            <a:pPr lvl="0" rtl="0">
              <a:buFont typeface="Lucida Grande"/>
              <a:buChar char="*"/>
            </a:pPr>
            <a:r>
              <a:rPr lang="en-GB" sz="2600" dirty="0" smtClean="0"/>
              <a:t>RNA call</a:t>
            </a:r>
            <a:endParaRPr lang="en" sz="2600" dirty="0"/>
          </a:p>
        </p:txBody>
      </p:sp>
      <p:sp>
        <p:nvSpPr>
          <p:cNvPr id="6" name="Shape 189"/>
          <p:cNvSpPr/>
          <p:nvPr/>
        </p:nvSpPr>
        <p:spPr>
          <a:xfrm>
            <a:off x="7251090" y="74280"/>
            <a:ext cx="1783321" cy="1914081"/>
          </a:xfrm>
          <a:prstGeom prst="rect">
            <a:avLst/>
          </a:prstGeom>
          <a:blipFill>
            <a:blip r:embed="rId3"/>
            <a:srcRect/>
            <a:stretch>
              <a:fillRect l="-5652" r="1" b="-20468"/>
            </a:stretch>
          </a:blipFill>
        </p:spPr>
      </p:sp>
    </p:spTree>
    <p:extLst>
      <p:ext uri="{BB962C8B-B14F-4D97-AF65-F5344CB8AC3E}">
        <p14:creationId xmlns:p14="http://schemas.microsoft.com/office/powerpoint/2010/main" val="4199633255"/>
      </p:ext>
    </p:extLst>
  </p:cSld>
  <p:clrMapOvr>
    <a:masterClrMapping/>
  </p:clrMapOvr>
  <p:transition xmlns:p14="http://schemas.microsoft.com/office/powerpoint/2010/main" spd="slow" advTm="40682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3"/>
          <p:cNvSpPr/>
          <p:nvPr/>
        </p:nvSpPr>
        <p:spPr>
          <a:xfrm>
            <a:off x="7251091" y="83361"/>
            <a:ext cx="1794430" cy="1905000"/>
          </a:xfrm>
          <a:prstGeom prst="rect">
            <a:avLst/>
          </a:prstGeom>
          <a:blipFill>
            <a:blip r:embed="rId3"/>
            <a:srcRect/>
            <a:stretch>
              <a:fillRect t="-7331" b="-12446"/>
            </a:stretch>
          </a:blipFill>
          <a:ln>
            <a:noFill/>
          </a:ln>
        </p:spPr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637"/>
            <a:ext cx="8229600" cy="8175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smtClean="0"/>
              <a:t>Shirley Liu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003300"/>
            <a:ext cx="8229600" cy="563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indent="-457200">
              <a:buFont typeface="Lucida Grande"/>
              <a:buChar char="⇒"/>
            </a:pPr>
            <a:r>
              <a:rPr lang="en-GB" dirty="0" err="1" smtClean="0"/>
              <a:t>modENCODE</a:t>
            </a:r>
            <a:endParaRPr lang="en" dirty="0" smtClean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en-US" dirty="0" smtClean="0"/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 smtClean="0"/>
              <a:t>Transcription factor and transcriptional regulation</a:t>
            </a:r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 smtClean="0"/>
              <a:t>Chromatin regulators, chromatin dynamics, epigenetic drugs</a:t>
            </a:r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 err="1" smtClean="0"/>
              <a:t>lncRNA</a:t>
            </a:r>
            <a:r>
              <a:rPr lang="en-US" sz="2600" dirty="0" smtClean="0"/>
              <a:t> regulation, somatic mutations &amp; cancer drug sensitivity</a:t>
            </a:r>
            <a:endParaRPr lang="en-US" dirty="0" smtClean="0"/>
          </a:p>
          <a:p>
            <a:endParaRPr lang="en" dirty="0" smtClean="0"/>
          </a:p>
          <a:p>
            <a:pPr lvl="0" rtl="0">
              <a:buFont typeface="Lucida Grande"/>
              <a:buChar char="*"/>
            </a:pPr>
            <a:r>
              <a:rPr lang="en-GB" sz="2600" dirty="0" err="1" smtClean="0"/>
              <a:t>DNase</a:t>
            </a:r>
            <a:r>
              <a:rPr lang="en-GB" sz="2600" dirty="0" smtClean="0"/>
              <a:t> I &amp; </a:t>
            </a:r>
            <a:r>
              <a:rPr lang="en-GB" sz="2600" dirty="0" err="1" smtClean="0"/>
              <a:t>ChiP-seq</a:t>
            </a:r>
            <a:r>
              <a:rPr lang="en-GB" sz="2600" dirty="0" smtClean="0"/>
              <a:t> group</a:t>
            </a:r>
            <a:endParaRPr lang="en" sz="2600" dirty="0"/>
          </a:p>
        </p:txBody>
      </p:sp>
    </p:spTree>
    <p:extLst>
      <p:ext uri="{BB962C8B-B14F-4D97-AF65-F5344CB8AC3E}">
        <p14:creationId xmlns:p14="http://schemas.microsoft.com/office/powerpoint/2010/main" val="1034092587"/>
      </p:ext>
    </p:extLst>
  </p:cSld>
  <p:clrMapOvr>
    <a:masterClrMapping/>
  </p:clrMapOvr>
  <p:transition xmlns:p14="http://schemas.microsoft.com/office/powerpoint/2010/main" spd="slow" advTm="40682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0637"/>
            <a:ext cx="8229600" cy="8175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-US" dirty="0" smtClean="0"/>
              <a:t>Bill Noble</a:t>
            </a:r>
            <a:endParaRPr lang="en" dirty="0"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457200" y="1003300"/>
            <a:ext cx="8229600" cy="5638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indent="-457200">
              <a:buFont typeface="Lucida Grande"/>
              <a:buChar char="⇒"/>
            </a:pPr>
            <a:r>
              <a:rPr lang="en-GB" dirty="0" smtClean="0"/>
              <a:t>ENCODE 1 &amp; 2</a:t>
            </a:r>
            <a:endParaRPr lang="en" dirty="0" smtClean="0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endParaRPr lang="en-US" dirty="0" smtClean="0"/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 smtClean="0"/>
              <a:t>Genome architecture</a:t>
            </a:r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 smtClean="0"/>
              <a:t>Chromatin </a:t>
            </a:r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 smtClean="0"/>
              <a:t>Motif discovery</a:t>
            </a:r>
          </a:p>
          <a:p>
            <a:pPr marL="457200" lvl="0" indent="-419100">
              <a:buClr>
                <a:schemeClr val="dk1"/>
              </a:buClr>
              <a:buSzPct val="166666"/>
            </a:pPr>
            <a:r>
              <a:rPr lang="en-US" sz="2600" dirty="0" smtClean="0"/>
              <a:t>Machine learning </a:t>
            </a:r>
            <a:endParaRPr lang="en-US" dirty="0" smtClean="0"/>
          </a:p>
          <a:p>
            <a:endParaRPr lang="en" dirty="0" smtClean="0"/>
          </a:p>
          <a:p>
            <a:pPr lvl="0" rtl="0">
              <a:buFont typeface="Lucida Grande"/>
              <a:buChar char="*"/>
            </a:pPr>
            <a:r>
              <a:rPr lang="en-GB" sz="2600" dirty="0" smtClean="0"/>
              <a:t>5C &amp; </a:t>
            </a:r>
            <a:r>
              <a:rPr lang="en-GB" sz="2600" dirty="0" err="1" smtClean="0"/>
              <a:t>ChiA</a:t>
            </a:r>
            <a:r>
              <a:rPr lang="en-GB" sz="2600" dirty="0" smtClean="0"/>
              <a:t>-PET group</a:t>
            </a:r>
            <a:endParaRPr lang="en" sz="2600" dirty="0"/>
          </a:p>
        </p:txBody>
      </p:sp>
      <p:sp>
        <p:nvSpPr>
          <p:cNvPr id="6" name="Shape 210"/>
          <p:cNvSpPr/>
          <p:nvPr/>
        </p:nvSpPr>
        <p:spPr>
          <a:xfrm>
            <a:off x="7251091" y="83361"/>
            <a:ext cx="1791314" cy="1905000"/>
          </a:xfrm>
          <a:prstGeom prst="rect">
            <a:avLst/>
          </a:prstGeom>
          <a:blipFill>
            <a:blip r:embed="rId3"/>
            <a:srcRect/>
            <a:stretch>
              <a:fillRect l="-6346"/>
            </a:stretch>
          </a:blipFill>
        </p:spPr>
      </p:sp>
    </p:spTree>
    <p:extLst>
      <p:ext uri="{BB962C8B-B14F-4D97-AF65-F5344CB8AC3E}">
        <p14:creationId xmlns:p14="http://schemas.microsoft.com/office/powerpoint/2010/main" val="937514569"/>
      </p:ext>
    </p:extLst>
  </p:cSld>
  <p:clrMapOvr>
    <a:masterClrMapping/>
  </p:clrMapOvr>
  <p:transition xmlns:p14="http://schemas.microsoft.com/office/powerpoint/2010/main" spd="slow" advTm="40682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1720</Words>
  <Application>Microsoft Macintosh PowerPoint</Application>
  <PresentationFormat>On-screen Show (4:3)</PresentationFormat>
  <Paragraphs>440</Paragraphs>
  <Slides>33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Overview of the  ENCODE DAC</vt:lpstr>
      <vt:lpstr>DAC Mission: to provide computational muscle to aid in AWG analyses</vt:lpstr>
      <vt:lpstr>DAC Members</vt:lpstr>
      <vt:lpstr>Zhiping Weng</vt:lpstr>
      <vt:lpstr>Mark Gerstein</vt:lpstr>
      <vt:lpstr>Manolis Kellis</vt:lpstr>
      <vt:lpstr>Roderic Guigo</vt:lpstr>
      <vt:lpstr>Shirley Liu</vt:lpstr>
      <vt:lpstr>Bill Noble</vt:lpstr>
      <vt:lpstr>Rafael Irizarry</vt:lpstr>
      <vt:lpstr>Current DAC Activities</vt:lpstr>
      <vt:lpstr>Helping to Administer the AWG</vt:lpstr>
      <vt:lpstr>TF Processing Pipeline</vt:lpstr>
      <vt:lpstr>TF ChIP-seq Processing Pipeline</vt:lpstr>
      <vt:lpstr>Quality Control</vt:lpstr>
      <vt:lpstr>Peak Calling Evaluation</vt:lpstr>
      <vt:lpstr>PowerPoint Presentation</vt:lpstr>
      <vt:lpstr>Ongoing Efforts</vt:lpstr>
      <vt:lpstr>RNA-seq pipelines</vt:lpstr>
      <vt:lpstr>RNA Assays vs Pipelines.  Metrics for Evaluation</vt:lpstr>
      <vt:lpstr>RNA-seq Pipeline Evolution</vt:lpstr>
      <vt:lpstr>RNA-seq Evaluation</vt:lpstr>
      <vt:lpstr>PowerPoint Presentation</vt:lpstr>
      <vt:lpstr>PowerPoint Presentation</vt:lpstr>
      <vt:lpstr>PowerPoint Presentation</vt:lpstr>
      <vt:lpstr>DNase I Pipeline</vt:lpstr>
      <vt:lpstr>DNA Methylation</vt:lpstr>
      <vt:lpstr>RNA Binding</vt:lpstr>
      <vt:lpstr>ChiA-PET Pipeline</vt:lpstr>
      <vt:lpstr>Future Integrative Analysis</vt:lpstr>
      <vt:lpstr>Hierarchical Presentation of Data &amp; Analysis Products</vt:lpstr>
      <vt:lpstr>Source Code Control</vt:lpstr>
      <vt:lpstr>Overview of the ENCODE DAC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 ENCODE DAC</dc:title>
  <dc:creator>Cristina Sisu</dc:creator>
  <cp:lastModifiedBy>Cristina Sisu</cp:lastModifiedBy>
  <cp:revision>17</cp:revision>
  <dcterms:created xsi:type="dcterms:W3CDTF">2013-05-27T18:28:20Z</dcterms:created>
  <dcterms:modified xsi:type="dcterms:W3CDTF">2013-05-27T20:28:15Z</dcterms:modified>
</cp:coreProperties>
</file>