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70" r:id="rId13"/>
    <p:sldId id="271" r:id="rId14"/>
    <p:sldId id="267" r:id="rId15"/>
    <p:sldId id="275" r:id="rId16"/>
    <p:sldId id="269" r:id="rId17"/>
    <p:sldId id="272" r:id="rId18"/>
    <p:sldId id="273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88224880541"/>
          <c:y val="0.494176573865061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35729186943795"/>
          <c:y val="0.19749184850765"/>
          <c:w val="0.470235318747268"/>
          <c:h val="0.120216704288939"/>
        </c:manualLayout>
      </c:layout>
      <c:overlay val="0"/>
      <c:txPr>
        <a:bodyPr/>
        <a:lstStyle/>
        <a:p>
          <a:pPr>
            <a:defRPr lang="zh-CN"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7985208459037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01410268344773"/>
                  <c:y val="-0.1601804179108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7"/>
          <c:h val="0.6727522486620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7517016376098"/>
                  <c:y val="-0.1658008748575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88224880541"/>
          <c:y val="0.494176573865061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35729186943795"/>
          <c:y val="0.19749184850765"/>
          <c:w val="0.470235318747268"/>
          <c:h val="0.120216704288939"/>
        </c:manualLayout>
      </c:layout>
      <c:overlay val="0"/>
      <c:txPr>
        <a:bodyPr/>
        <a:lstStyle/>
        <a:p>
          <a:pPr>
            <a:defRPr lang="zh-CN"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0A12-D867-9F47-89FD-4F26A33EE7C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C606-CC0B-3348-94BE-4BBBFD14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04D2-4BDD-024F-85C0-07477CDAC92C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2A6B6-1238-2A46-B680-2E92955D9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2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2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6854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6854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6854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6854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033C65-B6E9-984A-A96E-5A47CF803A49}" type="slidenum">
              <a:rPr lang="en-US" sz="1300" b="0"/>
              <a:pPr/>
              <a:t>2</a:t>
            </a:fld>
            <a:endParaRPr lang="en-US" sz="13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D19-1792-4040-ACEC-33757852B9D6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C60A-B9DB-0C41-B246-E3878AB4F8E7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8ED2-9A97-8A48-B934-6984958D7AEE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B0-E12E-C24A-A93F-B9E5513574A4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A55-E831-504E-B8B3-0F1089ABB57B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6530-9EB4-844B-B942-2B533C797D28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3303-B4F9-7B4E-8F4E-B875871699A8}" type="datetime1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24C-E893-D748-A484-7A399B250A3E}" type="datetime1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FC4F-C409-124C-BDB2-4EC31BAEAF47}" type="datetime1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D05-2309-AA4E-8A54-E223C82DD1DA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E5D2-B3DB-F64C-B594-B9E3F2ACBA11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CBCD-E3CE-1048-B149-4CC406E40980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BB36-964F-954F-ADB5-CD83A51B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8.png"/><Relationship Id="rId6" Type="http://schemas.openxmlformats.org/officeDocument/2006/relationships/chart" Target="../charts/chart3.xml"/><Relationship Id="rId7" Type="http://schemas.openxmlformats.org/officeDocument/2006/relationships/image" Target="../media/image19.png"/><Relationship Id="rId8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9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Comparison of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3 Metazoan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T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ranscriptomes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Joel Rozowsky </a:t>
            </a:r>
          </a:p>
          <a:p>
            <a:r>
              <a:rPr lang="en-US" dirty="0" smtClean="0"/>
              <a:t>(Gerstein Lab Yale)</a:t>
            </a:r>
          </a:p>
          <a:p>
            <a:r>
              <a:rPr lang="en-US" dirty="0" smtClean="0"/>
              <a:t>ENCODE AWG Call</a:t>
            </a:r>
          </a:p>
          <a:p>
            <a:r>
              <a:rPr lang="en-US" dirty="0" smtClean="0"/>
              <a:t>24 May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306"/>
            <a:ext cx="1203468" cy="731520"/>
          </a:xfrm>
          <a:prstGeom prst="rect">
            <a:avLst/>
          </a:prstGeom>
        </p:spPr>
      </p:pic>
      <p:pic>
        <p:nvPicPr>
          <p:cNvPr id="6" name="Picture 5" descr="modENCODE_med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87" y="353119"/>
            <a:ext cx="9939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240"/>
            <a:ext cx="8229600" cy="833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Pseudogenic</a:t>
            </a:r>
            <a:r>
              <a:rPr lang="en-US" dirty="0" smtClean="0"/>
              <a:t>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100" y="4183031"/>
            <a:ext cx="8394700" cy="1580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Similar fraction of transcribed </a:t>
            </a:r>
            <a:r>
              <a:rPr lang="en-US" sz="2400" dirty="0" err="1" smtClean="0"/>
              <a:t>pgenes</a:t>
            </a:r>
            <a:r>
              <a:rPr lang="en-US" sz="2400" dirty="0" smtClean="0"/>
              <a:t> (~15%) across 3 organisms.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Similar for other forms of biological </a:t>
            </a:r>
            <a:r>
              <a:rPr lang="en-US" sz="2400" dirty="0" err="1" smtClean="0"/>
              <a:t>acitivity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94383" y="703501"/>
            <a:ext cx="8229600" cy="2779393"/>
            <a:chOff x="-317533" y="2211408"/>
            <a:chExt cx="7077456" cy="2382337"/>
          </a:xfrm>
        </p:grpSpPr>
        <p:pic>
          <p:nvPicPr>
            <p:cNvPr id="7" name="Picture 6" descr="FIgure4_bog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0" r="21068" b="71817"/>
            <a:stretch/>
          </p:blipFill>
          <p:spPr>
            <a:xfrm>
              <a:off x="-317533" y="3077979"/>
              <a:ext cx="7077456" cy="151576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9463" y="2211408"/>
              <a:ext cx="375920" cy="27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7280" y="2211408"/>
              <a:ext cx="375920" cy="27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4066" y="1254521"/>
            <a:ext cx="86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675" y="1254521"/>
            <a:ext cx="7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Worm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2705" y="1254521"/>
            <a:ext cx="44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Annotated </a:t>
            </a:r>
            <a:r>
              <a:rPr lang="en-US" dirty="0" err="1" smtClean="0"/>
              <a:t>ncRNAs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42301"/>
              </p:ext>
            </p:extLst>
          </p:nvPr>
        </p:nvGraphicFramePr>
        <p:xfrm>
          <a:off x="375923" y="1298977"/>
          <a:ext cx="8064654" cy="335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00"/>
                <a:gridCol w="452860"/>
                <a:gridCol w="932888"/>
                <a:gridCol w="699834"/>
                <a:gridCol w="699834"/>
                <a:gridCol w="699834"/>
                <a:gridCol w="699834"/>
                <a:gridCol w="699834"/>
                <a:gridCol w="699834"/>
                <a:gridCol w="699834"/>
                <a:gridCol w="699834"/>
                <a:gridCol w="699834"/>
              </a:tblGrid>
              <a:tr h="229701">
                <a:tc rowSpan="3"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Fly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90"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642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217238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Annotated </a:t>
                      </a:r>
                      <a:r>
                        <a:rPr lang="en-US" sz="1100" b="1" dirty="0" err="1" smtClean="0">
                          <a:latin typeface="+mn-lt"/>
                        </a:rPr>
                        <a:t>ncRNAs</a:t>
                      </a:r>
                      <a:endParaRPr lang="en-US" sz="11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  <a:cs typeface="Arial"/>
                        </a:rPr>
                        <a:t>Comparable</a:t>
                      </a:r>
                      <a:r>
                        <a:rPr lang="en-US" sz="1100" b="1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+mn-lt"/>
                          <a:cs typeface="Arial"/>
                        </a:rPr>
                        <a:t>ncRNAs</a:t>
                      </a:r>
                      <a:endParaRPr lang="en-US" sz="11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pri-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miRNA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1,158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0.04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16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300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0.23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pre-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RNAs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1,756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162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0.006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20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22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0.02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tRNAs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47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0.002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45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0.04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22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0.02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snoRNAs</a:t>
                      </a:r>
                      <a:endParaRPr lang="en-US" sz="11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1,521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168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0.006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16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34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0.03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snRNAs</a:t>
                      </a:r>
                      <a:endParaRPr lang="en-US" sz="11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1,944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210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0.007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14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0.01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0.006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lncRNAs</a:t>
                      </a:r>
                      <a:endParaRPr lang="en-US" sz="11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10,581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0.37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en-US" sz="14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184</a:t>
                      </a:r>
                      <a:endParaRPr lang="en-US" sz="11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852</a:t>
                      </a:r>
                      <a:endParaRPr lang="en-US" sz="14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868</a:t>
                      </a:r>
                      <a:endParaRPr lang="en-US" sz="11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0.68</a:t>
                      </a:r>
                      <a:endParaRPr lang="en-US" sz="11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Other </a:t>
                      </a:r>
                      <a:r>
                        <a:rPr lang="en-US" sz="1100" b="1" dirty="0" err="1" smtClean="0">
                          <a:latin typeface="+mn-lt"/>
                        </a:rPr>
                        <a:t>ncRNAs</a:t>
                      </a:r>
                      <a:r>
                        <a:rPr lang="en-US" sz="1100" b="1" dirty="0" smtClean="0">
                          <a:latin typeface="+mn-lt"/>
                        </a:rPr>
                        <a:t> </a:t>
                      </a:r>
                      <a:endParaRPr lang="en-US" sz="11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3,268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2,329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en-US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2,103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+mn-lt"/>
                      </a:endParaRPr>
                    </a:p>
                  </a:txBody>
                  <a:tcPr vert="vert27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nc-piRNA</a:t>
                      </a:r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loci</a:t>
                      </a:r>
                      <a:endParaRPr lang="en-US" sz="11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1,272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0.04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35,329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449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0.45</a:t>
                      </a:r>
                      <a:endParaRPr lang="en-US" sz="1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1,473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1.1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02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14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22,154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17,770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41,466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+mn-lt"/>
                        </a:rPr>
                        <a:t>2,611</a:t>
                      </a:r>
                      <a:endParaRPr lang="en-US" sz="14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 smtClean="0"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2,155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+mn-lt"/>
                        </a:rPr>
                        <a:t>3,279</a:t>
                      </a:r>
                      <a:endParaRPr lang="en-US" sz="14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latin typeface="+mn-lt"/>
                        </a:rPr>
                        <a:t>2.6</a:t>
                      </a:r>
                      <a:endParaRPr lang="en-US" sz="18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978400"/>
            <a:ext cx="5902960" cy="174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Identify non-canonical transcription in regions of the genome excluding mRNA exons, </a:t>
            </a:r>
            <a:r>
              <a:rPr lang="en-US" sz="2400" dirty="0" err="1" smtClean="0"/>
              <a:t>pseudogenes</a:t>
            </a:r>
            <a:r>
              <a:rPr lang="en-US" sz="2400" dirty="0" smtClean="0"/>
              <a:t> or annotated </a:t>
            </a:r>
            <a:r>
              <a:rPr lang="en-US" sz="2400" dirty="0" err="1" smtClean="0"/>
              <a:t>ncRNAs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 descr="hwf_r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296" y="4805680"/>
            <a:ext cx="1828801" cy="182880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5400000">
            <a:off x="-370839" y="4933479"/>
            <a:ext cx="1393516" cy="494498"/>
          </a:xfrm>
          <a:prstGeom prst="curvedConnector3">
            <a:avLst>
              <a:gd name="adj1" fmla="val 80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Non-Canonical Transcription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49175"/>
              </p:ext>
            </p:extLst>
          </p:nvPr>
        </p:nvGraphicFramePr>
        <p:xfrm>
          <a:off x="276093" y="1120927"/>
          <a:ext cx="8655656" cy="299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77"/>
                <a:gridCol w="351899"/>
                <a:gridCol w="965437"/>
                <a:gridCol w="786878"/>
                <a:gridCol w="885325"/>
                <a:gridCol w="660820"/>
                <a:gridCol w="841420"/>
                <a:gridCol w="751120"/>
                <a:gridCol w="751120"/>
                <a:gridCol w="751120"/>
                <a:gridCol w="751120"/>
                <a:gridCol w="751120"/>
              </a:tblGrid>
              <a:tr h="229701">
                <a:tc rowSpan="3" gridSpan="3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Fly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90"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642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2652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22,154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17,770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41,466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2,611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baseline="0" dirty="0" smtClean="0"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2,155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3,279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2.6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Regions</a:t>
                      </a:r>
                      <a:r>
                        <a:rPr lang="en-US" sz="1400" b="1" baseline="0" dirty="0" smtClean="0">
                          <a:latin typeface="+mn-lt"/>
                        </a:rPr>
                        <a:t> Excluding mRNAs, </a:t>
                      </a:r>
                      <a:r>
                        <a:rPr lang="en-US" sz="1400" b="1" baseline="0" dirty="0" err="1" smtClean="0">
                          <a:latin typeface="+mn-lt"/>
                        </a:rPr>
                        <a:t>Pseudogenes</a:t>
                      </a:r>
                      <a:r>
                        <a:rPr lang="en-US" sz="1400" b="1" baseline="0" dirty="0" smtClean="0">
                          <a:latin typeface="+mn-lt"/>
                        </a:rPr>
                        <a:t> or Annotated </a:t>
                      </a:r>
                      <a:r>
                        <a:rPr lang="en-US" sz="1400" b="1" baseline="0" dirty="0" err="1" smtClean="0">
                          <a:latin typeface="+mn-lt"/>
                        </a:rPr>
                        <a:t>ncRNAs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283,816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2,731,811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143,372</a:t>
                      </a:r>
                      <a:endParaRPr lang="en-US" sz="900" b="0" i="0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63,520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latin typeface="+mn-lt"/>
                        </a:rPr>
                        <a:t>63.3</a:t>
                      </a: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60,108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89,445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smtClean="0">
                          <a:latin typeface="+mn-lt"/>
                        </a:rPr>
                        <a:t>69.6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rowSpan="2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  <a:cs typeface="Arial"/>
                        </a:rPr>
                        <a:t>Transcription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  <a:cs typeface="Arial"/>
                        </a:rPr>
                        <a:t>Detected (TARs)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708,253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916,401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32.0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232,150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37,029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36.9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+mn-lt"/>
                        </a:rPr>
                        <a:t>83,618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+mn-lt"/>
                        </a:rPr>
                        <a:t>44,256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+mn-lt"/>
                        </a:rPr>
                        <a:t>34.5</a:t>
                      </a:r>
                      <a:endParaRPr lang="en-US" sz="18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Supervised Predictions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104,016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13,835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2,525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392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599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164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0.13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409265"/>
            <a:ext cx="8229600" cy="22159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Comparable amount of non-canonical transcription (</a:t>
            </a:r>
            <a:r>
              <a:rPr lang="en-US" sz="2400" dirty="0" err="1" smtClean="0"/>
              <a:t>intronic</a:t>
            </a:r>
            <a:r>
              <a:rPr lang="en-US" sz="2400" dirty="0" smtClean="0"/>
              <a:t> &amp; </a:t>
            </a:r>
            <a:r>
              <a:rPr lang="en-US" sz="2400" dirty="0" err="1" smtClean="0"/>
              <a:t>intergenic</a:t>
            </a:r>
            <a:r>
              <a:rPr lang="en-US" sz="2400" dirty="0" smtClean="0"/>
              <a:t>) ~ between 32-37%</a:t>
            </a:r>
          </a:p>
          <a:p>
            <a:r>
              <a:rPr lang="en-US" sz="2400" dirty="0" smtClean="0"/>
              <a:t>Predict novel </a:t>
            </a:r>
            <a:r>
              <a:rPr lang="en-US" sz="2400" dirty="0" err="1" smtClean="0"/>
              <a:t>ncRNAs</a:t>
            </a:r>
            <a:r>
              <a:rPr lang="en-US" sz="2400" dirty="0" smtClean="0"/>
              <a:t> using a supervised machine learning model</a:t>
            </a:r>
          </a:p>
          <a:p>
            <a:r>
              <a:rPr lang="en-US" sz="2400" dirty="0" smtClean="0"/>
              <a:t>Enrichment of transcription associated with enhances (i.e. </a:t>
            </a:r>
            <a:r>
              <a:rPr lang="en-US" sz="2400" dirty="0" err="1" smtClean="0"/>
              <a:t>eRNAs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Identified significant numbers of </a:t>
            </a:r>
            <a:r>
              <a:rPr lang="en-US" sz="2400" dirty="0" err="1" smtClean="0"/>
              <a:t>positionally</a:t>
            </a:r>
            <a:r>
              <a:rPr lang="en-US" sz="2400" dirty="0" smtClean="0"/>
              <a:t> conserved anti-sense transcription</a:t>
            </a:r>
            <a:endParaRPr lang="en-US" sz="2400" dirty="0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-196645" y="1061974"/>
            <a:ext cx="1157519" cy="584410"/>
          </a:xfrm>
          <a:prstGeom prst="curvedConnector3">
            <a:avLst>
              <a:gd name="adj1" fmla="val 9951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2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Chart 180"/>
          <p:cNvGraphicFramePr/>
          <p:nvPr>
            <p:extLst>
              <p:ext uri="{D42A27DB-BD31-4B8C-83A1-F6EECF244321}">
                <p14:modId xmlns:p14="http://schemas.microsoft.com/office/powerpoint/2010/main" val="2928319833"/>
              </p:ext>
            </p:extLst>
          </p:nvPr>
        </p:nvGraphicFramePr>
        <p:xfrm>
          <a:off x="1983752" y="3068464"/>
          <a:ext cx="2178152" cy="199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196"/>
          <p:cNvGrpSpPr/>
          <p:nvPr/>
        </p:nvGrpSpPr>
        <p:grpSpPr>
          <a:xfrm>
            <a:off x="1458313" y="3241553"/>
            <a:ext cx="6317435" cy="5799893"/>
            <a:chOff x="115685" y="-525982"/>
            <a:chExt cx="5316880" cy="4936300"/>
          </a:xfrm>
        </p:grpSpPr>
        <p:grpSp>
          <p:nvGrpSpPr>
            <p:cNvPr id="11" name="Group 183"/>
            <p:cNvGrpSpPr/>
            <p:nvPr/>
          </p:nvGrpSpPr>
          <p:grpSpPr>
            <a:xfrm>
              <a:off x="406282" y="-525982"/>
              <a:ext cx="5026283" cy="4936300"/>
              <a:chOff x="95132" y="-525982"/>
              <a:chExt cx="5026283" cy="4936300"/>
            </a:xfrm>
          </p:grpSpPr>
          <p:graphicFrame>
            <p:nvGraphicFramePr>
              <p:cNvPr id="103" name="Chart 102"/>
              <p:cNvGraphicFramePr/>
              <p:nvPr>
                <p:extLst>
                  <p:ext uri="{D42A27DB-BD31-4B8C-83A1-F6EECF244321}">
                    <p14:modId xmlns:p14="http://schemas.microsoft.com/office/powerpoint/2010/main" val="1888131920"/>
                  </p:ext>
                </p:extLst>
              </p:nvPr>
            </p:nvGraphicFramePr>
            <p:xfrm>
              <a:off x="2629977" y="-525982"/>
              <a:ext cx="1493191" cy="15120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pic>
            <p:nvPicPr>
              <p:cNvPr id="10" name="Picture 9" descr="coappear_wfh.png"/>
              <p:cNvPicPr>
                <a:picLocks noChangeAspect="1"/>
              </p:cNvPicPr>
              <p:nvPr/>
            </p:nvPicPr>
            <p:blipFill rotWithShape="1">
              <a:blip r:embed="rId5"/>
              <a:srcRect l="11228" t="-5413" r="-17171" b="1"/>
              <a:stretch/>
            </p:blipFill>
            <p:spPr>
              <a:xfrm rot="8013616">
                <a:off x="681434" y="914660"/>
                <a:ext cx="3606626" cy="3384690"/>
              </a:xfrm>
              <a:prstGeom prst="rtTriangle">
                <a:avLst/>
              </a:prstGeom>
            </p:spPr>
          </p:pic>
          <p:grpSp>
            <p:nvGrpSpPr>
              <p:cNvPr id="12" name="Group 5"/>
              <p:cNvGrpSpPr/>
              <p:nvPr/>
            </p:nvGrpSpPr>
            <p:grpSpPr>
              <a:xfrm rot="8021724">
                <a:off x="-55382" y="1245304"/>
                <a:ext cx="2985670" cy="913"/>
                <a:chOff x="651756" y="123909"/>
                <a:chExt cx="2701502" cy="91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648645" y="123909"/>
                  <a:ext cx="830507" cy="913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584267" y="124822"/>
                  <a:ext cx="76899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coappear_wfh.png"/>
              <p:cNvPicPr>
                <a:picLocks noChangeAspect="1"/>
              </p:cNvPicPr>
              <p:nvPr/>
            </p:nvPicPr>
            <p:blipFill rotWithShape="1">
              <a:blip r:embed="rId5"/>
              <a:srcRect l="2927" r="90741"/>
              <a:stretch/>
            </p:blipFill>
            <p:spPr>
              <a:xfrm>
                <a:off x="95132" y="0"/>
                <a:ext cx="159314" cy="2373263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47620" y="-483481"/>
                <a:ext cx="1406739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uman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worm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44108" y="-46604"/>
                <a:ext cx="722433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 worm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173960" y="1380816"/>
                <a:ext cx="231084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536337" y="813827"/>
                <a:ext cx="217170" cy="1965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767796" y="1643628"/>
                <a:ext cx="215541" cy="1951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8-Point Star 96"/>
              <p:cNvSpPr/>
              <p:nvPr/>
            </p:nvSpPr>
            <p:spPr>
              <a:xfrm>
                <a:off x="1595996" y="-46604"/>
                <a:ext cx="201305" cy="214397"/>
              </a:xfrm>
              <a:prstGeom prst="star8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595900" y="-462261"/>
                <a:ext cx="224846" cy="2035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64"/>
              <p:cNvGrpSpPr/>
              <p:nvPr/>
            </p:nvGrpSpPr>
            <p:grpSpPr>
              <a:xfrm>
                <a:off x="344729" y="2390368"/>
                <a:ext cx="4363206" cy="477411"/>
                <a:chOff x="344729" y="2390368"/>
                <a:chExt cx="4363206" cy="477411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 rot="2636683">
                  <a:off x="65024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rot="2636683">
                  <a:off x="69865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rot="2636683">
                  <a:off x="887542" y="24236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 rot="2636683">
                  <a:off x="928091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 rot="2636683">
                  <a:off x="1071359" y="240534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rot="2636683">
                  <a:off x="1572364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 rot="2636683">
                  <a:off x="1649313" y="24053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 rot="2636683">
                  <a:off x="1708297" y="24006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 rot="2636683">
                  <a:off x="1632688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rot="2636683">
                  <a:off x="2076151" y="24641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 rot="2636683">
                  <a:off x="1917514" y="240306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 rot="2636683">
                  <a:off x="2133476" y="240537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 rot="2636683">
                  <a:off x="2506854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 rot="2636683">
                  <a:off x="2256792" y="24061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 rot="2636683">
                  <a:off x="2122894" y="260107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2636683">
                  <a:off x="2720961" y="24109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 rot="2636683">
                  <a:off x="3060401" y="242049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2636683">
                  <a:off x="3118772" y="239980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 rot="2636683">
                  <a:off x="3186395" y="24141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 rot="2636683">
                  <a:off x="3225168" y="240619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2636683">
                  <a:off x="3271174" y="24062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 rot="2636683">
                  <a:off x="3335869" y="242049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 rot="2636683">
                  <a:off x="3620752" y="2414146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2636683">
                  <a:off x="3807015" y="241732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2636683">
                  <a:off x="3926828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 rot="2636683">
                  <a:off x="4436754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 rot="2636683">
                  <a:off x="415577" y="24006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 rot="2636683">
                  <a:off x="377648" y="239549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 rot="2636683">
                  <a:off x="344729" y="23903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 rot="2636683">
                  <a:off x="2848008" y="240306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rot="2636683">
                  <a:off x="2996227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 rot="2636683">
                  <a:off x="1279781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213498" y="2244255"/>
                <a:ext cx="208723" cy="1889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74387" y="2228516"/>
                <a:ext cx="255591" cy="2313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054008" y="2236907"/>
                <a:ext cx="246713" cy="2233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65"/>
              <p:cNvGrpSpPr/>
              <p:nvPr/>
            </p:nvGrpSpPr>
            <p:grpSpPr>
              <a:xfrm rot="13404346">
                <a:off x="2220414" y="912550"/>
                <a:ext cx="2901001" cy="692718"/>
                <a:chOff x="651756" y="-214744"/>
                <a:chExt cx="2624892" cy="692718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8195654" flipH="1" flipV="1">
                  <a:off x="1745274" y="-214744"/>
                  <a:ext cx="660440" cy="692718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8195654" flipH="1" flipV="1">
                  <a:off x="2689439" y="-178910"/>
                  <a:ext cx="587209" cy="61786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87" name="Chart 86"/>
              <p:cNvGraphicFramePr/>
              <p:nvPr>
                <p:extLst>
                  <p:ext uri="{D42A27DB-BD31-4B8C-83A1-F6EECF244321}">
                    <p14:modId xmlns:p14="http://schemas.microsoft.com/office/powerpoint/2010/main" val="1230008270"/>
                  </p:ext>
                </p:extLst>
              </p:nvPr>
            </p:nvGraphicFramePr>
            <p:xfrm>
              <a:off x="3583080" y="560044"/>
              <a:ext cx="1438404" cy="12054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185" name="TextBox 184"/>
            <p:cNvSpPr txBox="1"/>
            <p:nvPr/>
          </p:nvSpPr>
          <p:spPr>
            <a:xfrm rot="16200000">
              <a:off x="-771657" y="985795"/>
              <a:ext cx="2033716" cy="259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gene-gene co-association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21451" y="2161907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20619" y="-43168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2084694" y="976132"/>
              <a:ext cx="1553974" cy="14114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80072" y="1710315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3571334" y="1636358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2122794" y="858350"/>
              <a:ext cx="1362122" cy="14846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8-Point Star 174"/>
          <p:cNvSpPr/>
          <p:nvPr/>
        </p:nvSpPr>
        <p:spPr>
          <a:xfrm>
            <a:off x="3899665" y="5252898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gular Pentagon 18"/>
          <p:cNvSpPr/>
          <p:nvPr/>
        </p:nvSpPr>
        <p:spPr>
          <a:xfrm>
            <a:off x="3907296" y="6504404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43987" y="4537735"/>
            <a:ext cx="131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6400"/>
                </a:solidFill>
                <a:latin typeface="Arial" pitchFamily="34" charset="0"/>
                <a:cs typeface="Arial" pitchFamily="34" charset="0"/>
              </a:rPr>
              <a:t>worm-specific</a:t>
            </a:r>
            <a:endParaRPr lang="en-US" sz="1000" b="1" dirty="0">
              <a:solidFill>
                <a:srgbClr val="006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399553" y="3091434"/>
            <a:ext cx="183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Conservation of module across number of species</a:t>
            </a:r>
          </a:p>
        </p:txBody>
      </p:sp>
      <p:sp>
        <p:nvSpPr>
          <p:cNvPr id="108" name="8-Point Star 107"/>
          <p:cNvSpPr/>
          <p:nvPr/>
        </p:nvSpPr>
        <p:spPr>
          <a:xfrm>
            <a:off x="2684307" y="6502647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Regular Pentagon 18"/>
          <p:cNvSpPr/>
          <p:nvPr/>
        </p:nvSpPr>
        <p:spPr>
          <a:xfrm>
            <a:off x="7274718" y="4571897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8-Point Star 101"/>
          <p:cNvSpPr/>
          <p:nvPr/>
        </p:nvSpPr>
        <p:spPr>
          <a:xfrm>
            <a:off x="5194455" y="6500478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 rot="18742567">
            <a:off x="2785072" y="5167202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20377 genes</a:t>
            </a:r>
            <a:endParaRPr lang="en-US" sz="1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 rot="18716396">
            <a:off x="3604047" y="4279878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19901 genes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 rot="18799688">
            <a:off x="1969986" y="6019240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13623 genes</a:t>
            </a:r>
            <a:endParaRPr lang="en-US" sz="1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165670"/>
            <a:ext cx="8229600" cy="579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Cross-Species Co-expression Clustering</a:t>
            </a:r>
            <a:endParaRPr lang="en-US" dirty="0"/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4488601" y="1036793"/>
            <a:ext cx="4327039" cy="2001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Use Potts model (generalized </a:t>
            </a:r>
            <a:r>
              <a:rPr lang="en-US" sz="2000" dirty="0" err="1" smtClean="0"/>
              <a:t>Ising</a:t>
            </a:r>
            <a:r>
              <a:rPr lang="en-US" sz="2000" dirty="0" smtClean="0"/>
              <a:t> model) to simultaneously cluster co-expressed genes within an organism as well as </a:t>
            </a:r>
            <a:r>
              <a:rPr lang="en-US" sz="2000" dirty="0" err="1" smtClean="0"/>
              <a:t>orthologs</a:t>
            </a:r>
            <a:r>
              <a:rPr lang="en-US" sz="2000" dirty="0" smtClean="0"/>
              <a:t> shared between organisms.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ncRNAs</a:t>
            </a:r>
            <a:r>
              <a:rPr lang="en-US" sz="2000" dirty="0" smtClean="0"/>
              <a:t> can also be assigned to modules base of co-expression.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0" y="896192"/>
            <a:ext cx="4286729" cy="214930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800612" y="3698021"/>
            <a:ext cx="2178152" cy="2008966"/>
            <a:chOff x="6800612" y="3698021"/>
            <a:chExt cx="2178152" cy="2008966"/>
          </a:xfrm>
        </p:grpSpPr>
        <p:graphicFrame>
          <p:nvGraphicFramePr>
            <p:cNvPr id="116" name="Chart 115"/>
            <p:cNvGraphicFramePr/>
            <p:nvPr>
              <p:extLst>
                <p:ext uri="{D42A27DB-BD31-4B8C-83A1-F6EECF244321}">
                  <p14:modId xmlns:p14="http://schemas.microsoft.com/office/powerpoint/2010/main" val="4208455150"/>
                </p:ext>
              </p:extLst>
            </p:nvPr>
          </p:nvGraphicFramePr>
          <p:xfrm>
            <a:off x="6800612" y="3699009"/>
            <a:ext cx="2178152" cy="199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7" name="TextBox 116"/>
            <p:cNvSpPr txBox="1"/>
            <p:nvPr/>
          </p:nvSpPr>
          <p:spPr>
            <a:xfrm>
              <a:off x="7147981" y="3698021"/>
              <a:ext cx="1830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Conservation of module across number of species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0140" y="4375770"/>
              <a:ext cx="1126660" cy="1331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2470352" y="3095011"/>
            <a:ext cx="1759984" cy="60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53830" y="2924402"/>
            <a:ext cx="143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 conserved </a:t>
            </a:r>
          </a:p>
          <a:p>
            <a:pPr algn="ctr"/>
            <a:r>
              <a:rPr lang="en-US" dirty="0" smtClean="0"/>
              <a:t>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6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96" y="1548207"/>
            <a:ext cx="5238869" cy="4577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H</a:t>
            </a:r>
            <a:r>
              <a:rPr lang="en-US" sz="2400" dirty="0" smtClean="0"/>
              <a:t>ourglass hypothesis”: all </a:t>
            </a:r>
            <a:r>
              <a:rPr lang="en-US" sz="2400" dirty="0"/>
              <a:t>organisms go through a particular stage in embryonic development </a:t>
            </a:r>
            <a:r>
              <a:rPr lang="en-US" sz="2400" dirty="0" smtClean="0"/>
              <a:t>("</a:t>
            </a:r>
            <a:r>
              <a:rPr lang="en-US" sz="2400" dirty="0" err="1"/>
              <a:t>phylotypic</a:t>
            </a:r>
            <a:r>
              <a:rPr lang="en-US" sz="2400" dirty="0"/>
              <a:t>" stage) </a:t>
            </a:r>
            <a:r>
              <a:rPr lang="en-US" sz="2400" dirty="0" smtClean="0"/>
              <a:t>where expression </a:t>
            </a:r>
            <a:r>
              <a:rPr lang="en-US" sz="2400" dirty="0"/>
              <a:t>differences between orthologous genes are the </a:t>
            </a:r>
            <a:r>
              <a:rPr lang="en-US" sz="2400" dirty="0" smtClean="0"/>
              <a:t>smallest.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identify modules (12 out of 16) which have hourglass behavior at the </a:t>
            </a:r>
            <a:r>
              <a:rPr lang="en-US" sz="2400" dirty="0" err="1" smtClean="0"/>
              <a:t>phylotypic</a:t>
            </a:r>
            <a:r>
              <a:rPr lang="en-US" sz="2400" dirty="0" smtClean="0"/>
              <a:t> stage (worm 6-8hr, fly 8-10hr).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also observe that the </a:t>
            </a:r>
            <a:r>
              <a:rPr lang="en-US" sz="2400" dirty="0"/>
              <a:t>expression of </a:t>
            </a:r>
            <a:r>
              <a:rPr lang="en-US" sz="2400" dirty="0" smtClean="0"/>
              <a:t>genes in our modules </a:t>
            </a:r>
            <a:r>
              <a:rPr lang="en-US" sz="2400" dirty="0"/>
              <a:t>are the most tightly coordinated </a:t>
            </a:r>
            <a:r>
              <a:rPr lang="en-US" sz="2400" dirty="0" smtClean="0"/>
              <a:t>within </a:t>
            </a:r>
            <a:r>
              <a:rPr lang="en-US" sz="2400" dirty="0"/>
              <a:t>a single </a:t>
            </a:r>
            <a:r>
              <a:rPr lang="en-US" sz="2400" dirty="0" smtClean="0"/>
              <a:t>organism at the </a:t>
            </a:r>
            <a:r>
              <a:rPr lang="en-US" sz="2400" dirty="0" err="1" smtClean="0"/>
              <a:t>phylotypic</a:t>
            </a:r>
            <a:r>
              <a:rPr lang="en-US" sz="2400" dirty="0" smtClean="0"/>
              <a:t> stage.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14</a:t>
            </a:fld>
            <a:endParaRPr lang="en-US"/>
          </a:p>
        </p:txBody>
      </p:sp>
      <p:grpSp>
        <p:nvGrpSpPr>
          <p:cNvPr id="91" name="Group 14"/>
          <p:cNvGrpSpPr/>
          <p:nvPr/>
        </p:nvGrpSpPr>
        <p:grpSpPr>
          <a:xfrm>
            <a:off x="5898413" y="1950952"/>
            <a:ext cx="2357325" cy="2012301"/>
            <a:chOff x="392239" y="2572226"/>
            <a:chExt cx="2357325" cy="2012301"/>
          </a:xfrm>
        </p:grpSpPr>
        <p:sp>
          <p:nvSpPr>
            <p:cNvPr id="92" name="TextBox 91"/>
            <p:cNvSpPr txBox="1"/>
            <p:nvPr/>
          </p:nvSpPr>
          <p:spPr>
            <a:xfrm rot="16200000">
              <a:off x="-240317" y="3317878"/>
              <a:ext cx="1665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/>
                  <a:cs typeface="Arial"/>
                </a:rPr>
                <a:t>Expression of a module </a:t>
              </a:r>
              <a:r>
                <a:rPr lang="en-US" altLang="zh-CN" sz="1000" b="1" dirty="0" smtClean="0">
                  <a:latin typeface="Arial"/>
                  <a:cs typeface="Arial"/>
                </a:rPr>
                <a:t>across </a:t>
              </a:r>
              <a:r>
                <a:rPr lang="en-US" altLang="zh-CN" sz="1000" b="1" dirty="0">
                  <a:latin typeface="Arial"/>
                  <a:cs typeface="Arial"/>
                </a:rPr>
                <a:t>6 fly species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5" y="2572226"/>
              <a:ext cx="2001039" cy="2012301"/>
            </a:xfrm>
            <a:prstGeom prst="rect">
              <a:avLst/>
            </a:prstGeom>
          </p:spPr>
        </p:pic>
      </p:grpSp>
      <p:grpSp>
        <p:nvGrpSpPr>
          <p:cNvPr id="94" name="Group 12"/>
          <p:cNvGrpSpPr/>
          <p:nvPr/>
        </p:nvGrpSpPr>
        <p:grpSpPr>
          <a:xfrm>
            <a:off x="5934448" y="4188224"/>
            <a:ext cx="2323425" cy="1992357"/>
            <a:chOff x="3087309" y="2719800"/>
            <a:chExt cx="2290946" cy="1968975"/>
          </a:xfrm>
        </p:grpSpPr>
        <p:sp>
          <p:nvSpPr>
            <p:cNvPr id="95" name="TextBox 94"/>
            <p:cNvSpPr txBox="1"/>
            <p:nvPr/>
          </p:nvSpPr>
          <p:spPr>
            <a:xfrm rot="16200000">
              <a:off x="2404286" y="3491011"/>
              <a:ext cx="1766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atin typeface="Arial"/>
                  <a:cs typeface="Arial"/>
                </a:rPr>
                <a:t>  Expression </a:t>
              </a:r>
              <a:r>
                <a:rPr lang="en-US" altLang="zh-CN" sz="1000" b="1" dirty="0">
                  <a:latin typeface="Arial"/>
                  <a:cs typeface="Arial"/>
                </a:rPr>
                <a:t>across modules </a:t>
              </a:r>
              <a:r>
                <a:rPr lang="en-US" altLang="zh-CN" sz="1000" b="1" dirty="0" smtClean="0">
                  <a:latin typeface="Arial"/>
                  <a:cs typeface="Arial"/>
                </a:rPr>
                <a:t>in fly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428" y="2719800"/>
              <a:ext cx="1960827" cy="1968975"/>
            </a:xfrm>
            <a:prstGeom prst="rect">
              <a:avLst/>
            </a:prstGeom>
          </p:spPr>
        </p:pic>
      </p:grpSp>
      <p:sp>
        <p:nvSpPr>
          <p:cNvPr id="97" name="矩形 100"/>
          <p:cNvSpPr/>
          <p:nvPr/>
        </p:nvSpPr>
        <p:spPr>
          <a:xfrm>
            <a:off x="6471423" y="1677846"/>
            <a:ext cx="276225" cy="1501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6747648" y="1618862"/>
            <a:ext cx="131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Arial"/>
                <a:cs typeface="Arial"/>
              </a:rPr>
              <a:t>phylotypic</a:t>
            </a:r>
            <a:r>
              <a:rPr lang="en-US" sz="1000" b="1" dirty="0" smtClean="0">
                <a:latin typeface="Arial"/>
                <a:cs typeface="Arial"/>
              </a:rPr>
              <a:t> stage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99" name="Pie 98"/>
          <p:cNvSpPr/>
          <p:nvPr/>
        </p:nvSpPr>
        <p:spPr>
          <a:xfrm rot="5400000">
            <a:off x="6830041" y="2865639"/>
            <a:ext cx="1034672" cy="1751907"/>
          </a:xfrm>
          <a:prstGeom prst="pie">
            <a:avLst>
              <a:gd name="adj1" fmla="val 5290391"/>
              <a:gd name="adj2" fmla="val 16272255"/>
            </a:avLst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Pie 99"/>
          <p:cNvSpPr/>
          <p:nvPr/>
        </p:nvSpPr>
        <p:spPr>
          <a:xfrm rot="16200000">
            <a:off x="6781817" y="1107245"/>
            <a:ext cx="1131122" cy="1751908"/>
          </a:xfrm>
          <a:prstGeom prst="pie">
            <a:avLst>
              <a:gd name="adj1" fmla="val 5295014"/>
              <a:gd name="adj2" fmla="val 16277537"/>
            </a:avLst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88368" y="6233239"/>
            <a:ext cx="956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(hour)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0" y="6479460"/>
            <a:ext cx="20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Kalinda</a:t>
            </a:r>
            <a:r>
              <a:rPr lang="en-US" dirty="0" smtClean="0"/>
              <a:t> et al.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ge_mapp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700"/>
            <a:ext cx="9144000" cy="5583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Alignment of Developmental Time-Course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0665"/>
            <a:ext cx="8229600" cy="16854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Align developmental stages using shared </a:t>
            </a:r>
            <a:r>
              <a:rPr lang="en-US" dirty="0" err="1" smtClean="0"/>
              <a:t>orthologs</a:t>
            </a:r>
            <a:r>
              <a:rPr lang="en-US" dirty="0" smtClean="0"/>
              <a:t> between worm and fly</a:t>
            </a:r>
          </a:p>
          <a:p>
            <a:pPr lvl="1"/>
            <a:r>
              <a:rPr lang="en-US" dirty="0"/>
              <a:t>Reuse of genes </a:t>
            </a:r>
            <a:r>
              <a:rPr lang="en-US" dirty="0" smtClean="0"/>
              <a:t>from LE </a:t>
            </a:r>
            <a:r>
              <a:rPr lang="en-US" dirty="0"/>
              <a:t>in worm in fly </a:t>
            </a:r>
            <a:r>
              <a:rPr lang="en-US" dirty="0" smtClean="0"/>
              <a:t>pupa</a:t>
            </a:r>
          </a:p>
          <a:p>
            <a:r>
              <a:rPr lang="en-US" dirty="0" smtClean="0"/>
              <a:t>Using only </a:t>
            </a:r>
            <a:r>
              <a:rPr lang="en-US" dirty="0" err="1" smtClean="0"/>
              <a:t>orthologs</a:t>
            </a:r>
            <a:r>
              <a:rPr lang="en-US" dirty="0" smtClean="0"/>
              <a:t> in hourglass modules we find similar behavior except for absence of genes at the </a:t>
            </a:r>
            <a:r>
              <a:rPr lang="en-US" dirty="0" err="1" smtClean="0"/>
              <a:t>phylotypic</a:t>
            </a:r>
            <a:r>
              <a:rPr lang="en-US" dirty="0" smtClean="0"/>
              <a:t> stage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Models for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065747"/>
            <a:ext cx="3853793" cy="2421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Construct models for predicting gene expression</a:t>
            </a:r>
          </a:p>
          <a:p>
            <a:r>
              <a:rPr lang="en-US" dirty="0"/>
              <a:t>w</a:t>
            </a:r>
            <a:r>
              <a:rPr lang="en-US" dirty="0" smtClean="0"/>
              <a:t>orks for mRNAs and </a:t>
            </a:r>
            <a:r>
              <a:rPr lang="en-US" dirty="0" err="1" smtClean="0"/>
              <a:t>ncRNAs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odels use either histone marks or TFs</a:t>
            </a:r>
          </a:p>
          <a:p>
            <a:pPr marL="0" indent="0">
              <a:buNone/>
            </a:pPr>
            <a:r>
              <a:rPr lang="en-US" dirty="0" smtClean="0"/>
              <a:t>TF model accuracy only needs a small number of TFs for high accuracy (&gt;90%)</a:t>
            </a:r>
          </a:p>
          <a:p>
            <a:r>
              <a:rPr lang="en-US" dirty="0" smtClean="0"/>
              <a:t>even fewer in human – perhaps indicating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0875" y="1096318"/>
            <a:ext cx="3692299" cy="5390837"/>
            <a:chOff x="1053278" y="965513"/>
            <a:chExt cx="3692299" cy="5390837"/>
          </a:xfrm>
        </p:grpSpPr>
        <p:pic>
          <p:nvPicPr>
            <p:cNvPr id="5" name="Picture 4" descr="FigB_New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9"/>
            <a:stretch/>
          </p:blipFill>
          <p:spPr>
            <a:xfrm>
              <a:off x="1053278" y="1096318"/>
              <a:ext cx="3661284" cy="5029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12886" y="612551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-2Kb</a:t>
              </a:r>
              <a:endParaRPr lang="en-US" sz="9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3174" y="6123286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+</a:t>
              </a:r>
              <a:r>
                <a:rPr lang="en-US" sz="900" b="1" dirty="0" smtClean="0"/>
                <a:t>2Kb</a:t>
              </a:r>
              <a:endParaRPr lang="en-US" sz="9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2541" y="6118245"/>
              <a:ext cx="3513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TSS</a:t>
              </a:r>
              <a:endParaRPr lang="en-US" sz="9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9513" y="965513"/>
              <a:ext cx="31360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Normalized Correlation of Binding with Expression</a:t>
              </a:r>
              <a:endParaRPr lang="en-US" sz="1100" b="1" dirty="0"/>
            </a:p>
          </p:txBody>
        </p:sp>
      </p:grpSp>
      <p:pic>
        <p:nvPicPr>
          <p:cNvPr id="11" name="Picture 10" descr="Fig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4" b="21965"/>
          <a:stretch/>
        </p:blipFill>
        <p:spPr>
          <a:xfrm>
            <a:off x="4953000" y="1397706"/>
            <a:ext cx="3200400" cy="2435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2943110"/>
            <a:ext cx="56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</a:rPr>
              <a:t>mRNA</a:t>
            </a:r>
          </a:p>
          <a:p>
            <a:r>
              <a:rPr lang="en-US" sz="900" b="1" dirty="0" err="1" smtClean="0">
                <a:latin typeface="Arial"/>
              </a:rPr>
              <a:t>ncRNA</a:t>
            </a:r>
            <a:endParaRPr lang="en-US" sz="900" b="1" dirty="0" smtClean="0"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18322" y="3069014"/>
            <a:ext cx="3714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18322" y="3212947"/>
            <a:ext cx="37141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509" y="1730655"/>
            <a:ext cx="3708735" cy="28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0509" y="3271589"/>
            <a:ext cx="3708735" cy="28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8242" y="4846389"/>
            <a:ext cx="3708735" cy="28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0807" y="2248883"/>
            <a:ext cx="104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9800" y="5415726"/>
            <a:ext cx="448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5580" y="3881080"/>
            <a:ext cx="776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Worm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636"/>
          </a:xfrm>
        </p:spPr>
        <p:txBody>
          <a:bodyPr/>
          <a:lstStyle/>
          <a:p>
            <a:r>
              <a:rPr lang="en-US" dirty="0" smtClean="0"/>
              <a:t>Universal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24" y="4080971"/>
            <a:ext cx="4931875" cy="2045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We construct single universal HM model </a:t>
            </a:r>
          </a:p>
          <a:p>
            <a:pPr marL="0" indent="0">
              <a:buNone/>
            </a:pPr>
            <a:r>
              <a:rPr lang="en-US" dirty="0" smtClean="0"/>
              <a:t>(one set of parameters)</a:t>
            </a:r>
          </a:p>
          <a:p>
            <a:r>
              <a:rPr lang="en-US" dirty="0"/>
              <a:t>w</a:t>
            </a:r>
            <a:r>
              <a:rPr lang="en-US" dirty="0" smtClean="0"/>
              <a:t>orks almost as well as species specific models</a:t>
            </a:r>
          </a:p>
          <a:p>
            <a:r>
              <a:rPr lang="en-US" dirty="0"/>
              <a:t>w</a:t>
            </a:r>
            <a:r>
              <a:rPr lang="en-US" dirty="0" smtClean="0"/>
              <a:t>orks for both mRNAs and </a:t>
            </a:r>
            <a:r>
              <a:rPr lang="en-US" dirty="0" err="1" smtClean="0"/>
              <a:t>ncRNAs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91194" y="1584516"/>
            <a:ext cx="2743200" cy="2286000"/>
            <a:chOff x="3508811" y="1507927"/>
            <a:chExt cx="2743200" cy="2286000"/>
          </a:xfrm>
        </p:grpSpPr>
        <p:pic>
          <p:nvPicPr>
            <p:cNvPr id="7" name="Picture 6" descr="FigE_RI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11" y="1507927"/>
              <a:ext cx="2743200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36723" y="1507927"/>
              <a:ext cx="704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latin typeface="Arial"/>
                </a:rPr>
                <a:t>Human</a:t>
              </a:r>
            </a:p>
            <a:p>
              <a:r>
                <a:rPr lang="en-US" sz="900" b="1" dirty="0" smtClean="0">
                  <a:solidFill>
                    <a:srgbClr val="008000"/>
                  </a:solidFill>
                  <a:latin typeface="Arial"/>
                </a:rPr>
                <a:t>Worm</a:t>
              </a:r>
            </a:p>
            <a:p>
              <a:r>
                <a:rPr lang="en-US" sz="900" b="1" dirty="0" smtClean="0">
                  <a:solidFill>
                    <a:srgbClr val="0000FF"/>
                  </a:solidFill>
                  <a:latin typeface="Arial"/>
                </a:rPr>
                <a:t>Fly </a:t>
              </a:r>
            </a:p>
            <a:p>
              <a:r>
                <a:rPr lang="en-US" sz="900" b="1" dirty="0" smtClean="0">
                  <a:latin typeface="Arial"/>
                </a:rPr>
                <a:t>Universal</a:t>
              </a:r>
            </a:p>
          </p:txBody>
        </p:sp>
      </p:grpSp>
      <p:pic>
        <p:nvPicPr>
          <p:cNvPr id="9" name="Picture 8" descr="cmptxn_ex6_panelF_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163"/>
            <a:ext cx="26244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Even though human, fly and worm are highly divergent they share many general principals of transcription:</a:t>
            </a:r>
          </a:p>
          <a:p>
            <a:r>
              <a:rPr lang="en-US" sz="2800" dirty="0" smtClean="0"/>
              <a:t>Similar splicing patterns (with some exceptions)</a:t>
            </a:r>
          </a:p>
          <a:p>
            <a:r>
              <a:rPr lang="en-US" sz="2800" dirty="0" smtClean="0"/>
              <a:t>Similar fraction of active </a:t>
            </a:r>
            <a:r>
              <a:rPr lang="en-US" sz="2800" dirty="0" err="1" smtClean="0"/>
              <a:t>pseudogenes</a:t>
            </a:r>
            <a:endParaRPr lang="en-US" sz="2800" dirty="0" smtClean="0"/>
          </a:p>
          <a:p>
            <a:r>
              <a:rPr lang="en-US" sz="2800" dirty="0" smtClean="0"/>
              <a:t>Similar amount of non-canonical transcription</a:t>
            </a:r>
          </a:p>
          <a:p>
            <a:r>
              <a:rPr lang="en-US" sz="2800" dirty="0" smtClean="0"/>
              <a:t>We identify conserved modules of genes with conserved GO functions</a:t>
            </a:r>
          </a:p>
          <a:p>
            <a:r>
              <a:rPr lang="en-US" sz="2800" dirty="0" smtClean="0"/>
              <a:t>We map developmental life cycle between worm and fly</a:t>
            </a:r>
          </a:p>
          <a:p>
            <a:r>
              <a:rPr lang="en-US" sz="2800" dirty="0" smtClean="0"/>
              <a:t>We construct a universal HM model for gene expression which works for mRNAs and </a:t>
            </a:r>
            <a:r>
              <a:rPr lang="en-US" sz="2800" dirty="0" err="1" smtClean="0"/>
              <a:t>ncRNAs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969"/>
            <a:ext cx="8229600" cy="473536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dirty="0" smtClean="0">
                <a:latin typeface="Helvetica"/>
              </a:rPr>
              <a:t>Mark B. Gerstein</a:t>
            </a:r>
            <a:r>
              <a:rPr lang="en-US" sz="3400" baseline="30000" dirty="0" smtClean="0">
                <a:latin typeface="Helvetica"/>
              </a:rPr>
              <a:t>1,2,3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u="sng" dirty="0" smtClean="0">
                <a:latin typeface="Helvetica"/>
              </a:rPr>
              <a:t>Joel Rozowsky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Koon-</a:t>
            </a:r>
            <a:r>
              <a:rPr lang="en-US" sz="3400" dirty="0" err="1" smtClean="0">
                <a:latin typeface="Helvetica"/>
              </a:rPr>
              <a:t>Kiu</a:t>
            </a:r>
            <a:r>
              <a:rPr lang="en-US" sz="3400" dirty="0" smtClean="0">
                <a:latin typeface="Helvetica"/>
              </a:rPr>
              <a:t> Yan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Daifeng</a:t>
            </a:r>
            <a:r>
              <a:rPr lang="en-US" sz="3400" dirty="0" smtClean="0">
                <a:latin typeface="Helvetica"/>
              </a:rPr>
              <a:t> Wang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Chao Cheng</a:t>
            </a:r>
            <a:r>
              <a:rPr lang="en-US" sz="3400" baseline="30000" dirty="0" smtClean="0">
                <a:latin typeface="Helvetica"/>
              </a:rPr>
              <a:t>4,5</a:t>
            </a:r>
            <a:r>
              <a:rPr lang="en-US" sz="3400" dirty="0" smtClean="0">
                <a:latin typeface="Helvetica"/>
              </a:rPr>
              <a:t>, James B. Brown</a:t>
            </a:r>
            <a:r>
              <a:rPr lang="en-US" sz="3400" baseline="30000" dirty="0" smtClean="0">
                <a:latin typeface="Helvetica"/>
              </a:rPr>
              <a:t>6,7</a:t>
            </a:r>
            <a:r>
              <a:rPr lang="en-US" sz="3400" dirty="0" smtClean="0">
                <a:latin typeface="Helvetica"/>
              </a:rPr>
              <a:t>, Carrie A. Davis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LaDeana</a:t>
            </a:r>
            <a:r>
              <a:rPr lang="en-US" sz="3400" dirty="0" smtClean="0">
                <a:latin typeface="Helvetica"/>
              </a:rPr>
              <a:t> Hillier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Cristina Sisu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Jingyi</a:t>
            </a:r>
            <a:r>
              <a:rPr lang="en-US" sz="3400" dirty="0" smtClean="0">
                <a:latin typeface="Helvetica"/>
              </a:rPr>
              <a:t> Jessica Li</a:t>
            </a:r>
            <a:r>
              <a:rPr lang="en-US" sz="3400" baseline="30000" dirty="0" smtClean="0">
                <a:latin typeface="Helvetica"/>
              </a:rPr>
              <a:t>7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Baikang</a:t>
            </a:r>
            <a:r>
              <a:rPr lang="en-US" sz="3400" dirty="0" smtClean="0">
                <a:latin typeface="Helvetica"/>
              </a:rPr>
              <a:t> Pei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Arif</a:t>
            </a:r>
            <a:r>
              <a:rPr lang="en-US" sz="3400" dirty="0" smtClean="0">
                <a:latin typeface="Helvetica"/>
              </a:rPr>
              <a:t> O. Harmanci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Michael O. Duff</a:t>
            </a:r>
            <a:r>
              <a:rPr lang="en-US" sz="3400" baseline="30000" dirty="0" smtClean="0">
                <a:latin typeface="Helvetica"/>
              </a:rPr>
              <a:t>10</a:t>
            </a:r>
            <a:r>
              <a:rPr lang="en-US" sz="3400" dirty="0" smtClean="0">
                <a:latin typeface="Helvetica"/>
              </a:rPr>
              <a:t>, Sarah Djebali</a:t>
            </a:r>
            <a:r>
              <a:rPr lang="en-US" sz="3400" baseline="30000" dirty="0" smtClean="0">
                <a:latin typeface="Helvetica"/>
              </a:rPr>
              <a:t>11,12</a:t>
            </a:r>
            <a:r>
              <a:rPr lang="en-US" sz="3400" dirty="0" smtClean="0">
                <a:latin typeface="Helvetica"/>
              </a:rPr>
              <a:t>, Roger P. Alexander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Burak</a:t>
            </a:r>
            <a:r>
              <a:rPr lang="en-US" sz="3400" dirty="0" smtClean="0">
                <a:latin typeface="Helvetica"/>
              </a:rPr>
              <a:t> H. Alver</a:t>
            </a:r>
            <a:r>
              <a:rPr lang="en-US" sz="3400" baseline="30000" dirty="0" smtClean="0">
                <a:latin typeface="Helvetica"/>
              </a:rPr>
              <a:t>13</a:t>
            </a:r>
            <a:r>
              <a:rPr lang="en-US" sz="3400" dirty="0" smtClean="0">
                <a:latin typeface="Helvetica"/>
              </a:rPr>
              <a:t>, Raymond K. Auerbach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Kimberly Bell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Peter J. Bickel</a:t>
            </a:r>
            <a:r>
              <a:rPr lang="en-US" sz="3400" baseline="30000" dirty="0" smtClean="0">
                <a:latin typeface="Helvetica"/>
              </a:rPr>
              <a:t>7</a:t>
            </a:r>
            <a:r>
              <a:rPr lang="en-US" sz="3400" dirty="0" smtClean="0">
                <a:latin typeface="Helvetica"/>
              </a:rPr>
              <a:t>, Max E. Boeck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Nathan P. Boley</a:t>
            </a:r>
            <a:r>
              <a:rPr lang="en-US" sz="3400" baseline="30000" dirty="0" smtClean="0">
                <a:latin typeface="Helvetica"/>
              </a:rPr>
              <a:t>6,7</a:t>
            </a:r>
            <a:r>
              <a:rPr lang="en-US" sz="3400" dirty="0" smtClean="0">
                <a:latin typeface="Helvetica"/>
              </a:rPr>
              <a:t>, Benjamin W. Booth</a:t>
            </a:r>
            <a:r>
              <a:rPr lang="en-US" sz="3400" baseline="30000" dirty="0" smtClean="0">
                <a:latin typeface="Helvetica"/>
              </a:rPr>
              <a:t>6</a:t>
            </a:r>
            <a:r>
              <a:rPr lang="en-US" sz="3400" dirty="0" smtClean="0">
                <a:latin typeface="Helvetica"/>
              </a:rPr>
              <a:t>, Lucy Cherbas</a:t>
            </a:r>
            <a:r>
              <a:rPr lang="en-US" sz="3400" baseline="30000" dirty="0" smtClean="0">
                <a:latin typeface="Helvetica"/>
              </a:rPr>
              <a:t>14,15</a:t>
            </a:r>
            <a:r>
              <a:rPr lang="en-US" sz="3400" dirty="0" smtClean="0">
                <a:latin typeface="Helvetica"/>
              </a:rPr>
              <a:t>, Peter Cherbas</a:t>
            </a:r>
            <a:r>
              <a:rPr lang="en-US" sz="3400" baseline="30000" dirty="0" smtClean="0">
                <a:latin typeface="Helvetica"/>
              </a:rPr>
              <a:t>14,15</a:t>
            </a:r>
            <a:r>
              <a:rPr lang="en-US" sz="3400" dirty="0" smtClean="0">
                <a:latin typeface="Helvetica"/>
              </a:rPr>
              <a:t>, Chao Di</a:t>
            </a:r>
            <a:r>
              <a:rPr lang="en-US" sz="3400" baseline="30000" dirty="0" smtClean="0">
                <a:latin typeface="Helvetica"/>
              </a:rPr>
              <a:t>16</a:t>
            </a:r>
            <a:r>
              <a:rPr lang="en-US" sz="3400" dirty="0" smtClean="0">
                <a:latin typeface="Helvetica"/>
              </a:rPr>
              <a:t>, Alex Dobin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Jorg</a:t>
            </a:r>
            <a:r>
              <a:rPr lang="en-US" sz="3400" dirty="0" smtClean="0">
                <a:latin typeface="Helvetica"/>
              </a:rPr>
              <a:t>  Drenkow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Brent Ewing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Gang Fang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Megan Fastuca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Elise A. Feingold</a:t>
            </a:r>
            <a:r>
              <a:rPr lang="en-US" sz="3400" baseline="30000" dirty="0" smtClean="0">
                <a:latin typeface="Helvetica"/>
              </a:rPr>
              <a:t>17</a:t>
            </a:r>
            <a:r>
              <a:rPr lang="en-US" sz="3400" dirty="0" smtClean="0">
                <a:latin typeface="Helvetica"/>
              </a:rPr>
              <a:t>, Adam Frankish</a:t>
            </a:r>
            <a:r>
              <a:rPr lang="en-US" sz="3400" baseline="30000" dirty="0" smtClean="0">
                <a:latin typeface="Helvetica"/>
              </a:rPr>
              <a:t>18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Guanjun</a:t>
            </a:r>
            <a:r>
              <a:rPr lang="en-US" sz="3400" dirty="0" smtClean="0">
                <a:latin typeface="Helvetica"/>
              </a:rPr>
              <a:t> Gao</a:t>
            </a:r>
            <a:r>
              <a:rPr lang="en-US" sz="3400" baseline="30000" dirty="0" smtClean="0">
                <a:latin typeface="Helvetica"/>
              </a:rPr>
              <a:t>16</a:t>
            </a:r>
            <a:r>
              <a:rPr lang="en-US" sz="3400" dirty="0" smtClean="0">
                <a:latin typeface="Helvetica"/>
              </a:rPr>
              <a:t>, Peter J. Good</a:t>
            </a:r>
            <a:r>
              <a:rPr lang="en-US" sz="3400" baseline="30000" dirty="0" smtClean="0">
                <a:latin typeface="Helvetica"/>
              </a:rPr>
              <a:t>17</a:t>
            </a:r>
            <a:r>
              <a:rPr lang="en-US" sz="3400" dirty="0" smtClean="0">
                <a:latin typeface="Helvetica"/>
              </a:rPr>
              <a:t>, Phil Green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Roderic</a:t>
            </a:r>
            <a:r>
              <a:rPr lang="en-US" sz="3400" dirty="0" smtClean="0">
                <a:latin typeface="Helvetica"/>
              </a:rPr>
              <a:t> Guigó</a:t>
            </a:r>
            <a:r>
              <a:rPr lang="en-US" sz="3400" baseline="30000" dirty="0" smtClean="0">
                <a:latin typeface="Helvetica"/>
              </a:rPr>
              <a:t>11,12</a:t>
            </a:r>
            <a:r>
              <a:rPr lang="en-US" sz="3400" dirty="0" smtClean="0">
                <a:latin typeface="Helvetica"/>
              </a:rPr>
              <a:t>, Ann Hammonds</a:t>
            </a:r>
            <a:r>
              <a:rPr lang="en-US" sz="3400" baseline="30000" dirty="0" smtClean="0">
                <a:latin typeface="Helvetica"/>
              </a:rPr>
              <a:t>6</a:t>
            </a:r>
            <a:r>
              <a:rPr lang="en-US" sz="3400" dirty="0" smtClean="0">
                <a:latin typeface="Helvetica"/>
              </a:rPr>
              <a:t>, Jen Harrow</a:t>
            </a:r>
            <a:r>
              <a:rPr lang="en-US" sz="3400" baseline="30000" dirty="0" smtClean="0">
                <a:latin typeface="Helvetica"/>
              </a:rPr>
              <a:t>18</a:t>
            </a:r>
            <a:r>
              <a:rPr lang="en-US" sz="3400" dirty="0" smtClean="0">
                <a:latin typeface="Helvetica"/>
              </a:rPr>
              <a:t>, Roger A. Hoskins</a:t>
            </a:r>
            <a:r>
              <a:rPr lang="en-US" sz="3400" baseline="30000" dirty="0" smtClean="0">
                <a:latin typeface="Helvetica"/>
              </a:rPr>
              <a:t>6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Cédric</a:t>
            </a:r>
            <a:r>
              <a:rPr lang="en-US" sz="3400" dirty="0" smtClean="0">
                <a:latin typeface="Helvetica"/>
              </a:rPr>
              <a:t> Howald</a:t>
            </a:r>
            <a:r>
              <a:rPr lang="en-US" sz="3400" baseline="30000" dirty="0" smtClean="0">
                <a:latin typeface="Helvetica"/>
              </a:rPr>
              <a:t>19,20</a:t>
            </a:r>
            <a:r>
              <a:rPr lang="en-US" sz="3400" dirty="0" smtClean="0">
                <a:latin typeface="Helvetica"/>
              </a:rPr>
              <a:t>, Long Hu</a:t>
            </a:r>
            <a:r>
              <a:rPr lang="en-US" sz="3400" baseline="30000" dirty="0" smtClean="0">
                <a:latin typeface="Helvetica"/>
              </a:rPr>
              <a:t>16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Haiyan</a:t>
            </a:r>
            <a:r>
              <a:rPr lang="en-US" sz="3400" dirty="0" smtClean="0">
                <a:latin typeface="Helvetica"/>
              </a:rPr>
              <a:t> Huang</a:t>
            </a:r>
            <a:r>
              <a:rPr lang="en-US" sz="3400" baseline="30000" dirty="0" smtClean="0">
                <a:latin typeface="Helvetica"/>
              </a:rPr>
              <a:t>7</a:t>
            </a:r>
            <a:r>
              <a:rPr lang="en-US" sz="3400" dirty="0" smtClean="0">
                <a:latin typeface="Helvetica"/>
              </a:rPr>
              <a:t>, Tim J. P. Hubbard</a:t>
            </a:r>
            <a:r>
              <a:rPr lang="en-US" sz="3400" baseline="30000" dirty="0" smtClean="0">
                <a:latin typeface="Helvetica"/>
              </a:rPr>
              <a:t>18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Chau</a:t>
            </a:r>
            <a:r>
              <a:rPr lang="en-US" sz="3400" dirty="0" smtClean="0">
                <a:latin typeface="Helvetica"/>
              </a:rPr>
              <a:t> Huynh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Sonali</a:t>
            </a:r>
            <a:r>
              <a:rPr lang="en-US" sz="3400" dirty="0" smtClean="0">
                <a:latin typeface="Helvetica"/>
              </a:rPr>
              <a:t> Jha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Dionna</a:t>
            </a:r>
            <a:r>
              <a:rPr lang="en-US" sz="3400" dirty="0" smtClean="0">
                <a:latin typeface="Helvetica"/>
              </a:rPr>
              <a:t> Kasper</a:t>
            </a:r>
            <a:r>
              <a:rPr lang="en-US" sz="3400" baseline="30000" dirty="0" smtClean="0">
                <a:latin typeface="Helvetica"/>
              </a:rPr>
              <a:t>21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Masaomi</a:t>
            </a:r>
            <a:r>
              <a:rPr lang="en-US" sz="3400" dirty="0" smtClean="0">
                <a:latin typeface="Helvetica"/>
              </a:rPr>
              <a:t> Kato</a:t>
            </a:r>
            <a:r>
              <a:rPr lang="en-US" sz="3400" baseline="30000" dirty="0" smtClean="0">
                <a:latin typeface="Helvetica"/>
              </a:rPr>
              <a:t>22</a:t>
            </a:r>
            <a:r>
              <a:rPr lang="en-US" sz="3400" dirty="0" smtClean="0">
                <a:latin typeface="Helvetica"/>
              </a:rPr>
              <a:t>, Thomas C. Kaufman</a:t>
            </a:r>
            <a:r>
              <a:rPr lang="en-US" sz="3400" baseline="30000" dirty="0" smtClean="0">
                <a:latin typeface="Helvetica"/>
              </a:rPr>
              <a:t>14</a:t>
            </a:r>
            <a:r>
              <a:rPr lang="en-US" sz="3400" dirty="0" smtClean="0">
                <a:latin typeface="Helvetica"/>
              </a:rPr>
              <a:t>, Rob Kitchen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Erik Ladewig</a:t>
            </a:r>
            <a:r>
              <a:rPr lang="en-US" sz="3400" baseline="30000" dirty="0" smtClean="0">
                <a:latin typeface="Helvetica"/>
              </a:rPr>
              <a:t>23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Julien</a:t>
            </a:r>
            <a:r>
              <a:rPr lang="en-US" sz="3400" dirty="0" smtClean="0">
                <a:latin typeface="Helvetica"/>
              </a:rPr>
              <a:t> Lagarde</a:t>
            </a:r>
            <a:r>
              <a:rPr lang="en-US" sz="3400" baseline="30000" dirty="0" smtClean="0">
                <a:latin typeface="Helvetica"/>
              </a:rPr>
              <a:t>11,12</a:t>
            </a:r>
            <a:r>
              <a:rPr lang="en-US" sz="3400" dirty="0" smtClean="0">
                <a:latin typeface="Helvetica"/>
              </a:rPr>
              <a:t>, Eric Lai</a:t>
            </a:r>
            <a:r>
              <a:rPr lang="en-US" sz="3400" baseline="30000" dirty="0" smtClean="0">
                <a:latin typeface="Helvetica"/>
              </a:rPr>
              <a:t>23</a:t>
            </a:r>
            <a:r>
              <a:rPr lang="en-US" sz="3400" dirty="0" smtClean="0">
                <a:latin typeface="Helvetica"/>
              </a:rPr>
              <a:t>, Jing Leng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Zhi</a:t>
            </a:r>
            <a:r>
              <a:rPr lang="en-US" sz="3400" dirty="0" smtClean="0">
                <a:latin typeface="Helvetica"/>
              </a:rPr>
              <a:t> Lu</a:t>
            </a:r>
            <a:r>
              <a:rPr lang="en-US" sz="3400" baseline="30000" dirty="0" smtClean="0">
                <a:latin typeface="Helvetica"/>
              </a:rPr>
              <a:t>16</a:t>
            </a:r>
            <a:r>
              <a:rPr lang="en-US" sz="3400" dirty="0" smtClean="0">
                <a:latin typeface="Helvetica"/>
              </a:rPr>
              <a:t>, Michael MacCoss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Gemma May</a:t>
            </a:r>
            <a:r>
              <a:rPr lang="en-US" sz="3400" baseline="30000" dirty="0" smtClean="0">
                <a:latin typeface="Helvetica"/>
              </a:rPr>
              <a:t>10,24</a:t>
            </a:r>
            <a:r>
              <a:rPr lang="en-US" sz="3400" dirty="0" smtClean="0">
                <a:latin typeface="Helvetica"/>
              </a:rPr>
              <a:t>, Rebecca McWhirter</a:t>
            </a:r>
            <a:r>
              <a:rPr lang="en-US" sz="3400" baseline="30000" dirty="0" smtClean="0">
                <a:latin typeface="Helvetica"/>
              </a:rPr>
              <a:t>25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Gennifer</a:t>
            </a:r>
            <a:r>
              <a:rPr lang="en-US" sz="3400" dirty="0" smtClean="0">
                <a:latin typeface="Helvetica"/>
              </a:rPr>
              <a:t> Merrihew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David M. Miller</a:t>
            </a:r>
            <a:r>
              <a:rPr lang="en-US" sz="3400" baseline="30000" dirty="0" smtClean="0">
                <a:latin typeface="Helvetica"/>
              </a:rPr>
              <a:t>25</a:t>
            </a:r>
            <a:r>
              <a:rPr lang="en-US" sz="3400" dirty="0" smtClean="0">
                <a:latin typeface="Helvetica"/>
              </a:rPr>
              <a:t>, Ali Mortazavi</a:t>
            </a:r>
            <a:r>
              <a:rPr lang="en-US" sz="3400" baseline="30000" dirty="0" smtClean="0">
                <a:latin typeface="Helvetica"/>
              </a:rPr>
              <a:t>26,27</a:t>
            </a:r>
            <a:r>
              <a:rPr lang="en-US" sz="3400" dirty="0" smtClean="0">
                <a:latin typeface="Helvetica"/>
              </a:rPr>
              <a:t>, Rabi Murad</a:t>
            </a:r>
            <a:r>
              <a:rPr lang="en-US" sz="3400" baseline="30000" dirty="0" smtClean="0">
                <a:latin typeface="Helvetica"/>
              </a:rPr>
              <a:t>26,27</a:t>
            </a:r>
            <a:r>
              <a:rPr lang="en-US" sz="3400" dirty="0" smtClean="0">
                <a:latin typeface="Helvetica"/>
              </a:rPr>
              <a:t>, Brian Oliver</a:t>
            </a:r>
            <a:r>
              <a:rPr lang="en-US" sz="3400" baseline="30000" dirty="0" smtClean="0">
                <a:latin typeface="Helvetica"/>
              </a:rPr>
              <a:t>28</a:t>
            </a:r>
            <a:r>
              <a:rPr lang="en-US" sz="3400" dirty="0" smtClean="0">
                <a:latin typeface="Helvetica"/>
              </a:rPr>
              <a:t>, Sara Olson</a:t>
            </a:r>
            <a:r>
              <a:rPr lang="en-US" sz="3400" baseline="30000" dirty="0" smtClean="0">
                <a:latin typeface="Helvetica"/>
              </a:rPr>
              <a:t>10</a:t>
            </a:r>
            <a:r>
              <a:rPr lang="en-US" sz="3400" dirty="0" smtClean="0">
                <a:latin typeface="Helvetica"/>
              </a:rPr>
              <a:t>, Peter Park</a:t>
            </a:r>
            <a:r>
              <a:rPr lang="en-US" sz="3400" baseline="30000" dirty="0" smtClean="0">
                <a:latin typeface="Helvetica"/>
              </a:rPr>
              <a:t>13</a:t>
            </a:r>
            <a:r>
              <a:rPr lang="en-US" sz="3400" dirty="0" smtClean="0">
                <a:latin typeface="Helvetica"/>
              </a:rPr>
              <a:t>, Michael J. Pazin</a:t>
            </a:r>
            <a:r>
              <a:rPr lang="en-US" sz="3400" baseline="30000" dirty="0" smtClean="0">
                <a:latin typeface="Helvetica"/>
              </a:rPr>
              <a:t>17</a:t>
            </a:r>
            <a:r>
              <a:rPr lang="en-US" sz="3400" dirty="0" smtClean="0">
                <a:latin typeface="Helvetica"/>
              </a:rPr>
              <a:t>, Norbert Perrimon</a:t>
            </a:r>
            <a:r>
              <a:rPr lang="en-US" sz="3400" baseline="30000" dirty="0" smtClean="0">
                <a:latin typeface="Helvetica"/>
              </a:rPr>
              <a:t>29,30</a:t>
            </a:r>
            <a:r>
              <a:rPr lang="en-US" sz="3400" dirty="0" smtClean="0">
                <a:latin typeface="Helvetica"/>
              </a:rPr>
              <a:t>, Dmitri  Pervouchine</a:t>
            </a:r>
            <a:r>
              <a:rPr lang="en-US" sz="3400" baseline="30000" dirty="0" smtClean="0">
                <a:latin typeface="Helvetica"/>
              </a:rPr>
              <a:t>11,12</a:t>
            </a:r>
            <a:r>
              <a:rPr lang="en-US" sz="3400" dirty="0" smtClean="0">
                <a:latin typeface="Helvetica"/>
              </a:rPr>
              <a:t>, Valerie Reinke</a:t>
            </a:r>
            <a:r>
              <a:rPr lang="en-US" sz="3400" baseline="30000" dirty="0" smtClean="0">
                <a:latin typeface="Helvetica"/>
              </a:rPr>
              <a:t>21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Alexandre</a:t>
            </a:r>
            <a:r>
              <a:rPr lang="en-US" sz="3400" dirty="0" smtClean="0">
                <a:latin typeface="Helvetica"/>
              </a:rPr>
              <a:t> Reymond</a:t>
            </a:r>
            <a:r>
              <a:rPr lang="en-US" sz="3400" baseline="30000" dirty="0" smtClean="0">
                <a:latin typeface="Helvetica"/>
              </a:rPr>
              <a:t>19</a:t>
            </a:r>
            <a:r>
              <a:rPr lang="en-US" sz="3400" dirty="0" smtClean="0">
                <a:latin typeface="Helvetica"/>
              </a:rPr>
              <a:t>, Garrett Robinson</a:t>
            </a:r>
            <a:r>
              <a:rPr lang="en-US" sz="3400" baseline="30000" dirty="0" smtClean="0">
                <a:latin typeface="Helvetica"/>
              </a:rPr>
              <a:t>7</a:t>
            </a:r>
            <a:r>
              <a:rPr lang="en-US" sz="3400" dirty="0" smtClean="0">
                <a:latin typeface="Helvetica"/>
              </a:rPr>
              <a:t>, Anastasia Samsonova</a:t>
            </a:r>
            <a:r>
              <a:rPr lang="en-US" sz="3400" baseline="30000" dirty="0" smtClean="0">
                <a:latin typeface="Helvetica"/>
              </a:rPr>
              <a:t>29,30</a:t>
            </a:r>
            <a:r>
              <a:rPr lang="en-US" sz="3400" dirty="0" smtClean="0">
                <a:latin typeface="Helvetica"/>
              </a:rPr>
              <a:t>, Gary I. Saunders</a:t>
            </a:r>
            <a:r>
              <a:rPr lang="en-US" sz="3400" baseline="30000" dirty="0" smtClean="0">
                <a:latin typeface="Helvetica"/>
              </a:rPr>
              <a:t>18</a:t>
            </a:r>
            <a:r>
              <a:rPr lang="en-US" sz="3400" dirty="0" smtClean="0">
                <a:latin typeface="Helvetica"/>
              </a:rPr>
              <a:t>, Felix Schlesinger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Frank J. Slack</a:t>
            </a:r>
            <a:r>
              <a:rPr lang="en-US" sz="3400" baseline="30000" dirty="0" smtClean="0">
                <a:latin typeface="Helvetica"/>
              </a:rPr>
              <a:t>22</a:t>
            </a:r>
            <a:r>
              <a:rPr lang="en-US" sz="3400" dirty="0" smtClean="0">
                <a:latin typeface="Helvetica"/>
              </a:rPr>
              <a:t>, William C. Spencer</a:t>
            </a:r>
            <a:r>
              <a:rPr lang="en-US" sz="3400" baseline="30000" dirty="0" smtClean="0">
                <a:latin typeface="Helvetica"/>
              </a:rPr>
              <a:t>25</a:t>
            </a:r>
            <a:r>
              <a:rPr lang="en-US" sz="3400" dirty="0" smtClean="0">
                <a:latin typeface="Helvetica"/>
              </a:rPr>
              <a:t>, Marcus H. Stoiber</a:t>
            </a:r>
            <a:r>
              <a:rPr lang="en-US" sz="3400" baseline="30000" dirty="0" smtClean="0">
                <a:latin typeface="Helvetica"/>
              </a:rPr>
              <a:t>7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Pnina</a:t>
            </a:r>
            <a:r>
              <a:rPr lang="en-US" sz="3400" dirty="0" smtClean="0">
                <a:latin typeface="Helvetica"/>
              </a:rPr>
              <a:t> Strasbourger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Andrea Tanzer</a:t>
            </a:r>
            <a:r>
              <a:rPr lang="en-US" sz="3400" baseline="30000" dirty="0" smtClean="0">
                <a:latin typeface="Helvetica"/>
              </a:rPr>
              <a:t>31,32</a:t>
            </a:r>
            <a:r>
              <a:rPr lang="en-US" sz="3400" dirty="0" smtClean="0">
                <a:latin typeface="Helvetica"/>
              </a:rPr>
              <a:t>, Owen A. Thompson</a:t>
            </a:r>
            <a:r>
              <a:rPr lang="en-US" sz="3400" baseline="30000" dirty="0" smtClean="0">
                <a:latin typeface="Helvetica"/>
              </a:rPr>
              <a:t>9</a:t>
            </a:r>
            <a:r>
              <a:rPr lang="en-US" sz="3400" dirty="0" smtClean="0">
                <a:latin typeface="Helvetica"/>
              </a:rPr>
              <a:t>, Kenneth H. Wan</a:t>
            </a:r>
            <a:r>
              <a:rPr lang="en-US" sz="3400" baseline="30000" dirty="0" smtClean="0">
                <a:latin typeface="Helvetica"/>
              </a:rPr>
              <a:t>6</a:t>
            </a:r>
            <a:r>
              <a:rPr lang="en-US" sz="3400" dirty="0" smtClean="0">
                <a:latin typeface="Helvetica"/>
              </a:rPr>
              <a:t>, Guilin Wang</a:t>
            </a:r>
            <a:r>
              <a:rPr lang="en-US" sz="3400" baseline="30000" dirty="0" smtClean="0">
                <a:latin typeface="Helvetica"/>
              </a:rPr>
              <a:t>21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Huaien</a:t>
            </a:r>
            <a:r>
              <a:rPr lang="en-US" sz="3400" dirty="0" smtClean="0">
                <a:latin typeface="Helvetica"/>
              </a:rPr>
              <a:t> Wang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Kathie L. Watkins</a:t>
            </a:r>
            <a:r>
              <a:rPr lang="en-US" sz="3400" baseline="30000" dirty="0" smtClean="0">
                <a:latin typeface="Helvetica"/>
              </a:rPr>
              <a:t>25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Jiayu</a:t>
            </a:r>
            <a:r>
              <a:rPr lang="en-US" sz="3400" dirty="0" smtClean="0">
                <a:latin typeface="Helvetica"/>
              </a:rPr>
              <a:t> Wen</a:t>
            </a:r>
            <a:r>
              <a:rPr lang="en-US" sz="3400" baseline="30000" dirty="0" smtClean="0">
                <a:latin typeface="Helvetica"/>
              </a:rPr>
              <a:t>23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Kejia</a:t>
            </a:r>
            <a:r>
              <a:rPr lang="en-US" sz="3400" dirty="0" smtClean="0">
                <a:latin typeface="Helvetica"/>
              </a:rPr>
              <a:t> Wen</a:t>
            </a:r>
            <a:r>
              <a:rPr lang="en-US" sz="3400" baseline="30000" dirty="0" smtClean="0">
                <a:latin typeface="Helvetica"/>
              </a:rPr>
              <a:t>16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Chenghai</a:t>
            </a:r>
            <a:r>
              <a:rPr lang="en-US" sz="3400" dirty="0" smtClean="0">
                <a:latin typeface="Helvetica"/>
              </a:rPr>
              <a:t> Xue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Li Yang</a:t>
            </a:r>
            <a:r>
              <a:rPr lang="en-US" sz="3400" baseline="30000" dirty="0" smtClean="0">
                <a:latin typeface="Helvetica"/>
              </a:rPr>
              <a:t>10,33</a:t>
            </a:r>
            <a:r>
              <a:rPr lang="en-US" sz="3400" dirty="0" smtClean="0">
                <a:latin typeface="Helvetica"/>
              </a:rPr>
              <a:t>, Kevin Yip</a:t>
            </a:r>
            <a:r>
              <a:rPr lang="en-US" sz="3400" baseline="30000" dirty="0" smtClean="0">
                <a:latin typeface="Helvetica"/>
              </a:rPr>
              <a:t>34,35</a:t>
            </a:r>
            <a:r>
              <a:rPr lang="en-US" sz="3400" dirty="0" smtClean="0">
                <a:latin typeface="Helvetica"/>
              </a:rPr>
              <a:t>, Chris Zaleski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Yan Zhang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Henry Zheng</a:t>
            </a:r>
            <a:r>
              <a:rPr lang="en-US" sz="3400" baseline="30000" dirty="0" smtClean="0">
                <a:latin typeface="Helvetica"/>
              </a:rPr>
              <a:t>1,2</a:t>
            </a:r>
            <a:r>
              <a:rPr lang="en-US" sz="3400" dirty="0" smtClean="0">
                <a:latin typeface="Helvetica"/>
              </a:rPr>
              <a:t>, Steven E. Brenner</a:t>
            </a:r>
            <a:r>
              <a:rPr lang="en-US" sz="3400" baseline="30000" dirty="0" smtClean="0">
                <a:latin typeface="Helvetica"/>
              </a:rPr>
              <a:t>36,37</a:t>
            </a:r>
            <a:r>
              <a:rPr lang="en-US" sz="3400" dirty="0" smtClean="0">
                <a:latin typeface="Helvetica"/>
              </a:rPr>
              <a:t>, </a:t>
            </a:r>
            <a:r>
              <a:rPr lang="en-US" sz="3400" dirty="0" err="1" smtClean="0">
                <a:latin typeface="Helvetica"/>
              </a:rPr>
              <a:t>Brenton</a:t>
            </a:r>
            <a:r>
              <a:rPr lang="en-US" sz="3400" dirty="0" smtClean="0">
                <a:latin typeface="Helvetica"/>
              </a:rPr>
              <a:t> R. Graveley</a:t>
            </a:r>
            <a:r>
              <a:rPr lang="en-US" sz="3400" baseline="30000" dirty="0" smtClean="0">
                <a:latin typeface="Helvetica"/>
              </a:rPr>
              <a:t>10</a:t>
            </a:r>
            <a:r>
              <a:rPr lang="en-US" sz="3400" dirty="0" smtClean="0">
                <a:latin typeface="Helvetica"/>
              </a:rPr>
              <a:t>, Susan E. Celniker</a:t>
            </a:r>
            <a:r>
              <a:rPr lang="en-US" sz="3400" baseline="30000" dirty="0" smtClean="0">
                <a:latin typeface="Helvetica"/>
              </a:rPr>
              <a:t>6</a:t>
            </a:r>
            <a:r>
              <a:rPr lang="en-US" sz="3400" dirty="0" smtClean="0">
                <a:latin typeface="Helvetica"/>
              </a:rPr>
              <a:t>, Thomas R Gingeras</a:t>
            </a:r>
            <a:r>
              <a:rPr lang="en-US" sz="3400" baseline="30000" dirty="0" smtClean="0">
                <a:latin typeface="Helvetica"/>
              </a:rPr>
              <a:t>8</a:t>
            </a:r>
            <a:r>
              <a:rPr lang="en-US" sz="3400" dirty="0" smtClean="0">
                <a:latin typeface="Helvetica"/>
              </a:rPr>
              <a:t>, Robert Waterston</a:t>
            </a:r>
            <a:r>
              <a:rPr lang="en-US" sz="3400" baseline="30000" dirty="0" smtClean="0">
                <a:latin typeface="Helvetica"/>
              </a:rPr>
              <a:t>9</a:t>
            </a:r>
            <a:endParaRPr lang="en-US" sz="3400" dirty="0" smtClean="0">
              <a:latin typeface="Helvetic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306"/>
            <a:ext cx="1203468" cy="731520"/>
          </a:xfrm>
          <a:prstGeom prst="rect">
            <a:avLst/>
          </a:prstGeom>
        </p:spPr>
      </p:pic>
      <p:pic>
        <p:nvPicPr>
          <p:cNvPr id="5" name="Picture 4" descr="modENCODE_med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87" y="325306"/>
            <a:ext cx="993913" cy="914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 descr="Untitled-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1474" name="TextBox 193"/>
          <p:cNvSpPr txBox="1">
            <a:spLocks noChangeArrowheads="1"/>
          </p:cNvSpPr>
          <p:nvPr/>
        </p:nvSpPr>
        <p:spPr bwMode="auto">
          <a:xfrm>
            <a:off x="0" y="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Nature (2010)</a:t>
            </a:r>
          </a:p>
        </p:txBody>
      </p:sp>
      <p:pic>
        <p:nvPicPr>
          <p:cNvPr id="36147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678363"/>
            <a:ext cx="1193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143500"/>
            <a:ext cx="1085850" cy="142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860" y="495238"/>
            <a:ext cx="1088136" cy="1384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860" y="1876750"/>
            <a:ext cx="1086140" cy="142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668" y="4997406"/>
            <a:ext cx="1203468" cy="731520"/>
          </a:xfrm>
          <a:prstGeom prst="rect">
            <a:avLst/>
          </a:prstGeom>
        </p:spPr>
      </p:pic>
      <p:pic>
        <p:nvPicPr>
          <p:cNvPr id="17" name="Picture 16" descr="modENCODE_med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3" y="3235786"/>
            <a:ext cx="993913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919" y="3381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comparison of </a:t>
            </a:r>
            <a:r>
              <a:rPr lang="en-US" dirty="0" err="1"/>
              <a:t>t</a:t>
            </a:r>
            <a:r>
              <a:rPr lang="en-US" dirty="0" err="1" smtClean="0"/>
              <a:t>ranscriptomes</a:t>
            </a:r>
            <a:r>
              <a:rPr lang="en-US" dirty="0" smtClean="0"/>
              <a:t> of human, worm and fly to reveal general principals of transcription</a:t>
            </a:r>
          </a:p>
          <a:p>
            <a:pPr lvl="1"/>
            <a:r>
              <a:rPr lang="en-US" dirty="0" smtClean="0"/>
              <a:t>Integrate all ENCODE/</a:t>
            </a:r>
            <a:r>
              <a:rPr lang="en-US" dirty="0" err="1" smtClean="0"/>
              <a:t>modENCODE</a:t>
            </a:r>
            <a:r>
              <a:rPr lang="en-US" dirty="0" smtClean="0"/>
              <a:t>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Since these three genomes are highly divergent (i.e. no </a:t>
            </a:r>
            <a:r>
              <a:rPr lang="en-US" dirty="0" err="1" smtClean="0"/>
              <a:t>synteny</a:t>
            </a:r>
            <a:r>
              <a:rPr lang="en-US" dirty="0" smtClean="0"/>
              <a:t>), comparisons can either be made using: 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rthologs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hole genome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"/>
            <a:ext cx="4336267" cy="1023101"/>
          </a:xfrm>
        </p:spPr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40795" y="183887"/>
            <a:ext cx="4190560" cy="3060826"/>
          </a:xfrm>
        </p:spPr>
        <p:txBody>
          <a:bodyPr>
            <a:noAutofit/>
          </a:bodyPr>
          <a:lstStyle/>
          <a:p>
            <a:r>
              <a:rPr lang="en-US" sz="2000" dirty="0" smtClean="0"/>
              <a:t>Broad </a:t>
            </a:r>
            <a:r>
              <a:rPr lang="en-US" sz="2000" dirty="0"/>
              <a:t>sampling of conditions across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human</a:t>
            </a:r>
            <a:r>
              <a:rPr lang="en-US" sz="2000" dirty="0"/>
              <a:t>, </a:t>
            </a:r>
            <a:r>
              <a:rPr lang="en-US" sz="2000" dirty="0" smtClean="0"/>
              <a:t>worm </a:t>
            </a:r>
            <a:r>
              <a:rPr lang="en-US" sz="2000" dirty="0"/>
              <a:t>and f</a:t>
            </a:r>
            <a:r>
              <a:rPr lang="en-US" sz="2000" dirty="0" smtClean="0"/>
              <a:t>ly</a:t>
            </a:r>
          </a:p>
          <a:p>
            <a:r>
              <a:rPr lang="en-US" sz="2000" dirty="0" smtClean="0"/>
              <a:t>Fair comparisons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hole cell </a:t>
            </a:r>
            <a:r>
              <a:rPr lang="en-US" sz="1600" dirty="0" err="1" smtClean="0"/>
              <a:t>PolyA</a:t>
            </a:r>
            <a:r>
              <a:rPr lang="en-US" sz="1600" dirty="0" smtClean="0"/>
              <a:t>+ </a:t>
            </a:r>
          </a:p>
          <a:p>
            <a:pPr lvl="2"/>
            <a:r>
              <a:rPr lang="en-US" sz="1200" dirty="0" smtClean="0"/>
              <a:t>&gt; </a:t>
            </a:r>
            <a:r>
              <a:rPr lang="en-US" sz="1200" dirty="0"/>
              <a:t>20 billion reads (</a:t>
            </a:r>
            <a:r>
              <a:rPr lang="en-US" sz="1200" dirty="0" smtClean="0"/>
              <a:t>571 datasets)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mbryo &amp; embryonic stem cells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evelopmental time course (worm &amp; fly)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5600430" y="6407012"/>
            <a:ext cx="381001" cy="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3"/>
          <p:cNvGrpSpPr/>
          <p:nvPr/>
        </p:nvGrpSpPr>
        <p:grpSpPr>
          <a:xfrm>
            <a:off x="1026042" y="4692513"/>
            <a:ext cx="1936750" cy="1937544"/>
            <a:chOff x="5105400" y="3854450"/>
            <a:chExt cx="1936750" cy="1937544"/>
          </a:xfrm>
        </p:grpSpPr>
        <p:sp>
          <p:nvSpPr>
            <p:cNvPr id="13" name="Block Arc 12"/>
            <p:cNvSpPr/>
            <p:nvPr/>
          </p:nvSpPr>
          <p:spPr>
            <a:xfrm>
              <a:off x="5105400" y="3854450"/>
              <a:ext cx="1936750" cy="1936750"/>
            </a:xfrm>
            <a:prstGeom prst="blockArc">
              <a:avLst>
                <a:gd name="adj1" fmla="val 16639174"/>
                <a:gd name="adj2" fmla="val 15768238"/>
                <a:gd name="adj3" fmla="val 19493"/>
              </a:avLst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673850" y="4876800"/>
              <a:ext cx="368300" cy="2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118100" y="4876800"/>
              <a:ext cx="368300" cy="2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4099021">
              <a:off x="6680126" y="4419600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L1</a:t>
              </a:r>
              <a:endParaRPr lang="en-US" sz="1000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7595773">
              <a:off x="6428970" y="5282284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L2</a:t>
              </a:r>
              <a:endParaRPr lang="en-US" sz="1000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7843300">
              <a:off x="5057862" y="4288900"/>
              <a:ext cx="7051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L4/Purpa</a:t>
              </a:r>
              <a:endParaRPr lang="en-US" sz="1000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3916288">
              <a:off x="5377744" y="5289263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L3</a:t>
              </a:r>
              <a:endParaRPr lang="en-US" sz="1000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5906190" y="5601390"/>
              <a:ext cx="37962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8"/>
            <p:cNvSpPr txBox="1"/>
            <p:nvPr/>
          </p:nvSpPr>
          <p:spPr>
            <a:xfrm>
              <a:off x="5762141" y="4371201"/>
              <a:ext cx="655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Larvae</a:t>
              </a:r>
              <a:endParaRPr lang="en-US" sz="1200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442" y="3286109"/>
            <a:ext cx="63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Human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89595" y="2323604"/>
            <a:ext cx="1205528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 smtClean="0"/>
              <a:t>Whole organism</a:t>
            </a:r>
          </a:p>
          <a:p>
            <a:pPr>
              <a:spcAft>
                <a:spcPts val="400"/>
              </a:spcAft>
            </a:pPr>
            <a:r>
              <a:rPr lang="en-US" sz="1200" dirty="0" smtClean="0"/>
              <a:t>Isolated tissue</a:t>
            </a:r>
          </a:p>
          <a:p>
            <a:r>
              <a:rPr lang="en-US" sz="1200" dirty="0" smtClean="0"/>
              <a:t>Cell line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606" y="3457690"/>
            <a:ext cx="572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Worm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130" y="363712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Fly</a:t>
            </a:r>
            <a:endParaRPr lang="en-US" sz="1200" dirty="0"/>
          </a:p>
        </p:txBody>
      </p:sp>
      <p:sp>
        <p:nvSpPr>
          <p:cNvPr id="26" name="Isosceles Triangle 25"/>
          <p:cNvSpPr/>
          <p:nvPr/>
        </p:nvSpPr>
        <p:spPr>
          <a:xfrm>
            <a:off x="1178442" y="33209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Oval 26"/>
          <p:cNvSpPr/>
          <p:nvPr/>
        </p:nvSpPr>
        <p:spPr>
          <a:xfrm flipH="1" flipV="1">
            <a:off x="704124" y="3320913"/>
            <a:ext cx="93318" cy="9331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/>
          <p:cNvSpPr/>
          <p:nvPr/>
        </p:nvSpPr>
        <p:spPr>
          <a:xfrm>
            <a:off x="932724" y="3320913"/>
            <a:ext cx="93318" cy="933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" name="Isosceles Triangle 28"/>
          <p:cNvSpPr/>
          <p:nvPr/>
        </p:nvSpPr>
        <p:spPr>
          <a:xfrm>
            <a:off x="1195560" y="3549513"/>
            <a:ext cx="108249" cy="93318"/>
          </a:xfrm>
          <a:prstGeom prst="triangle">
            <a:avLst/>
          </a:prstGeom>
          <a:solidFill>
            <a:srgbClr val="9BBB5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0" name="Oval 29"/>
          <p:cNvSpPr/>
          <p:nvPr/>
        </p:nvSpPr>
        <p:spPr>
          <a:xfrm flipH="1" flipV="1">
            <a:off x="721242" y="3549513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Rectangle 30"/>
          <p:cNvSpPr/>
          <p:nvPr/>
        </p:nvSpPr>
        <p:spPr>
          <a:xfrm>
            <a:off x="949842" y="3549513"/>
            <a:ext cx="93318" cy="93318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2" name="Isosceles Triangle 31"/>
          <p:cNvSpPr/>
          <p:nvPr/>
        </p:nvSpPr>
        <p:spPr>
          <a:xfrm>
            <a:off x="1195560" y="3760995"/>
            <a:ext cx="108249" cy="93318"/>
          </a:xfrm>
          <a:prstGeom prst="triangle">
            <a:avLst/>
          </a:prstGeom>
          <a:solidFill>
            <a:schemeClr val="tx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Oval 32"/>
          <p:cNvSpPr/>
          <p:nvPr/>
        </p:nvSpPr>
        <p:spPr>
          <a:xfrm flipH="1" flipV="1">
            <a:off x="721242" y="37609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" name="Rectangle 33"/>
          <p:cNvSpPr/>
          <p:nvPr/>
        </p:nvSpPr>
        <p:spPr>
          <a:xfrm>
            <a:off x="949842" y="3760995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35" name="Straight Connector 34"/>
          <p:cNvCxnSpPr>
            <a:stCxn id="47" idx="7"/>
            <a:endCxn id="48" idx="7"/>
          </p:cNvCxnSpPr>
          <p:nvPr/>
        </p:nvCxnSpPr>
        <p:spPr>
          <a:xfrm rot="5400000" flipH="1" flipV="1">
            <a:off x="4273582" y="2396827"/>
            <a:ext cx="281411" cy="26734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H="1" flipV="1">
            <a:off x="2868903" y="3016113"/>
            <a:ext cx="395063" cy="7032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8" idx="0"/>
            <a:endCxn id="47" idx="0"/>
          </p:cNvCxnSpPr>
          <p:nvPr/>
        </p:nvCxnSpPr>
        <p:spPr>
          <a:xfrm rot="16200000" flipH="1">
            <a:off x="3658457" y="2295729"/>
            <a:ext cx="395063" cy="7032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55042" y="3016113"/>
            <a:ext cx="381000" cy="70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495239">
            <a:off x="3922245" y="2230117"/>
            <a:ext cx="5908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Muscle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 rot="4099021">
            <a:off x="4370298" y="2673361"/>
            <a:ext cx="469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Lung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 rot="17439319">
            <a:off x="4368307" y="3152873"/>
            <a:ext cx="462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Liver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 rot="20159809">
            <a:off x="3304873" y="2219067"/>
            <a:ext cx="512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Blood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 rot="17307046">
            <a:off x="2939920" y="2650341"/>
            <a:ext cx="434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Skin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 rot="15000592">
            <a:off x="2785454" y="3196241"/>
            <a:ext cx="56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Neural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78842" y="3397113"/>
            <a:ext cx="304800" cy="1564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39139" y="3397114"/>
            <a:ext cx="325714" cy="2285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263967" y="2496777"/>
            <a:ext cx="1191075" cy="11910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68904" y="2101714"/>
            <a:ext cx="1967138" cy="1967138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28"/>
          <p:cNvSpPr txBox="1"/>
          <p:nvPr/>
        </p:nvSpPr>
        <p:spPr>
          <a:xfrm>
            <a:off x="3629542" y="2544852"/>
            <a:ext cx="535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7F7F7F"/>
                </a:solidFill>
                <a:latin typeface="Helvetica"/>
                <a:cs typeface="Helvetica"/>
              </a:rPr>
              <a:t>Adult</a:t>
            </a:r>
            <a:endParaRPr lang="en-US" sz="12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8052" t="3889" r="48139" b="25000"/>
          <a:stretch/>
        </p:blipFill>
        <p:spPr>
          <a:xfrm>
            <a:off x="3417620" y="2773452"/>
            <a:ext cx="442545" cy="7437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rcRect l="40441" t="5430" r="39706" b="60469"/>
          <a:stretch>
            <a:fillRect/>
          </a:stretch>
        </p:blipFill>
        <p:spPr>
          <a:xfrm>
            <a:off x="3930511" y="2773452"/>
            <a:ext cx="297188" cy="4147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132" y="3230652"/>
            <a:ext cx="569433" cy="173967"/>
          </a:xfrm>
          <a:prstGeom prst="rect">
            <a:avLst/>
          </a:prstGeom>
        </p:spPr>
      </p:pic>
      <p:cxnSp>
        <p:nvCxnSpPr>
          <p:cNvPr id="53" name="Straight Connector 52"/>
          <p:cNvCxnSpPr>
            <a:stCxn id="48" idx="1"/>
            <a:endCxn id="47" idx="1"/>
          </p:cNvCxnSpPr>
          <p:nvPr/>
        </p:nvCxnSpPr>
        <p:spPr>
          <a:xfrm rot="16200000" flipH="1">
            <a:off x="3156984" y="2389795"/>
            <a:ext cx="281411" cy="2814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Block Arc 53"/>
          <p:cNvSpPr/>
          <p:nvPr/>
        </p:nvSpPr>
        <p:spPr>
          <a:xfrm>
            <a:off x="4793467" y="4660763"/>
            <a:ext cx="1936750" cy="1936750"/>
          </a:xfrm>
          <a:prstGeom prst="blockArc">
            <a:avLst>
              <a:gd name="adj1" fmla="val 16639174"/>
              <a:gd name="adj2" fmla="val 15822228"/>
              <a:gd name="adj3" fmla="val 21725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283844" y="5665995"/>
            <a:ext cx="446373" cy="1711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06167" y="5683113"/>
            <a:ext cx="368300" cy="2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924188" y="5211450"/>
            <a:ext cx="284201" cy="166863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049240" y="4913234"/>
            <a:ext cx="372659" cy="2526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61617" y="5889487"/>
            <a:ext cx="327025" cy="2508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5237657" y="6219999"/>
            <a:ext cx="290991" cy="2205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4641067" y="4540113"/>
            <a:ext cx="2209800" cy="2209800"/>
          </a:xfrm>
          <a:prstGeom prst="arc">
            <a:avLst>
              <a:gd name="adj1" fmla="val 16693014"/>
              <a:gd name="adj2" fmla="val 3548064"/>
            </a:avLst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4641067" y="4540113"/>
            <a:ext cx="2209800" cy="2209800"/>
          </a:xfrm>
          <a:prstGeom prst="arc">
            <a:avLst>
              <a:gd name="adj1" fmla="val 7161418"/>
              <a:gd name="adj2" fmla="val 15563660"/>
            </a:avLst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28"/>
          <p:cNvSpPr txBox="1"/>
          <p:nvPr/>
        </p:nvSpPr>
        <p:spPr>
          <a:xfrm>
            <a:off x="5450208" y="5177514"/>
            <a:ext cx="714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7F7F7F"/>
                </a:solidFill>
                <a:latin typeface="Helvetica"/>
                <a:cs typeface="Helvetica"/>
              </a:rPr>
              <a:t>Embryo</a:t>
            </a:r>
            <a:endParaRPr lang="en-US" sz="12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rcRect l="86775" t="53336" b="36328"/>
          <a:stretch>
            <a:fillRect/>
          </a:stretch>
        </p:blipFill>
        <p:spPr>
          <a:xfrm>
            <a:off x="5555467" y="5606913"/>
            <a:ext cx="516465" cy="309408"/>
          </a:xfrm>
          <a:prstGeom prst="rect">
            <a:avLst/>
          </a:prstGeom>
        </p:spPr>
      </p:pic>
      <p:sp>
        <p:nvSpPr>
          <p:cNvPr id="65" name="Arc 64"/>
          <p:cNvSpPr/>
          <p:nvPr/>
        </p:nvSpPr>
        <p:spPr>
          <a:xfrm>
            <a:off x="1940442" y="2787513"/>
            <a:ext cx="4038600" cy="4038600"/>
          </a:xfrm>
          <a:prstGeom prst="arc">
            <a:avLst>
              <a:gd name="adj1" fmla="val 18769982"/>
              <a:gd name="adj2" fmla="val 20957410"/>
            </a:avLst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1940442" y="2787513"/>
            <a:ext cx="4038600" cy="4038600"/>
          </a:xfrm>
          <a:prstGeom prst="arc">
            <a:avLst>
              <a:gd name="adj1" fmla="val 3670772"/>
              <a:gd name="adj2" fmla="val 7034116"/>
            </a:avLst>
          </a:prstGeom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1940442" y="2787513"/>
            <a:ext cx="4038600" cy="4038600"/>
          </a:xfrm>
          <a:prstGeom prst="arc">
            <a:avLst>
              <a:gd name="adj1" fmla="val 11437222"/>
              <a:gd name="adj2" fmla="val 13613289"/>
            </a:avLst>
          </a:prstGeom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6932920" y="53021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9" name="Oval 68"/>
          <p:cNvSpPr/>
          <p:nvPr/>
        </p:nvSpPr>
        <p:spPr>
          <a:xfrm flipH="1" flipV="1">
            <a:off x="6932920" y="5513595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" name="Isosceles Triangle 69"/>
          <p:cNvSpPr/>
          <p:nvPr/>
        </p:nvSpPr>
        <p:spPr>
          <a:xfrm>
            <a:off x="7358071" y="5742195"/>
            <a:ext cx="108249" cy="93318"/>
          </a:xfrm>
          <a:prstGeom prst="triangle">
            <a:avLst/>
          </a:prstGeom>
          <a:solidFill>
            <a:schemeClr val="tx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1" name="Oval 70"/>
          <p:cNvSpPr/>
          <p:nvPr/>
        </p:nvSpPr>
        <p:spPr>
          <a:xfrm flipH="1" flipV="1">
            <a:off x="6932920" y="57421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" name="Isosceles Triangle 71"/>
          <p:cNvSpPr/>
          <p:nvPr/>
        </p:nvSpPr>
        <p:spPr>
          <a:xfrm>
            <a:off x="3356193" y="19493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3" name="Isosceles Triangle 72"/>
          <p:cNvSpPr/>
          <p:nvPr/>
        </p:nvSpPr>
        <p:spPr>
          <a:xfrm>
            <a:off x="4270593" y="17969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Isosceles Triangle 73"/>
          <p:cNvSpPr/>
          <p:nvPr/>
        </p:nvSpPr>
        <p:spPr>
          <a:xfrm>
            <a:off x="4956393" y="2617995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3463719" y="3778840"/>
            <a:ext cx="304799" cy="1509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8931831">
            <a:off x="4115911" y="3535761"/>
            <a:ext cx="54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Whole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77" name="TextBox 76"/>
          <p:cNvSpPr txBox="1"/>
          <p:nvPr/>
        </p:nvSpPr>
        <p:spPr>
          <a:xfrm rot="2362176">
            <a:off x="3108441" y="3626062"/>
            <a:ext cx="56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Gonad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78" name="TextBox 28"/>
          <p:cNvSpPr txBox="1"/>
          <p:nvPr/>
        </p:nvSpPr>
        <p:spPr>
          <a:xfrm>
            <a:off x="5268652" y="6549114"/>
            <a:ext cx="1091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Helvetica"/>
                <a:cs typeface="Helvetica"/>
              </a:rPr>
              <a:t>Development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9" name="Block Arc 78"/>
          <p:cNvSpPr/>
          <p:nvPr/>
        </p:nvSpPr>
        <p:spPr>
          <a:xfrm>
            <a:off x="5030718" y="4887189"/>
            <a:ext cx="1459501" cy="1459501"/>
          </a:xfrm>
          <a:prstGeom prst="blockArc">
            <a:avLst>
              <a:gd name="adj1" fmla="val 16826015"/>
              <a:gd name="adj2" fmla="val 15604559"/>
              <a:gd name="adj3" fmla="val 747"/>
            </a:avLst>
          </a:prstGeom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28"/>
          <p:cNvSpPr txBox="1"/>
          <p:nvPr/>
        </p:nvSpPr>
        <p:spPr>
          <a:xfrm>
            <a:off x="5625565" y="4540113"/>
            <a:ext cx="305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Helvetica"/>
                <a:cs typeface="Helvetica"/>
              </a:rPr>
              <a:t>H</a:t>
            </a:r>
          </a:p>
          <a:p>
            <a:r>
              <a:rPr lang="en-US" sz="1000" dirty="0" smtClean="0">
                <a:latin typeface="Helvetica"/>
                <a:cs typeface="Helvetica"/>
              </a:rPr>
              <a:t>W</a:t>
            </a:r>
          </a:p>
          <a:p>
            <a:r>
              <a:rPr lang="en-US" sz="1000" dirty="0" smtClean="0">
                <a:latin typeface="Helvetica"/>
                <a:cs typeface="Helvetica"/>
              </a:rPr>
              <a:t>F</a:t>
            </a:r>
            <a:endParaRPr lang="en-US" sz="1000" dirty="0">
              <a:latin typeface="Helvetica"/>
              <a:cs typeface="Helvetica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10800000" flipV="1">
            <a:off x="6271573" y="5225913"/>
            <a:ext cx="39327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6001822" y="6193732"/>
            <a:ext cx="335440" cy="2286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28"/>
          <p:cNvSpPr txBox="1"/>
          <p:nvPr/>
        </p:nvSpPr>
        <p:spPr>
          <a:xfrm rot="1599397">
            <a:off x="5864940" y="4906848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2 hr</a:t>
            </a:r>
          </a:p>
        </p:txBody>
      </p:sp>
      <p:sp>
        <p:nvSpPr>
          <p:cNvPr id="84" name="TextBox 28"/>
          <p:cNvSpPr txBox="1"/>
          <p:nvPr/>
        </p:nvSpPr>
        <p:spPr>
          <a:xfrm rot="2874152">
            <a:off x="6090788" y="5106069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4 hr</a:t>
            </a:r>
          </a:p>
        </p:txBody>
      </p:sp>
      <p:sp>
        <p:nvSpPr>
          <p:cNvPr id="85" name="TextBox 28"/>
          <p:cNvSpPr txBox="1"/>
          <p:nvPr/>
        </p:nvSpPr>
        <p:spPr>
          <a:xfrm rot="4449394">
            <a:off x="6243188" y="5410869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6 hr</a:t>
            </a:r>
          </a:p>
        </p:txBody>
      </p:sp>
      <p:sp>
        <p:nvSpPr>
          <p:cNvPr id="86" name="TextBox 28"/>
          <p:cNvSpPr txBox="1"/>
          <p:nvPr/>
        </p:nvSpPr>
        <p:spPr>
          <a:xfrm rot="16884291">
            <a:off x="6198999" y="5702306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8 hr</a:t>
            </a:r>
          </a:p>
        </p:txBody>
      </p:sp>
      <p:sp>
        <p:nvSpPr>
          <p:cNvPr id="87" name="TextBox 28"/>
          <p:cNvSpPr txBox="1"/>
          <p:nvPr/>
        </p:nvSpPr>
        <p:spPr>
          <a:xfrm rot="18651799">
            <a:off x="6009107" y="5947085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10 hr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56395" y="6001722"/>
            <a:ext cx="336847" cy="2147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H="1">
            <a:off x="5162697" y="4887118"/>
            <a:ext cx="274364" cy="250825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28"/>
          <p:cNvSpPr txBox="1"/>
          <p:nvPr/>
        </p:nvSpPr>
        <p:spPr>
          <a:xfrm rot="20532568">
            <a:off x="5735349" y="6126994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12 hr</a:t>
            </a:r>
          </a:p>
        </p:txBody>
      </p:sp>
      <p:sp>
        <p:nvSpPr>
          <p:cNvPr id="91" name="TextBox 28"/>
          <p:cNvSpPr txBox="1"/>
          <p:nvPr/>
        </p:nvSpPr>
        <p:spPr>
          <a:xfrm rot="787075">
            <a:off x="5389795" y="6166484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14 hr</a:t>
            </a:r>
          </a:p>
        </p:txBody>
      </p:sp>
      <p:sp>
        <p:nvSpPr>
          <p:cNvPr id="92" name="TextBox 28"/>
          <p:cNvSpPr txBox="1"/>
          <p:nvPr/>
        </p:nvSpPr>
        <p:spPr>
          <a:xfrm rot="2126661">
            <a:off x="5124864" y="6035710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16 hr</a:t>
            </a:r>
          </a:p>
        </p:txBody>
      </p:sp>
      <p:sp>
        <p:nvSpPr>
          <p:cNvPr id="93" name="TextBox 28"/>
          <p:cNvSpPr txBox="1"/>
          <p:nvPr/>
        </p:nvSpPr>
        <p:spPr>
          <a:xfrm rot="4389801">
            <a:off x="4937686" y="5739198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18 hr</a:t>
            </a:r>
          </a:p>
        </p:txBody>
      </p:sp>
      <p:sp>
        <p:nvSpPr>
          <p:cNvPr id="94" name="TextBox 28"/>
          <p:cNvSpPr txBox="1"/>
          <p:nvPr/>
        </p:nvSpPr>
        <p:spPr>
          <a:xfrm rot="16488470">
            <a:off x="4906780" y="5399876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20 hr</a:t>
            </a:r>
          </a:p>
        </p:txBody>
      </p:sp>
      <p:sp>
        <p:nvSpPr>
          <p:cNvPr id="95" name="TextBox 28"/>
          <p:cNvSpPr txBox="1"/>
          <p:nvPr/>
        </p:nvSpPr>
        <p:spPr>
          <a:xfrm rot="18176089">
            <a:off x="5059356" y="5088457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22 hr</a:t>
            </a:r>
          </a:p>
        </p:txBody>
      </p:sp>
      <p:sp>
        <p:nvSpPr>
          <p:cNvPr id="96" name="TextBox 28"/>
          <p:cNvSpPr txBox="1"/>
          <p:nvPr/>
        </p:nvSpPr>
        <p:spPr>
          <a:xfrm rot="20022268">
            <a:off x="5321206" y="4907850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24 hr</a:t>
            </a:r>
          </a:p>
        </p:txBody>
      </p:sp>
      <p:sp>
        <p:nvSpPr>
          <p:cNvPr id="97" name="TextBox 28"/>
          <p:cNvSpPr txBox="1"/>
          <p:nvPr/>
        </p:nvSpPr>
        <p:spPr>
          <a:xfrm rot="1599397">
            <a:off x="5945099" y="4766283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 hr</a:t>
            </a:r>
          </a:p>
        </p:txBody>
      </p:sp>
      <p:sp>
        <p:nvSpPr>
          <p:cNvPr id="98" name="Block Arc 97"/>
          <p:cNvSpPr/>
          <p:nvPr/>
        </p:nvSpPr>
        <p:spPr>
          <a:xfrm>
            <a:off x="4912242" y="4757012"/>
            <a:ext cx="1718740" cy="1718740"/>
          </a:xfrm>
          <a:prstGeom prst="blockArc">
            <a:avLst>
              <a:gd name="adj1" fmla="val 16826015"/>
              <a:gd name="adj2" fmla="val 15604559"/>
              <a:gd name="adj3" fmla="val 747"/>
            </a:avLst>
          </a:prstGeom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TextBox 28"/>
          <p:cNvSpPr txBox="1"/>
          <p:nvPr/>
        </p:nvSpPr>
        <p:spPr>
          <a:xfrm rot="20022268">
            <a:off x="5198544" y="4779744"/>
            <a:ext cx="447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12 hr</a:t>
            </a:r>
          </a:p>
        </p:txBody>
      </p:sp>
      <p:sp>
        <p:nvSpPr>
          <p:cNvPr id="100" name="TextBox 28"/>
          <p:cNvSpPr txBox="1"/>
          <p:nvPr/>
        </p:nvSpPr>
        <p:spPr>
          <a:xfrm rot="19659301">
            <a:off x="5129271" y="4666350"/>
            <a:ext cx="441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7F7F7F"/>
                </a:solidFill>
                <a:latin typeface="Helvetica"/>
                <a:cs typeface="Helvetica"/>
              </a:rPr>
              <a:t>9 mo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373002" y="5513595"/>
            <a:ext cx="93318" cy="93318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2" name="TextBox 101"/>
          <p:cNvSpPr txBox="1"/>
          <p:nvPr/>
        </p:nvSpPr>
        <p:spPr>
          <a:xfrm>
            <a:off x="6932920" y="5436892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29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90120" y="54368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>
                <a:latin typeface="Helvetica"/>
                <a:cs typeface="Helvetica"/>
              </a:rPr>
              <a:t>4</a:t>
            </a:r>
          </a:p>
        </p:txBody>
      </p:sp>
      <p:pic>
        <p:nvPicPr>
          <p:cNvPr id="104" name="Picture 103" descr="Picture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642" y="5530713"/>
            <a:ext cx="791059" cy="311629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 rot="5400000" flipH="1" flipV="1">
            <a:off x="6034789" y="4885499"/>
            <a:ext cx="137239" cy="560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319654" y="5073513"/>
            <a:ext cx="116588" cy="788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72054" y="5486263"/>
            <a:ext cx="158928" cy="444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436242" y="5803765"/>
            <a:ext cx="158928" cy="908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H="1">
            <a:off x="6282722" y="6126802"/>
            <a:ext cx="80318" cy="78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H="1">
            <a:off x="5932687" y="6322560"/>
            <a:ext cx="167032" cy="780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494579" y="6353603"/>
            <a:ext cx="162474" cy="406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195755" y="6152949"/>
            <a:ext cx="110123" cy="848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988442" y="5832884"/>
            <a:ext cx="116588" cy="788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96" idx="0"/>
          </p:cNvCxnSpPr>
          <p:nvPr/>
        </p:nvCxnSpPr>
        <p:spPr>
          <a:xfrm rot="16200000" flipH="1">
            <a:off x="5424098" y="4849947"/>
            <a:ext cx="89512" cy="501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99420" y="5070885"/>
            <a:ext cx="124150" cy="934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12242" y="5437255"/>
            <a:ext cx="124150" cy="490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342120" y="1720713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3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285524" y="2008395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9" name="TextBox 118"/>
          <p:cNvSpPr txBox="1"/>
          <p:nvPr/>
        </p:nvSpPr>
        <p:spPr>
          <a:xfrm>
            <a:off x="4342120" y="19316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6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88442" y="25412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75599" y="3836692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14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585354" y="4053090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20</a:t>
            </a:r>
            <a:endParaRPr lang="en-US" sz="1000" dirty="0">
              <a:latin typeface="Helvetica"/>
              <a:cs typeface="Helvetica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16200000" flipH="1">
            <a:off x="3979106" y="3719352"/>
            <a:ext cx="304780" cy="1924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 rot="21427621">
            <a:off x="3676729" y="3778462"/>
            <a:ext cx="391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Gut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828324" y="4218195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6" name="TextBox 125"/>
          <p:cNvSpPr txBox="1"/>
          <p:nvPr/>
        </p:nvSpPr>
        <p:spPr>
          <a:xfrm>
            <a:off x="3884920" y="41414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6</a:t>
            </a:r>
            <a:endParaRPr lang="en-US" sz="1000" dirty="0">
              <a:latin typeface="Helvetica"/>
              <a:cs typeface="Helvetica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931042" y="3854313"/>
            <a:ext cx="430167" cy="381000"/>
            <a:chOff x="3733800" y="3200400"/>
            <a:chExt cx="430167" cy="381000"/>
          </a:xfrm>
        </p:grpSpPr>
        <p:sp>
          <p:nvSpPr>
            <p:cNvPr id="128" name="Rectangle 127"/>
            <p:cNvSpPr/>
            <p:nvPr/>
          </p:nvSpPr>
          <p:spPr>
            <a:xfrm>
              <a:off x="3733800" y="3200400"/>
              <a:ext cx="93318" cy="93318"/>
            </a:xfrm>
            <a:prstGeom prst="rect">
              <a:avLst/>
            </a:prstGeom>
            <a:solidFill>
              <a:srgbClr val="9BBB5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4055718" y="3411882"/>
              <a:ext cx="108249" cy="93318"/>
            </a:xfrm>
            <a:prstGeom prst="triangle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733800" y="3411882"/>
              <a:ext cx="93318" cy="9331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73278" y="3335179"/>
              <a:ext cx="3244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X</a:t>
              </a:r>
              <a:r>
                <a:rPr lang="en-US" sz="1000" dirty="0" smtClean="0">
                  <a:latin typeface="Helvetica"/>
                  <a:cs typeface="Helvetica"/>
                </a:rPr>
                <a:t>8</a:t>
              </a:r>
              <a:endParaRPr lang="en-US" sz="1000" dirty="0">
                <a:latin typeface="Helvetica"/>
                <a:cs typeface="Helvetica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275320" y="39890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3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33" name="Isosceles Triangle 132"/>
          <p:cNvSpPr/>
          <p:nvPr/>
        </p:nvSpPr>
        <p:spPr>
          <a:xfrm>
            <a:off x="2626242" y="32447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4" name="Rectangle 133"/>
          <p:cNvSpPr/>
          <p:nvPr/>
        </p:nvSpPr>
        <p:spPr>
          <a:xfrm>
            <a:off x="2550042" y="3455692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5" name="TextBox 134"/>
          <p:cNvSpPr txBox="1"/>
          <p:nvPr/>
        </p:nvSpPr>
        <p:spPr>
          <a:xfrm>
            <a:off x="2594399" y="3379492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18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36" name="Isosceles Triangle 135"/>
          <p:cNvSpPr/>
          <p:nvPr/>
        </p:nvSpPr>
        <p:spPr>
          <a:xfrm>
            <a:off x="2517993" y="26351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7" name="TextBox 136"/>
          <p:cNvSpPr txBox="1"/>
          <p:nvPr/>
        </p:nvSpPr>
        <p:spPr>
          <a:xfrm>
            <a:off x="2550042" y="2558913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10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388242" y="1873113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14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32920" y="5665492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24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90120" y="56654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9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41" name="Oval 140"/>
          <p:cNvSpPr/>
          <p:nvPr/>
        </p:nvSpPr>
        <p:spPr>
          <a:xfrm flipH="1" flipV="1">
            <a:off x="2854842" y="4844913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2" name="Rectangle 141"/>
          <p:cNvSpPr/>
          <p:nvPr/>
        </p:nvSpPr>
        <p:spPr>
          <a:xfrm>
            <a:off x="3218724" y="4844913"/>
            <a:ext cx="93318" cy="93318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3" name="Oval 142"/>
          <p:cNvSpPr/>
          <p:nvPr/>
        </p:nvSpPr>
        <p:spPr>
          <a:xfrm flipH="1" flipV="1">
            <a:off x="2854842" y="50563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4" name="TextBox 143"/>
          <p:cNvSpPr txBox="1"/>
          <p:nvPr/>
        </p:nvSpPr>
        <p:spPr>
          <a:xfrm>
            <a:off x="3261243" y="4759559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4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45" name="Oval 144"/>
          <p:cNvSpPr/>
          <p:nvPr/>
        </p:nvSpPr>
        <p:spPr>
          <a:xfrm flipH="1" flipV="1">
            <a:off x="2913924" y="6064113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6" name="Rectangle 145"/>
          <p:cNvSpPr/>
          <p:nvPr/>
        </p:nvSpPr>
        <p:spPr>
          <a:xfrm>
            <a:off x="3235842" y="6064113"/>
            <a:ext cx="93318" cy="93318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7" name="Oval 146"/>
          <p:cNvSpPr/>
          <p:nvPr/>
        </p:nvSpPr>
        <p:spPr>
          <a:xfrm flipH="1" flipV="1">
            <a:off x="2913924" y="62755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8" name="Oval 147"/>
          <p:cNvSpPr/>
          <p:nvPr/>
        </p:nvSpPr>
        <p:spPr>
          <a:xfrm flipH="1" flipV="1">
            <a:off x="856524" y="6292713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9" name="Isosceles Triangle 148"/>
          <p:cNvSpPr/>
          <p:nvPr/>
        </p:nvSpPr>
        <p:spPr>
          <a:xfrm>
            <a:off x="1222593" y="6521313"/>
            <a:ext cx="108249" cy="93318"/>
          </a:xfrm>
          <a:prstGeom prst="triangle">
            <a:avLst/>
          </a:prstGeom>
          <a:solidFill>
            <a:schemeClr val="tx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0" name="Oval 149"/>
          <p:cNvSpPr/>
          <p:nvPr/>
        </p:nvSpPr>
        <p:spPr>
          <a:xfrm flipH="1" flipV="1">
            <a:off x="416442" y="65041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1" name="Rectangle 150"/>
          <p:cNvSpPr/>
          <p:nvPr/>
        </p:nvSpPr>
        <p:spPr>
          <a:xfrm>
            <a:off x="856524" y="6521313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2" name="TextBox 151"/>
          <p:cNvSpPr txBox="1"/>
          <p:nvPr/>
        </p:nvSpPr>
        <p:spPr>
          <a:xfrm>
            <a:off x="455920" y="6427492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14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99043" y="6436646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15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248200" y="6436646"/>
            <a:ext cx="39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16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 flipH="1" flipV="1">
            <a:off x="492642" y="4768713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6" name="Rectangle 155"/>
          <p:cNvSpPr/>
          <p:nvPr/>
        </p:nvSpPr>
        <p:spPr>
          <a:xfrm>
            <a:off x="873642" y="4768713"/>
            <a:ext cx="93318" cy="93318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7" name="Oval 156"/>
          <p:cNvSpPr/>
          <p:nvPr/>
        </p:nvSpPr>
        <p:spPr>
          <a:xfrm flipH="1" flipV="1">
            <a:off x="492642" y="49801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8" name="Rectangle 157"/>
          <p:cNvSpPr/>
          <p:nvPr/>
        </p:nvSpPr>
        <p:spPr>
          <a:xfrm>
            <a:off x="873642" y="4980195"/>
            <a:ext cx="93318" cy="93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9" name="TextBox 158"/>
          <p:cNvSpPr txBox="1"/>
          <p:nvPr/>
        </p:nvSpPr>
        <p:spPr>
          <a:xfrm>
            <a:off x="536999" y="49034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6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13120" y="49034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8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61" name="Oval 160"/>
          <p:cNvSpPr/>
          <p:nvPr/>
        </p:nvSpPr>
        <p:spPr>
          <a:xfrm flipH="1" flipV="1">
            <a:off x="4531242" y="3913395"/>
            <a:ext cx="93318" cy="93318"/>
          </a:xfrm>
          <a:prstGeom prst="ellipse">
            <a:avLst/>
          </a:prstGeom>
          <a:solidFill>
            <a:srgbClr val="9BBB5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2" name="Oval 161"/>
          <p:cNvSpPr/>
          <p:nvPr/>
        </p:nvSpPr>
        <p:spPr>
          <a:xfrm flipH="1" flipV="1">
            <a:off x="4531242" y="4141995"/>
            <a:ext cx="93318" cy="933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3" name="TextBox 162"/>
          <p:cNvSpPr txBox="1"/>
          <p:nvPr/>
        </p:nvSpPr>
        <p:spPr>
          <a:xfrm>
            <a:off x="2911427" y="49796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931042" y="61988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11427" y="47510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2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931042" y="5987913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73642" y="6198892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49227" y="4692513"/>
            <a:ext cx="32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X</a:t>
            </a:r>
            <a:r>
              <a:rPr lang="en-US" sz="1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9" name="Isosceles Triangle 168"/>
          <p:cNvSpPr/>
          <p:nvPr/>
        </p:nvSpPr>
        <p:spPr>
          <a:xfrm>
            <a:off x="4912242" y="3244713"/>
            <a:ext cx="108249" cy="93318"/>
          </a:xfrm>
          <a:prstGeom prst="triangle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0" name="Slide Number Placeholder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46"/>
            <a:ext cx="8229600" cy="976110"/>
          </a:xfrm>
        </p:spPr>
        <p:txBody>
          <a:bodyPr/>
          <a:lstStyle/>
          <a:p>
            <a:r>
              <a:rPr lang="en-US" dirty="0" smtClean="0"/>
              <a:t>Protein Coding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98" y="1161102"/>
            <a:ext cx="8229600" cy="8228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Comparison of protein coding gene annotations: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19,901 (human)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20,377 (worm)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00FF"/>
                </a:solidFill>
              </a:rPr>
              <a:t>13,623 (fly)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mptxn-exhibit2panelB-2013-03-07_60p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8"/>
          <a:stretch/>
        </p:blipFill>
        <p:spPr>
          <a:xfrm>
            <a:off x="1583541" y="2286000"/>
            <a:ext cx="5458801" cy="2286000"/>
          </a:xfrm>
          <a:prstGeom prst="rect">
            <a:avLst/>
          </a:prstGeom>
        </p:spPr>
      </p:pic>
      <p:pic>
        <p:nvPicPr>
          <p:cNvPr id="5" name="Picture 4" descr="cmptxn-exhibit2panelB-2013-03-07_60p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/>
          <a:stretch/>
        </p:blipFill>
        <p:spPr>
          <a:xfrm>
            <a:off x="1160208" y="4572000"/>
            <a:ext cx="6570676" cy="228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80"/>
            <a:ext cx="8229600" cy="898850"/>
          </a:xfrm>
        </p:spPr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pic>
        <p:nvPicPr>
          <p:cNvPr id="5" name="Content Placeholder 4" descr="Figure3_bo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37230" r="54225" b="29989"/>
          <a:stretch/>
        </p:blipFill>
        <p:spPr>
          <a:xfrm>
            <a:off x="262292" y="3887470"/>
            <a:ext cx="4038247" cy="2468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Figure3_b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3526" b="68797"/>
          <a:stretch/>
        </p:blipFill>
        <p:spPr>
          <a:xfrm>
            <a:off x="4521861" y="3732739"/>
            <a:ext cx="3953793" cy="2743200"/>
          </a:xfrm>
          <a:prstGeom prst="rect">
            <a:avLst/>
          </a:prstGeom>
        </p:spPr>
      </p:pic>
      <p:pic>
        <p:nvPicPr>
          <p:cNvPr id="7" name="Picture 6" descr="Figure3_b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416" r="53491" b="62758"/>
          <a:stretch/>
        </p:blipFill>
        <p:spPr>
          <a:xfrm>
            <a:off x="4810141" y="1256032"/>
            <a:ext cx="3506438" cy="238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79" y="1477109"/>
            <a:ext cx="4084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Comparison of annotated alternative splicing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examples of </a:t>
            </a:r>
            <a:r>
              <a:rPr lang="en-US" dirty="0" err="1" smtClean="0"/>
              <a:t>orthologs</a:t>
            </a:r>
            <a:r>
              <a:rPr lang="en-US" dirty="0" smtClean="0"/>
              <a:t> which share “orthologous” transcript </a:t>
            </a:r>
            <a:r>
              <a:rPr lang="en-US" dirty="0"/>
              <a:t>splice </a:t>
            </a:r>
            <a:r>
              <a:rPr lang="en-US" dirty="0" smtClean="0"/>
              <a:t>isoforms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fly genes with extreme numbers of isoforms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300" y="3732739"/>
            <a:ext cx="4318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0202" y="1096390"/>
            <a:ext cx="947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70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48" y="228283"/>
            <a:ext cx="540083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Alternative Splicing </a:t>
            </a:r>
            <a:r>
              <a:rPr lang="en-US" sz="3600" dirty="0"/>
              <a:t>Usage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74" y="1600200"/>
            <a:ext cx="513189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each sample compute the percent inclusion of an alternative splicing event (</a:t>
            </a:r>
            <a:r>
              <a:rPr lang="en-US" dirty="0" err="1" smtClean="0"/>
              <a:t>Ψ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witch score: maximal difference in </a:t>
            </a:r>
            <a:r>
              <a:rPr lang="en-US" dirty="0" err="1"/>
              <a:t>Ψ</a:t>
            </a:r>
            <a:r>
              <a:rPr lang="en-US" dirty="0"/>
              <a:t> </a:t>
            </a:r>
            <a:r>
              <a:rPr lang="en-US" dirty="0" smtClean="0"/>
              <a:t> across all RNA-</a:t>
            </a:r>
            <a:r>
              <a:rPr lang="en-US" dirty="0" err="1" smtClean="0"/>
              <a:t>Seq</a:t>
            </a:r>
            <a:r>
              <a:rPr lang="en-US" dirty="0" smtClean="0"/>
              <a:t> samples (i.e. ΔΨ). [High &gt;50, Medium 25-50, Low &lt;25]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have investigated the effect of switch score across all samples for all alternative splicing events across the 3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Figure3_b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5" t="31001"/>
          <a:stretch/>
        </p:blipFill>
        <p:spPr>
          <a:xfrm>
            <a:off x="6058789" y="747395"/>
            <a:ext cx="253901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356441" y="1582535"/>
            <a:ext cx="86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401131" y="3125541"/>
            <a:ext cx="7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Worm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565351" y="4831350"/>
            <a:ext cx="44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5603" y="26959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Skipped Exons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240"/>
            <a:ext cx="8229600" cy="833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70780" y="4135960"/>
            <a:ext cx="3627120" cy="1580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Varied repertoire of annotated </a:t>
            </a:r>
            <a:r>
              <a:rPr lang="en-US" sz="2000" dirty="0" err="1" smtClean="0"/>
              <a:t>pgenes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Pseudogenes</a:t>
            </a:r>
            <a:r>
              <a:rPr lang="en-US" sz="2000" dirty="0" smtClean="0"/>
              <a:t> </a:t>
            </a:r>
            <a:r>
              <a:rPr lang="en-US" sz="2000" dirty="0"/>
              <a:t>from the three organisms have very different </a:t>
            </a:r>
            <a:r>
              <a:rPr lang="en-US" sz="2000" dirty="0" smtClean="0"/>
              <a:t>ages (sequence similarity).</a:t>
            </a:r>
            <a:endParaRPr lang="en-US" sz="2000" dirty="0"/>
          </a:p>
        </p:txBody>
      </p:sp>
      <p:pic>
        <p:nvPicPr>
          <p:cNvPr id="17" name="Picture 16" descr="FIgure4_b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44800" r="83264" b="48626"/>
          <a:stretch/>
        </p:blipFill>
        <p:spPr>
          <a:xfrm>
            <a:off x="7409216" y="2219960"/>
            <a:ext cx="1277584" cy="7315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6872" y="1300400"/>
            <a:ext cx="7103462" cy="2792729"/>
            <a:chOff x="103443" y="975361"/>
            <a:chExt cx="7103462" cy="2792729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03443" y="975361"/>
              <a:ext cx="7103462" cy="2123439"/>
              <a:chOff x="444223" y="1932803"/>
              <a:chExt cx="6108977" cy="1820091"/>
            </a:xfrm>
          </p:grpSpPr>
          <p:pic>
            <p:nvPicPr>
              <p:cNvPr id="7" name="Picture 6" descr="FIgure4_bog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068" b="81301"/>
              <a:stretch/>
            </p:blipFill>
            <p:spPr>
              <a:xfrm>
                <a:off x="444223" y="1932803"/>
                <a:ext cx="5936695" cy="182009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9463" y="2211408"/>
                <a:ext cx="375920" cy="271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177280" y="2211408"/>
                <a:ext cx="375920" cy="271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790700" y="3013710"/>
              <a:ext cx="4521200" cy="75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FIgure4_b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27579" r="21068" b="45043"/>
          <a:stretch/>
        </p:blipFill>
        <p:spPr>
          <a:xfrm>
            <a:off x="822389" y="4093129"/>
            <a:ext cx="3657600" cy="2368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9799" y="1439187"/>
            <a:ext cx="86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0874" y="1439187"/>
            <a:ext cx="7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Worm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0371" y="1439187"/>
            <a:ext cx="44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34" y="2073910"/>
            <a:ext cx="4378959" cy="217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Pseudogenes</a:t>
            </a:r>
            <a:r>
              <a:rPr lang="en-US" sz="2800" dirty="0" smtClean="0"/>
              <a:t> from the three organisms arise from different families of parent genes.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B36-964F-954F-ADB5-CD83A51B802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54" y="6010772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Enriched </a:t>
            </a:r>
            <a:r>
              <a:rPr lang="en-US" dirty="0" err="1" smtClean="0"/>
              <a:t>Pfam</a:t>
            </a:r>
            <a:r>
              <a:rPr lang="en-US" dirty="0" smtClean="0"/>
              <a:t> domains of </a:t>
            </a:r>
            <a:r>
              <a:rPr lang="en-US" dirty="0" err="1" smtClean="0"/>
              <a:t>Pgene</a:t>
            </a:r>
            <a:r>
              <a:rPr lang="en-US" dirty="0" smtClean="0"/>
              <a:t> parent genes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15341" y="2116793"/>
            <a:ext cx="4237242" cy="1791294"/>
            <a:chOff x="248170" y="4422816"/>
            <a:chExt cx="4237242" cy="1791294"/>
          </a:xfrm>
        </p:grpSpPr>
        <p:pic>
          <p:nvPicPr>
            <p:cNvPr id="9" name="Picture 8" descr="FIgure4_bog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80" r="20042"/>
            <a:stretch/>
          </p:blipFill>
          <p:spPr>
            <a:xfrm>
              <a:off x="248170" y="4422816"/>
              <a:ext cx="4237242" cy="179129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69240" y="4422816"/>
              <a:ext cx="375920" cy="27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56480" y="1798617"/>
            <a:ext cx="170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(RpS6):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702" t="-11728" r="-421" b="-10494"/>
          <a:stretch/>
        </p:blipFill>
        <p:spPr>
          <a:xfrm>
            <a:off x="188734" y="4806315"/>
            <a:ext cx="8686800" cy="11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1469</Words>
  <Application>Microsoft Macintosh PowerPoint</Application>
  <PresentationFormat>On-screen Show (4:3)</PresentationFormat>
  <Paragraphs>385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Comparison of  3 Metazoan Transcriptomes </vt:lpstr>
      <vt:lpstr>PowerPoint Presentation</vt:lpstr>
      <vt:lpstr>Motivation</vt:lpstr>
      <vt:lpstr>Data Sets</vt:lpstr>
      <vt:lpstr>Protein Coding Genes</vt:lpstr>
      <vt:lpstr>Alternative Splicing</vt:lpstr>
      <vt:lpstr>Alternative Splicing Usage  </vt:lpstr>
      <vt:lpstr>Pseudogenes</vt:lpstr>
      <vt:lpstr>Pseudogenes</vt:lpstr>
      <vt:lpstr>Pseudogenic Activity</vt:lpstr>
      <vt:lpstr>Annotated ncRNAs</vt:lpstr>
      <vt:lpstr>Non-Canonical Transcription</vt:lpstr>
      <vt:lpstr>Cross-Species Co-expression Clustering</vt:lpstr>
      <vt:lpstr>Hourglass Behavior</vt:lpstr>
      <vt:lpstr>Alignment of Developmental Time-Course</vt:lpstr>
      <vt:lpstr>Models for Gene Expression</vt:lpstr>
      <vt:lpstr>Universal Model</vt:lpstr>
      <vt:lpstr>Conclusions</vt:lpstr>
      <vt:lpstr>Acknowledgements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Rozowsky User</dc:creator>
  <cp:lastModifiedBy>Joel Rozowsky User</cp:lastModifiedBy>
  <cp:revision>99</cp:revision>
  <dcterms:created xsi:type="dcterms:W3CDTF">2013-05-09T16:51:05Z</dcterms:created>
  <dcterms:modified xsi:type="dcterms:W3CDTF">2013-05-22T20:17:21Z</dcterms:modified>
</cp:coreProperties>
</file>