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82" autoAdjust="0"/>
    <p:restoredTop sz="96183" autoAdjust="0"/>
  </p:normalViewPr>
  <p:slideViewPr>
    <p:cSldViewPr snapToGrid="0" snapToObjects="1">
      <p:cViewPr varScale="1">
        <p:scale>
          <a:sx n="124" d="100"/>
          <a:sy n="124" d="100"/>
        </p:scale>
        <p:origin x="-6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0CC6C6-F90D-7D41-AF64-55DCA70D265A}" type="datetimeFigureOut">
              <a:rPr lang="en-US" smtClean="0"/>
              <a:t>5/21/13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21866-8D94-4149-95D0-2124698BA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164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Need to elaborate</a:t>
            </a:r>
            <a:r>
              <a:rPr lang="en-US" baseline="0" dirty="0" smtClean="0"/>
              <a:t> on using active histone mark to define promoters of </a:t>
            </a:r>
            <a:r>
              <a:rPr lang="en-US" baseline="0" smtClean="0"/>
              <a:t>brain specific TARs.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21866-8D94-4149-95D0-2124698BAA7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102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Need to elaborate</a:t>
            </a:r>
            <a:r>
              <a:rPr lang="en-US" baseline="0" dirty="0" smtClean="0"/>
              <a:t> on using active histone mark to define promoters of </a:t>
            </a:r>
            <a:r>
              <a:rPr lang="en-US" baseline="0" smtClean="0"/>
              <a:t>brain specific TARs.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21866-8D94-4149-95D0-2124698BAA7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102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A1CE6-7063-8646-87A9-6F1AB4DF10F6}" type="datetimeFigureOut">
              <a:rPr lang="en-US" smtClean="0"/>
              <a:t>5/21/13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6A89-1383-C54A-914D-B98D9EEEB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667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A1CE6-7063-8646-87A9-6F1AB4DF10F6}" type="datetimeFigureOut">
              <a:rPr lang="en-US" smtClean="0"/>
              <a:t>5/21/13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6A89-1383-C54A-914D-B98D9EEEB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90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A1CE6-7063-8646-87A9-6F1AB4DF10F6}" type="datetimeFigureOut">
              <a:rPr lang="en-US" smtClean="0"/>
              <a:t>5/21/13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6A89-1383-C54A-914D-B98D9EEEB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053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A1CE6-7063-8646-87A9-6F1AB4DF10F6}" type="datetimeFigureOut">
              <a:rPr lang="en-US" smtClean="0"/>
              <a:t>5/21/13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6A89-1383-C54A-914D-B98D9EEEB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663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A1CE6-7063-8646-87A9-6F1AB4DF10F6}" type="datetimeFigureOut">
              <a:rPr lang="en-US" smtClean="0"/>
              <a:t>5/21/13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6A89-1383-C54A-914D-B98D9EEEB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553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A1CE6-7063-8646-87A9-6F1AB4DF10F6}" type="datetimeFigureOut">
              <a:rPr lang="en-US" smtClean="0"/>
              <a:t>5/21/13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6A89-1383-C54A-914D-B98D9EEEB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542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A1CE6-7063-8646-87A9-6F1AB4DF10F6}" type="datetimeFigureOut">
              <a:rPr lang="en-US" smtClean="0"/>
              <a:t>5/21/13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6A89-1383-C54A-914D-B98D9EEEB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642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A1CE6-7063-8646-87A9-6F1AB4DF10F6}" type="datetimeFigureOut">
              <a:rPr lang="en-US" smtClean="0"/>
              <a:t>5/21/13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6A89-1383-C54A-914D-B98D9EEEB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582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A1CE6-7063-8646-87A9-6F1AB4DF10F6}" type="datetimeFigureOut">
              <a:rPr lang="en-US" smtClean="0"/>
              <a:t>5/21/13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6A89-1383-C54A-914D-B98D9EEEB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902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A1CE6-7063-8646-87A9-6F1AB4DF10F6}" type="datetimeFigureOut">
              <a:rPr lang="en-US" smtClean="0"/>
              <a:t>5/21/13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6A89-1383-C54A-914D-B98D9EEEB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293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A1CE6-7063-8646-87A9-6F1AB4DF10F6}" type="datetimeFigureOut">
              <a:rPr lang="en-US" smtClean="0"/>
              <a:t>5/21/13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D26A89-1383-C54A-914D-B98D9EEEB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003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A1CE6-7063-8646-87A9-6F1AB4DF10F6}" type="datetimeFigureOut">
              <a:rPr lang="en-US" smtClean="0"/>
              <a:t>5/21/13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26A89-1383-C54A-914D-B98D9EEEB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238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Rectangle 153"/>
          <p:cNvSpPr/>
          <p:nvPr/>
        </p:nvSpPr>
        <p:spPr>
          <a:xfrm>
            <a:off x="34546" y="38781"/>
            <a:ext cx="2817736" cy="234618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  <a:prstDash val="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/>
          <p:cNvSpPr/>
          <p:nvPr/>
        </p:nvSpPr>
        <p:spPr>
          <a:xfrm>
            <a:off x="34546" y="2529473"/>
            <a:ext cx="2817736" cy="33082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  <a:prstDash val="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/>
          <p:cNvSpPr/>
          <p:nvPr/>
        </p:nvSpPr>
        <p:spPr>
          <a:xfrm>
            <a:off x="2958793" y="38780"/>
            <a:ext cx="2707089" cy="4992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  <a:prstDash val="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/>
          <p:cNvSpPr/>
          <p:nvPr/>
        </p:nvSpPr>
        <p:spPr>
          <a:xfrm>
            <a:off x="6204255" y="38780"/>
            <a:ext cx="2462311" cy="4992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  <a:prstDash val="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Elbow Connector 47"/>
          <p:cNvCxnSpPr>
            <a:stCxn id="3" idx="2"/>
            <a:endCxn id="51" idx="2"/>
          </p:cNvCxnSpPr>
          <p:nvPr/>
        </p:nvCxnSpPr>
        <p:spPr>
          <a:xfrm rot="5400000">
            <a:off x="4358746" y="2280761"/>
            <a:ext cx="1143498" cy="5308316"/>
          </a:xfrm>
          <a:prstGeom prst="bentConnector3">
            <a:avLst>
              <a:gd name="adj1" fmla="val 119991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6601673" y="3083010"/>
            <a:ext cx="1965960" cy="12801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err="1" smtClean="0"/>
              <a:t>RNAseq</a:t>
            </a:r>
            <a:r>
              <a:rPr lang="en-US" sz="1200" dirty="0" smtClean="0"/>
              <a:t>: </a:t>
            </a:r>
            <a:r>
              <a:rPr lang="en-US" sz="1200" dirty="0" err="1" smtClean="0"/>
              <a:t>polyA</a:t>
            </a:r>
            <a:r>
              <a:rPr lang="en-US" sz="1200" dirty="0" smtClean="0"/>
              <a:t>+, </a:t>
            </a:r>
            <a:r>
              <a:rPr lang="en-US" sz="1200" dirty="0" err="1" smtClean="0"/>
              <a:t>polyA</a:t>
            </a:r>
            <a:r>
              <a:rPr lang="en-US" sz="1200" dirty="0" smtClean="0"/>
              <a:t>-,  	small, 	long</a:t>
            </a:r>
          </a:p>
          <a:p>
            <a:r>
              <a:rPr lang="en-US" sz="1200" dirty="0" smtClean="0"/>
              <a:t>Histone modifications: 	H3K4me1, H3K4me3, 	H3K27me3, H3K27ac</a:t>
            </a:r>
          </a:p>
          <a:p>
            <a:r>
              <a:rPr lang="en-US" sz="1200" dirty="0" smtClean="0"/>
              <a:t>TF peaks: Pol II, CTCF</a:t>
            </a:r>
            <a:endParaRPr lang="en-US" sz="1200" dirty="0"/>
          </a:p>
        </p:txBody>
      </p:sp>
      <p:sp>
        <p:nvSpPr>
          <p:cNvPr id="4" name="Rounded Rectangle 3"/>
          <p:cNvSpPr/>
          <p:nvPr/>
        </p:nvSpPr>
        <p:spPr>
          <a:xfrm>
            <a:off x="6601674" y="1706320"/>
            <a:ext cx="1965960" cy="502920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Cerebral cortex:</a:t>
            </a:r>
          </a:p>
          <a:p>
            <a:pPr algn="ctr"/>
            <a:r>
              <a:rPr lang="en-US" sz="1200" dirty="0"/>
              <a:t>progenitors, </a:t>
            </a:r>
            <a:r>
              <a:rPr lang="en-US" sz="1200" dirty="0" smtClean="0"/>
              <a:t>neurons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254497" y="389125"/>
            <a:ext cx="1965960" cy="365760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Fibroblasts</a:t>
            </a:r>
            <a:endParaRPr lang="en-US" sz="1200" dirty="0"/>
          </a:p>
        </p:txBody>
      </p:sp>
      <p:cxnSp>
        <p:nvCxnSpPr>
          <p:cNvPr id="7" name="Straight Arrow Connector 6"/>
          <p:cNvCxnSpPr>
            <a:stCxn id="2" idx="3"/>
            <a:endCxn id="4" idx="0"/>
          </p:cNvCxnSpPr>
          <p:nvPr/>
        </p:nvCxnSpPr>
        <p:spPr>
          <a:xfrm flipH="1">
            <a:off x="7584654" y="979195"/>
            <a:ext cx="978" cy="7271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2" idx="2"/>
            <a:endCxn id="5" idx="3"/>
          </p:cNvCxnSpPr>
          <p:nvPr/>
        </p:nvCxnSpPr>
        <p:spPr>
          <a:xfrm flipH="1">
            <a:off x="5220457" y="572005"/>
            <a:ext cx="175929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3254497" y="1066450"/>
            <a:ext cx="1965960" cy="365760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hiPSC</a:t>
            </a:r>
            <a:endParaRPr lang="en-US" sz="1200" dirty="0"/>
          </a:p>
        </p:txBody>
      </p:sp>
      <p:sp>
        <p:nvSpPr>
          <p:cNvPr id="12" name="Rounded Rectangle 11"/>
          <p:cNvSpPr/>
          <p:nvPr/>
        </p:nvSpPr>
        <p:spPr>
          <a:xfrm>
            <a:off x="3254497" y="1686215"/>
            <a:ext cx="1965960" cy="502920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Derived progenitors,</a:t>
            </a:r>
          </a:p>
          <a:p>
            <a:pPr algn="ctr"/>
            <a:r>
              <a:rPr lang="en-US" sz="1200" dirty="0"/>
              <a:t>d</a:t>
            </a:r>
            <a:r>
              <a:rPr lang="en-US" sz="1200" dirty="0" smtClean="0"/>
              <a:t>erived neurons</a:t>
            </a:r>
            <a:endParaRPr lang="en-US" sz="1200" dirty="0"/>
          </a:p>
        </p:txBody>
      </p:sp>
      <p:sp>
        <p:nvSpPr>
          <p:cNvPr id="2" name="Can 1"/>
          <p:cNvSpPr/>
          <p:nvPr/>
        </p:nvSpPr>
        <p:spPr>
          <a:xfrm>
            <a:off x="6979748" y="164815"/>
            <a:ext cx="1211768" cy="814380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Embryonic</a:t>
            </a:r>
          </a:p>
          <a:p>
            <a:pPr algn="ctr"/>
            <a:r>
              <a:rPr lang="en-US" sz="1200" dirty="0" smtClean="0"/>
              <a:t>tissue</a:t>
            </a:r>
          </a:p>
          <a:p>
            <a:pPr algn="ctr"/>
            <a:r>
              <a:rPr lang="en-US" sz="1200" dirty="0" smtClean="0"/>
              <a:t>bank</a:t>
            </a:r>
            <a:endParaRPr lang="en-US" sz="1200" dirty="0"/>
          </a:p>
        </p:txBody>
      </p:sp>
      <p:sp>
        <p:nvSpPr>
          <p:cNvPr id="15" name="Rectangle 14"/>
          <p:cNvSpPr/>
          <p:nvPr/>
        </p:nvSpPr>
        <p:spPr>
          <a:xfrm>
            <a:off x="3254497" y="3083011"/>
            <a:ext cx="1965960" cy="12801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err="1" smtClean="0"/>
              <a:t>RNAseq</a:t>
            </a:r>
            <a:r>
              <a:rPr lang="en-US" sz="1200" dirty="0" smtClean="0"/>
              <a:t>: </a:t>
            </a:r>
            <a:r>
              <a:rPr lang="en-US" sz="1200" dirty="0" err="1" smtClean="0"/>
              <a:t>polyA</a:t>
            </a:r>
            <a:r>
              <a:rPr lang="en-US" sz="1200" dirty="0" smtClean="0"/>
              <a:t>+, </a:t>
            </a:r>
            <a:r>
              <a:rPr lang="en-US" sz="1200" dirty="0" err="1" smtClean="0"/>
              <a:t>polyA</a:t>
            </a:r>
            <a:r>
              <a:rPr lang="en-US" sz="1200" dirty="0" smtClean="0"/>
              <a:t>-,  	small, 	long</a:t>
            </a:r>
          </a:p>
          <a:p>
            <a:r>
              <a:rPr lang="en-US" sz="1200" dirty="0" smtClean="0"/>
              <a:t>Histone modifications: 	H3K4me1, H3K4me3, 	H3K27me3, H3K27ac</a:t>
            </a:r>
          </a:p>
          <a:p>
            <a:r>
              <a:rPr lang="en-US" sz="1200" dirty="0" smtClean="0"/>
              <a:t>TF peaks: Pol II, CTCF</a:t>
            </a:r>
            <a:endParaRPr lang="en-US" sz="1200" dirty="0"/>
          </a:p>
        </p:txBody>
      </p:sp>
      <p:cxnSp>
        <p:nvCxnSpPr>
          <p:cNvPr id="16" name="Straight Arrow Connector 15"/>
          <p:cNvCxnSpPr>
            <a:stCxn id="4" idx="2"/>
            <a:endCxn id="3" idx="0"/>
          </p:cNvCxnSpPr>
          <p:nvPr/>
        </p:nvCxnSpPr>
        <p:spPr>
          <a:xfrm flipH="1">
            <a:off x="7584653" y="2209240"/>
            <a:ext cx="1" cy="8737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2" idx="2"/>
            <a:endCxn id="15" idx="0"/>
          </p:cNvCxnSpPr>
          <p:nvPr/>
        </p:nvCxnSpPr>
        <p:spPr>
          <a:xfrm>
            <a:off x="4237477" y="2189135"/>
            <a:ext cx="0" cy="8938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5" idx="2"/>
            <a:endCxn id="11" idx="0"/>
          </p:cNvCxnSpPr>
          <p:nvPr/>
        </p:nvCxnSpPr>
        <p:spPr>
          <a:xfrm>
            <a:off x="4237477" y="754885"/>
            <a:ext cx="0" cy="3115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1" idx="2"/>
            <a:endCxn id="12" idx="0"/>
          </p:cNvCxnSpPr>
          <p:nvPr/>
        </p:nvCxnSpPr>
        <p:spPr>
          <a:xfrm>
            <a:off x="4237477" y="1432210"/>
            <a:ext cx="0" cy="2540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Can 28"/>
          <p:cNvSpPr/>
          <p:nvPr/>
        </p:nvSpPr>
        <p:spPr>
          <a:xfrm>
            <a:off x="5348157" y="4401852"/>
            <a:ext cx="1211768" cy="905271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ENCODE</a:t>
            </a:r>
          </a:p>
          <a:p>
            <a:pPr algn="ctr"/>
            <a:r>
              <a:rPr lang="en-US" sz="1200" dirty="0" smtClean="0"/>
              <a:t>data</a:t>
            </a:r>
            <a:endParaRPr lang="en-US" sz="1200" dirty="0"/>
          </a:p>
        </p:txBody>
      </p:sp>
      <p:cxnSp>
        <p:nvCxnSpPr>
          <p:cNvPr id="33" name="Elbow Connector 32"/>
          <p:cNvCxnSpPr>
            <a:stCxn id="3" idx="2"/>
            <a:endCxn id="29" idx="4"/>
          </p:cNvCxnSpPr>
          <p:nvPr/>
        </p:nvCxnSpPr>
        <p:spPr>
          <a:xfrm rot="5400000">
            <a:off x="6826630" y="4096465"/>
            <a:ext cx="491318" cy="1024728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15" idx="2"/>
            <a:endCxn id="29" idx="2"/>
          </p:cNvCxnSpPr>
          <p:nvPr/>
        </p:nvCxnSpPr>
        <p:spPr>
          <a:xfrm rot="16200000" flipH="1">
            <a:off x="4547159" y="4053489"/>
            <a:ext cx="491317" cy="111068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173628" y="2529473"/>
            <a:ext cx="12267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Data production</a:t>
            </a:r>
            <a:endParaRPr lang="en-US" sz="12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3825851" y="2545221"/>
            <a:ext cx="12267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Data production</a:t>
            </a:r>
            <a:endParaRPr lang="en-US" sz="12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6721017" y="4608828"/>
            <a:ext cx="864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Data</a:t>
            </a:r>
          </a:p>
          <a:p>
            <a:r>
              <a:rPr lang="en-US" sz="1200" b="1" dirty="0" smtClean="0"/>
              <a:t>deposition</a:t>
            </a:r>
            <a:endParaRPr lang="en-US" sz="1200" b="1" dirty="0"/>
          </a:p>
        </p:txBody>
      </p:sp>
      <p:sp>
        <p:nvSpPr>
          <p:cNvPr id="41" name="Rectangle 40"/>
          <p:cNvSpPr/>
          <p:nvPr/>
        </p:nvSpPr>
        <p:spPr>
          <a:xfrm>
            <a:off x="1823167" y="3609600"/>
            <a:ext cx="914400" cy="8047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/>
              <a:t>Brain </a:t>
            </a:r>
            <a:r>
              <a:rPr lang="en-US" sz="1200" dirty="0"/>
              <a:t>a</a:t>
            </a:r>
            <a:r>
              <a:rPr lang="en-US" sz="1200" dirty="0" smtClean="0"/>
              <a:t>ctive regions: all, novel, </a:t>
            </a:r>
            <a:r>
              <a:rPr lang="en-US" sz="1200" dirty="0" smtClean="0"/>
              <a:t>pertinent</a:t>
            </a:r>
            <a:endParaRPr lang="en-US" sz="1200" dirty="0"/>
          </a:p>
        </p:txBody>
      </p:sp>
      <p:cxnSp>
        <p:nvCxnSpPr>
          <p:cNvPr id="43" name="Straight Arrow Connector 42"/>
          <p:cNvCxnSpPr>
            <a:stCxn id="15" idx="3"/>
            <a:endCxn id="3" idx="1"/>
          </p:cNvCxnSpPr>
          <p:nvPr/>
        </p:nvCxnSpPr>
        <p:spPr>
          <a:xfrm flipV="1">
            <a:off x="5220457" y="3723090"/>
            <a:ext cx="1381216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458866" y="3468041"/>
            <a:ext cx="9517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Comparison</a:t>
            </a:r>
            <a:endParaRPr lang="en-US" sz="12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1800448" y="5045003"/>
            <a:ext cx="951778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Analysis;</a:t>
            </a:r>
          </a:p>
          <a:p>
            <a:r>
              <a:rPr lang="en-US" sz="1200" b="1" dirty="0" smtClean="0"/>
              <a:t>Comparison</a:t>
            </a:r>
            <a:endParaRPr lang="en-US" sz="1200" b="1" dirty="0"/>
          </a:p>
        </p:txBody>
      </p:sp>
      <p:cxnSp>
        <p:nvCxnSpPr>
          <p:cNvPr id="59" name="Straight Arrow Connector 58"/>
          <p:cNvCxnSpPr>
            <a:endCxn id="41" idx="2"/>
          </p:cNvCxnSpPr>
          <p:nvPr/>
        </p:nvCxnSpPr>
        <p:spPr>
          <a:xfrm flipV="1">
            <a:off x="2276337" y="4414380"/>
            <a:ext cx="4030" cy="668535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Can 79"/>
          <p:cNvSpPr/>
          <p:nvPr/>
        </p:nvSpPr>
        <p:spPr>
          <a:xfrm>
            <a:off x="294145" y="4787747"/>
            <a:ext cx="1214517" cy="905271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Variants associated  with mental diseases</a:t>
            </a:r>
            <a:endParaRPr lang="en-US" sz="1200" dirty="0"/>
          </a:p>
        </p:txBody>
      </p:sp>
      <p:sp>
        <p:nvSpPr>
          <p:cNvPr id="82" name="TextBox 81"/>
          <p:cNvSpPr txBox="1"/>
          <p:nvPr/>
        </p:nvSpPr>
        <p:spPr>
          <a:xfrm>
            <a:off x="284367" y="3599359"/>
            <a:ext cx="1234538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Variant set extension by LD; </a:t>
            </a:r>
          </a:p>
          <a:p>
            <a:r>
              <a:rPr lang="en-US" sz="1200" dirty="0" smtClean="0"/>
              <a:t>Variant &amp; region</a:t>
            </a:r>
            <a:endParaRPr lang="en-US" sz="1200" dirty="0" smtClean="0"/>
          </a:p>
          <a:p>
            <a:r>
              <a:rPr lang="en-US" sz="1200" dirty="0"/>
              <a:t>o</a:t>
            </a:r>
            <a:r>
              <a:rPr lang="en-US" sz="1200" dirty="0" smtClean="0"/>
              <a:t>verlap/match</a:t>
            </a:r>
            <a:endParaRPr lang="en-US" sz="1200" dirty="0"/>
          </a:p>
        </p:txBody>
      </p:sp>
      <p:cxnSp>
        <p:nvCxnSpPr>
          <p:cNvPr id="87" name="Straight Arrow Connector 86"/>
          <p:cNvCxnSpPr>
            <a:stCxn id="80" idx="1"/>
            <a:endCxn id="82" idx="2"/>
          </p:cNvCxnSpPr>
          <p:nvPr/>
        </p:nvCxnSpPr>
        <p:spPr>
          <a:xfrm flipV="1">
            <a:off x="901404" y="4430356"/>
            <a:ext cx="232" cy="35739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73144" y="2806472"/>
            <a:ext cx="1664050" cy="40468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/>
              <a:t>Key active </a:t>
            </a:r>
            <a:r>
              <a:rPr lang="en-US" sz="1200" dirty="0" smtClean="0"/>
              <a:t>regions;</a:t>
            </a:r>
            <a:endParaRPr lang="en-US" sz="1200" dirty="0"/>
          </a:p>
          <a:p>
            <a:r>
              <a:rPr lang="en-US" sz="1200" dirty="0" smtClean="0"/>
              <a:t>Putative causal variants</a:t>
            </a:r>
          </a:p>
        </p:txBody>
      </p:sp>
      <p:cxnSp>
        <p:nvCxnSpPr>
          <p:cNvPr id="91" name="Straight Arrow Connector 90"/>
          <p:cNvCxnSpPr>
            <a:stCxn id="82" idx="0"/>
            <a:endCxn id="90" idx="2"/>
          </p:cNvCxnSpPr>
          <p:nvPr/>
        </p:nvCxnSpPr>
        <p:spPr>
          <a:xfrm flipV="1">
            <a:off x="901636" y="3211159"/>
            <a:ext cx="3533" cy="3882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Elbow Connector 97"/>
          <p:cNvCxnSpPr>
            <a:stCxn id="29" idx="3"/>
            <a:endCxn id="51" idx="3"/>
          </p:cNvCxnSpPr>
          <p:nvPr/>
        </p:nvCxnSpPr>
        <p:spPr>
          <a:xfrm rot="5400000">
            <a:off x="4311069" y="3748281"/>
            <a:ext cx="84130" cy="3201815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2" name="Rounded Rectangle 121"/>
          <p:cNvSpPr/>
          <p:nvPr/>
        </p:nvSpPr>
        <p:spPr>
          <a:xfrm>
            <a:off x="73144" y="1220855"/>
            <a:ext cx="1664051" cy="502920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Derived progenitors,</a:t>
            </a:r>
          </a:p>
          <a:p>
            <a:pPr algn="ctr"/>
            <a:r>
              <a:rPr lang="en-US" sz="1200" dirty="0"/>
              <a:t>d</a:t>
            </a:r>
            <a:r>
              <a:rPr lang="en-US" sz="1200" dirty="0" smtClean="0"/>
              <a:t>erived neurons</a:t>
            </a:r>
            <a:endParaRPr lang="en-US" sz="1200" dirty="0"/>
          </a:p>
        </p:txBody>
      </p:sp>
      <p:cxnSp>
        <p:nvCxnSpPr>
          <p:cNvPr id="127" name="Straight Arrow Connector 126"/>
          <p:cNvCxnSpPr>
            <a:stCxn id="90" idx="0"/>
            <a:endCxn id="122" idx="2"/>
          </p:cNvCxnSpPr>
          <p:nvPr/>
        </p:nvCxnSpPr>
        <p:spPr>
          <a:xfrm flipV="1">
            <a:off x="905169" y="1723775"/>
            <a:ext cx="1" cy="10826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409573" y="2002633"/>
            <a:ext cx="1003325" cy="276999"/>
          </a:xfrm>
          <a:prstGeom prst="rect">
            <a:avLst/>
          </a:prstGeom>
          <a:solidFill>
            <a:schemeClr val="bg1">
              <a:alpha val="58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b="1" dirty="0"/>
              <a:t>Perturbation 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357451" y="163233"/>
            <a:ext cx="1082348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Phenotype</a:t>
            </a:r>
          </a:p>
          <a:p>
            <a:r>
              <a:rPr lang="en-US" sz="1200" dirty="0" smtClean="0"/>
              <a:t>measurement</a:t>
            </a:r>
            <a:endParaRPr lang="en-US" sz="1200" dirty="0"/>
          </a:p>
        </p:txBody>
      </p:sp>
      <p:cxnSp>
        <p:nvCxnSpPr>
          <p:cNvPr id="131" name="Straight Arrow Connector 130"/>
          <p:cNvCxnSpPr>
            <a:stCxn id="122" idx="0"/>
            <a:endCxn id="130" idx="2"/>
          </p:cNvCxnSpPr>
          <p:nvPr/>
        </p:nvCxnSpPr>
        <p:spPr>
          <a:xfrm flipH="1" flipV="1">
            <a:off x="898625" y="624898"/>
            <a:ext cx="6545" cy="5959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5" name="TextBox 134"/>
          <p:cNvSpPr txBox="1"/>
          <p:nvPr/>
        </p:nvSpPr>
        <p:spPr>
          <a:xfrm>
            <a:off x="6223381" y="42568"/>
            <a:ext cx="6402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mic Sans MS"/>
              </a:rPr>
              <a:t>Aim 1</a:t>
            </a:r>
            <a:endParaRPr lang="en-US" sz="1400" dirty="0">
              <a:latin typeface="Comic Sans MS"/>
            </a:endParaRPr>
          </a:p>
        </p:txBody>
      </p:sp>
      <p:cxnSp>
        <p:nvCxnSpPr>
          <p:cNvPr id="147" name="Straight Arrow Connector 146"/>
          <p:cNvCxnSpPr>
            <a:stCxn id="41" idx="1"/>
            <a:endCxn id="82" idx="3"/>
          </p:cNvCxnSpPr>
          <p:nvPr/>
        </p:nvCxnSpPr>
        <p:spPr>
          <a:xfrm flipH="1">
            <a:off x="1518905" y="4011990"/>
            <a:ext cx="304262" cy="286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0" name="TextBox 149"/>
          <p:cNvSpPr txBox="1"/>
          <p:nvPr/>
        </p:nvSpPr>
        <p:spPr>
          <a:xfrm>
            <a:off x="3089699" y="42568"/>
            <a:ext cx="6690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mic Sans MS"/>
              </a:rPr>
              <a:t>Aim 2</a:t>
            </a:r>
            <a:endParaRPr lang="en-US" sz="1400" dirty="0">
              <a:latin typeface="Comic Sans MS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2038130" y="2603155"/>
            <a:ext cx="6690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mic Sans MS"/>
              </a:rPr>
              <a:t>Aim 3</a:t>
            </a:r>
            <a:endParaRPr lang="en-US" sz="1400" dirty="0">
              <a:latin typeface="Comic Sans MS"/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2038130" y="38780"/>
            <a:ext cx="6719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mic Sans MS"/>
              </a:rPr>
              <a:t>Aim 4</a:t>
            </a:r>
            <a:endParaRPr lang="en-US" sz="1400" dirty="0">
              <a:latin typeface="Comic Sans MS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565060" y="5481634"/>
            <a:ext cx="9277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Cortex data</a:t>
            </a:r>
            <a:endParaRPr lang="en-US" sz="1200" b="1" dirty="0"/>
          </a:p>
        </p:txBody>
      </p:sp>
      <p:sp>
        <p:nvSpPr>
          <p:cNvPr id="88" name="TextBox 87"/>
          <p:cNvSpPr txBox="1"/>
          <p:nvPr/>
        </p:nvSpPr>
        <p:spPr>
          <a:xfrm>
            <a:off x="3565060" y="5103528"/>
            <a:ext cx="12872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Other tissue data</a:t>
            </a:r>
            <a:endParaRPr lang="en-US" sz="1200" b="1" dirty="0"/>
          </a:p>
        </p:txBody>
      </p:sp>
      <p:sp>
        <p:nvSpPr>
          <p:cNvPr id="89" name="TextBox 88"/>
          <p:cNvSpPr txBox="1"/>
          <p:nvPr/>
        </p:nvSpPr>
        <p:spPr>
          <a:xfrm>
            <a:off x="4406993" y="4599133"/>
            <a:ext cx="864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Data</a:t>
            </a:r>
          </a:p>
          <a:p>
            <a:r>
              <a:rPr lang="en-US" sz="1200" b="1" dirty="0" smtClean="0"/>
              <a:t>deposition</a:t>
            </a:r>
            <a:endParaRPr lang="en-US" sz="1200" b="1" dirty="0"/>
          </a:p>
        </p:txBody>
      </p:sp>
      <p:cxnSp>
        <p:nvCxnSpPr>
          <p:cNvPr id="92" name="Elbow Connector 91"/>
          <p:cNvCxnSpPr>
            <a:stCxn id="12" idx="1"/>
          </p:cNvCxnSpPr>
          <p:nvPr/>
        </p:nvCxnSpPr>
        <p:spPr>
          <a:xfrm rot="10800000">
            <a:off x="1737195" y="1472315"/>
            <a:ext cx="1517302" cy="46536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0876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Rectangle 153"/>
          <p:cNvSpPr/>
          <p:nvPr/>
        </p:nvSpPr>
        <p:spPr>
          <a:xfrm>
            <a:off x="34546" y="38781"/>
            <a:ext cx="2817736" cy="234618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  <a:prstDash val="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/>
          <p:cNvSpPr/>
          <p:nvPr/>
        </p:nvSpPr>
        <p:spPr>
          <a:xfrm>
            <a:off x="34546" y="2529473"/>
            <a:ext cx="2817736" cy="322613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  <a:prstDash val="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/>
          <p:cNvSpPr/>
          <p:nvPr/>
        </p:nvSpPr>
        <p:spPr>
          <a:xfrm>
            <a:off x="2958793" y="38780"/>
            <a:ext cx="2707089" cy="4992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  <a:prstDash val="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/>
          <p:cNvSpPr/>
          <p:nvPr/>
        </p:nvSpPr>
        <p:spPr>
          <a:xfrm>
            <a:off x="6204255" y="38780"/>
            <a:ext cx="2462311" cy="4992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  <a:prstDash val="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Elbow Connector 47"/>
          <p:cNvCxnSpPr>
            <a:stCxn id="3" idx="2"/>
            <a:endCxn id="51" idx="2"/>
          </p:cNvCxnSpPr>
          <p:nvPr/>
        </p:nvCxnSpPr>
        <p:spPr>
          <a:xfrm rot="5400000">
            <a:off x="4345930" y="2252605"/>
            <a:ext cx="1128158" cy="5349288"/>
          </a:xfrm>
          <a:prstGeom prst="bentConnector3">
            <a:avLst>
              <a:gd name="adj1" fmla="val 120263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6601673" y="3083010"/>
            <a:ext cx="1965960" cy="12801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err="1" smtClean="0"/>
              <a:t>RNAseq</a:t>
            </a:r>
            <a:r>
              <a:rPr lang="en-US" sz="1200" dirty="0" smtClean="0"/>
              <a:t>: </a:t>
            </a:r>
            <a:r>
              <a:rPr lang="en-US" sz="1200" dirty="0" err="1" smtClean="0"/>
              <a:t>polyA</a:t>
            </a:r>
            <a:r>
              <a:rPr lang="en-US" sz="1200" dirty="0" smtClean="0"/>
              <a:t>+, </a:t>
            </a:r>
            <a:r>
              <a:rPr lang="en-US" sz="1200" dirty="0" err="1" smtClean="0"/>
              <a:t>polyA</a:t>
            </a:r>
            <a:r>
              <a:rPr lang="en-US" sz="1200" dirty="0" smtClean="0"/>
              <a:t>-,  	small, 	long</a:t>
            </a:r>
          </a:p>
          <a:p>
            <a:r>
              <a:rPr lang="en-US" sz="1200" dirty="0" smtClean="0"/>
              <a:t>Histone modifications: 	H3K4me1, H3K4me3, 	H3K27me3, H3K27ac</a:t>
            </a:r>
          </a:p>
          <a:p>
            <a:r>
              <a:rPr lang="en-US" sz="1200" dirty="0" smtClean="0"/>
              <a:t>TF peaks: Pol II, CTCF</a:t>
            </a:r>
            <a:endParaRPr lang="en-US" sz="1200" dirty="0"/>
          </a:p>
        </p:txBody>
      </p:sp>
      <p:sp>
        <p:nvSpPr>
          <p:cNvPr id="4" name="Rounded Rectangle 3"/>
          <p:cNvSpPr/>
          <p:nvPr/>
        </p:nvSpPr>
        <p:spPr>
          <a:xfrm>
            <a:off x="6601674" y="1706320"/>
            <a:ext cx="1965960" cy="502920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Cerebral cortex:</a:t>
            </a:r>
          </a:p>
          <a:p>
            <a:pPr algn="ctr"/>
            <a:r>
              <a:rPr lang="en-US" sz="1200" dirty="0"/>
              <a:t>progenitors, </a:t>
            </a:r>
            <a:r>
              <a:rPr lang="en-US" sz="1200" dirty="0" smtClean="0"/>
              <a:t>neurons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254497" y="389125"/>
            <a:ext cx="1965960" cy="365760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Fibroblasts</a:t>
            </a:r>
            <a:endParaRPr lang="en-US" sz="1200" dirty="0"/>
          </a:p>
        </p:txBody>
      </p:sp>
      <p:cxnSp>
        <p:nvCxnSpPr>
          <p:cNvPr id="7" name="Straight Arrow Connector 6"/>
          <p:cNvCxnSpPr>
            <a:stCxn id="2" idx="3"/>
            <a:endCxn id="4" idx="0"/>
          </p:cNvCxnSpPr>
          <p:nvPr/>
        </p:nvCxnSpPr>
        <p:spPr>
          <a:xfrm flipH="1">
            <a:off x="7584654" y="979195"/>
            <a:ext cx="978" cy="7271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2" idx="2"/>
            <a:endCxn id="5" idx="3"/>
          </p:cNvCxnSpPr>
          <p:nvPr/>
        </p:nvCxnSpPr>
        <p:spPr>
          <a:xfrm flipH="1">
            <a:off x="5220457" y="572005"/>
            <a:ext cx="175929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3254497" y="1066450"/>
            <a:ext cx="1965960" cy="365760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hiPSC</a:t>
            </a:r>
            <a:endParaRPr lang="en-US" sz="1200" dirty="0"/>
          </a:p>
        </p:txBody>
      </p:sp>
      <p:sp>
        <p:nvSpPr>
          <p:cNvPr id="12" name="Rounded Rectangle 11"/>
          <p:cNvSpPr/>
          <p:nvPr/>
        </p:nvSpPr>
        <p:spPr>
          <a:xfrm>
            <a:off x="3254497" y="1686215"/>
            <a:ext cx="1965960" cy="502920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Derived progenitors,</a:t>
            </a:r>
          </a:p>
          <a:p>
            <a:pPr algn="ctr"/>
            <a:r>
              <a:rPr lang="en-US" sz="1200" dirty="0"/>
              <a:t>d</a:t>
            </a:r>
            <a:r>
              <a:rPr lang="en-US" sz="1200" dirty="0" smtClean="0"/>
              <a:t>erived neurons</a:t>
            </a:r>
            <a:endParaRPr lang="en-US" sz="1200" dirty="0"/>
          </a:p>
        </p:txBody>
      </p:sp>
      <p:sp>
        <p:nvSpPr>
          <p:cNvPr id="2" name="Can 1"/>
          <p:cNvSpPr/>
          <p:nvPr/>
        </p:nvSpPr>
        <p:spPr>
          <a:xfrm>
            <a:off x="6979748" y="164815"/>
            <a:ext cx="1211768" cy="814380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Embryonic</a:t>
            </a:r>
          </a:p>
          <a:p>
            <a:pPr algn="ctr"/>
            <a:r>
              <a:rPr lang="en-US" sz="1200" dirty="0" smtClean="0"/>
              <a:t>tissue</a:t>
            </a:r>
          </a:p>
          <a:p>
            <a:pPr algn="ctr"/>
            <a:r>
              <a:rPr lang="en-US" sz="1200" dirty="0" smtClean="0"/>
              <a:t>bank</a:t>
            </a:r>
            <a:endParaRPr lang="en-US" sz="1200" dirty="0"/>
          </a:p>
        </p:txBody>
      </p:sp>
      <p:sp>
        <p:nvSpPr>
          <p:cNvPr id="15" name="Rectangle 14"/>
          <p:cNvSpPr/>
          <p:nvPr/>
        </p:nvSpPr>
        <p:spPr>
          <a:xfrm>
            <a:off x="3254497" y="3083011"/>
            <a:ext cx="1965960" cy="12801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err="1" smtClean="0"/>
              <a:t>RNAseq</a:t>
            </a:r>
            <a:r>
              <a:rPr lang="en-US" sz="1200" dirty="0" smtClean="0"/>
              <a:t>: </a:t>
            </a:r>
            <a:r>
              <a:rPr lang="en-US" sz="1200" dirty="0" err="1" smtClean="0"/>
              <a:t>polyA</a:t>
            </a:r>
            <a:r>
              <a:rPr lang="en-US" sz="1200" dirty="0" smtClean="0"/>
              <a:t>+, </a:t>
            </a:r>
            <a:r>
              <a:rPr lang="en-US" sz="1200" dirty="0" err="1" smtClean="0"/>
              <a:t>polyA</a:t>
            </a:r>
            <a:r>
              <a:rPr lang="en-US" sz="1200" dirty="0" smtClean="0"/>
              <a:t>-,  	small, 	long</a:t>
            </a:r>
          </a:p>
          <a:p>
            <a:r>
              <a:rPr lang="en-US" sz="1200" dirty="0" smtClean="0"/>
              <a:t>Histone modifications: 	H3K4me1, H3K4me3, 	H3K27me3, H3K27ac</a:t>
            </a:r>
          </a:p>
          <a:p>
            <a:r>
              <a:rPr lang="en-US" sz="1200" dirty="0" smtClean="0"/>
              <a:t>TF peaks: Pol II, CTCF</a:t>
            </a:r>
            <a:endParaRPr lang="en-US" sz="1200" dirty="0"/>
          </a:p>
        </p:txBody>
      </p:sp>
      <p:cxnSp>
        <p:nvCxnSpPr>
          <p:cNvPr id="16" name="Straight Arrow Connector 15"/>
          <p:cNvCxnSpPr>
            <a:stCxn id="4" idx="2"/>
            <a:endCxn id="3" idx="0"/>
          </p:cNvCxnSpPr>
          <p:nvPr/>
        </p:nvCxnSpPr>
        <p:spPr>
          <a:xfrm flipH="1">
            <a:off x="7584653" y="2209240"/>
            <a:ext cx="1" cy="8737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2" idx="2"/>
            <a:endCxn id="15" idx="0"/>
          </p:cNvCxnSpPr>
          <p:nvPr/>
        </p:nvCxnSpPr>
        <p:spPr>
          <a:xfrm>
            <a:off x="4237477" y="2189135"/>
            <a:ext cx="0" cy="8938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5" idx="2"/>
            <a:endCxn id="11" idx="0"/>
          </p:cNvCxnSpPr>
          <p:nvPr/>
        </p:nvCxnSpPr>
        <p:spPr>
          <a:xfrm>
            <a:off x="4237477" y="754885"/>
            <a:ext cx="0" cy="3115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1" idx="2"/>
            <a:endCxn id="12" idx="0"/>
          </p:cNvCxnSpPr>
          <p:nvPr/>
        </p:nvCxnSpPr>
        <p:spPr>
          <a:xfrm>
            <a:off x="4237477" y="1432210"/>
            <a:ext cx="0" cy="25400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Can 28"/>
          <p:cNvSpPr/>
          <p:nvPr/>
        </p:nvSpPr>
        <p:spPr>
          <a:xfrm>
            <a:off x="5348157" y="4401852"/>
            <a:ext cx="1211768" cy="905271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ENCODE</a:t>
            </a:r>
          </a:p>
          <a:p>
            <a:pPr algn="ctr"/>
            <a:r>
              <a:rPr lang="en-US" sz="1200" dirty="0" smtClean="0"/>
              <a:t>data</a:t>
            </a:r>
            <a:endParaRPr lang="en-US" sz="1200" dirty="0"/>
          </a:p>
        </p:txBody>
      </p:sp>
      <p:cxnSp>
        <p:nvCxnSpPr>
          <p:cNvPr id="33" name="Elbow Connector 32"/>
          <p:cNvCxnSpPr>
            <a:stCxn id="3" idx="2"/>
            <a:endCxn id="29" idx="4"/>
          </p:cNvCxnSpPr>
          <p:nvPr/>
        </p:nvCxnSpPr>
        <p:spPr>
          <a:xfrm rot="5400000">
            <a:off x="6826630" y="4096465"/>
            <a:ext cx="491318" cy="1024728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15" idx="2"/>
            <a:endCxn id="29" idx="2"/>
          </p:cNvCxnSpPr>
          <p:nvPr/>
        </p:nvCxnSpPr>
        <p:spPr>
          <a:xfrm rot="16200000" flipH="1">
            <a:off x="4547159" y="4053489"/>
            <a:ext cx="491317" cy="111068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173628" y="2529473"/>
            <a:ext cx="12267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Data production</a:t>
            </a:r>
            <a:endParaRPr lang="en-US" sz="12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3825851" y="2545221"/>
            <a:ext cx="12267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Data production</a:t>
            </a:r>
            <a:endParaRPr lang="en-US" sz="12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6721017" y="4608828"/>
            <a:ext cx="864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Data</a:t>
            </a:r>
          </a:p>
          <a:p>
            <a:r>
              <a:rPr lang="en-US" sz="1200" b="1" dirty="0" smtClean="0"/>
              <a:t>deposition</a:t>
            </a:r>
            <a:endParaRPr lang="en-US" sz="1200" b="1" dirty="0"/>
          </a:p>
        </p:txBody>
      </p:sp>
      <p:sp>
        <p:nvSpPr>
          <p:cNvPr id="41" name="Rectangle 40"/>
          <p:cNvSpPr/>
          <p:nvPr/>
        </p:nvSpPr>
        <p:spPr>
          <a:xfrm>
            <a:off x="1690022" y="3761718"/>
            <a:ext cx="1095438" cy="55533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/>
              <a:t>Brain specific active regions</a:t>
            </a:r>
            <a:endParaRPr lang="en-US" sz="1200" dirty="0"/>
          </a:p>
        </p:txBody>
      </p:sp>
      <p:cxnSp>
        <p:nvCxnSpPr>
          <p:cNvPr id="43" name="Straight Arrow Connector 42"/>
          <p:cNvCxnSpPr>
            <a:stCxn id="15" idx="3"/>
            <a:endCxn id="3" idx="1"/>
          </p:cNvCxnSpPr>
          <p:nvPr/>
        </p:nvCxnSpPr>
        <p:spPr>
          <a:xfrm flipV="1">
            <a:off x="5220457" y="3723090"/>
            <a:ext cx="1381216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458866" y="3468041"/>
            <a:ext cx="9517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Comparison</a:t>
            </a:r>
            <a:endParaRPr lang="en-US" sz="12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1759476" y="5214329"/>
            <a:ext cx="951778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Comparison</a:t>
            </a:r>
            <a:endParaRPr lang="en-US" sz="1200" b="1" dirty="0"/>
          </a:p>
        </p:txBody>
      </p:sp>
      <p:cxnSp>
        <p:nvCxnSpPr>
          <p:cNvPr id="59" name="Straight Arrow Connector 58"/>
          <p:cNvCxnSpPr>
            <a:stCxn id="51" idx="0"/>
            <a:endCxn id="41" idx="2"/>
          </p:cNvCxnSpPr>
          <p:nvPr/>
        </p:nvCxnSpPr>
        <p:spPr>
          <a:xfrm flipV="1">
            <a:off x="2235365" y="4317053"/>
            <a:ext cx="2376" cy="89727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Can 79"/>
          <p:cNvSpPr/>
          <p:nvPr/>
        </p:nvSpPr>
        <p:spPr>
          <a:xfrm>
            <a:off x="297911" y="4757021"/>
            <a:ext cx="1214517" cy="905271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Variants associated  with mental diseases</a:t>
            </a:r>
            <a:endParaRPr lang="en-US" sz="1200" dirty="0"/>
          </a:p>
        </p:txBody>
      </p:sp>
      <p:sp>
        <p:nvSpPr>
          <p:cNvPr id="82" name="TextBox 81"/>
          <p:cNvSpPr txBox="1"/>
          <p:nvPr/>
        </p:nvSpPr>
        <p:spPr>
          <a:xfrm>
            <a:off x="437809" y="3811323"/>
            <a:ext cx="934721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Overlap &amp;</a:t>
            </a:r>
          </a:p>
          <a:p>
            <a:r>
              <a:rPr lang="en-US" sz="1200" b="1" dirty="0" smtClean="0"/>
              <a:t>comparison</a:t>
            </a:r>
            <a:endParaRPr lang="en-US" sz="1200" b="1" dirty="0"/>
          </a:p>
        </p:txBody>
      </p:sp>
      <p:cxnSp>
        <p:nvCxnSpPr>
          <p:cNvPr id="87" name="Straight Arrow Connector 86"/>
          <p:cNvCxnSpPr>
            <a:stCxn id="80" idx="1"/>
            <a:endCxn id="82" idx="2"/>
          </p:cNvCxnSpPr>
          <p:nvPr/>
        </p:nvCxnSpPr>
        <p:spPr>
          <a:xfrm flipV="1">
            <a:off x="905170" y="4272988"/>
            <a:ext cx="0" cy="48403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357451" y="2655824"/>
            <a:ext cx="1095438" cy="55533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/>
              <a:t>Hypothetical causal variants &amp; key regions</a:t>
            </a:r>
            <a:endParaRPr lang="en-US" sz="1200" dirty="0"/>
          </a:p>
        </p:txBody>
      </p:sp>
      <p:cxnSp>
        <p:nvCxnSpPr>
          <p:cNvPr id="91" name="Straight Arrow Connector 90"/>
          <p:cNvCxnSpPr>
            <a:stCxn id="82" idx="0"/>
            <a:endCxn id="90" idx="2"/>
          </p:cNvCxnSpPr>
          <p:nvPr/>
        </p:nvCxnSpPr>
        <p:spPr>
          <a:xfrm flipV="1">
            <a:off x="905170" y="3211159"/>
            <a:ext cx="0" cy="60016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Elbow Connector 97"/>
          <p:cNvCxnSpPr>
            <a:stCxn id="29" idx="3"/>
            <a:endCxn id="51" idx="3"/>
          </p:cNvCxnSpPr>
          <p:nvPr/>
        </p:nvCxnSpPr>
        <p:spPr>
          <a:xfrm rot="5400000">
            <a:off x="4309795" y="3708583"/>
            <a:ext cx="45706" cy="3242787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2" name="Rounded Rectangle 121"/>
          <p:cNvSpPr/>
          <p:nvPr/>
        </p:nvSpPr>
        <p:spPr>
          <a:xfrm>
            <a:off x="73144" y="1220855"/>
            <a:ext cx="1664051" cy="502920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Derived progenitors,</a:t>
            </a:r>
          </a:p>
          <a:p>
            <a:pPr algn="ctr"/>
            <a:r>
              <a:rPr lang="en-US" sz="1200" dirty="0"/>
              <a:t>d</a:t>
            </a:r>
            <a:r>
              <a:rPr lang="en-US" sz="1200" dirty="0" smtClean="0"/>
              <a:t>erived neurons</a:t>
            </a:r>
            <a:endParaRPr lang="en-US" sz="1200" dirty="0"/>
          </a:p>
        </p:txBody>
      </p:sp>
      <p:cxnSp>
        <p:nvCxnSpPr>
          <p:cNvPr id="127" name="Straight Arrow Connector 126"/>
          <p:cNvCxnSpPr>
            <a:stCxn id="90" idx="0"/>
            <a:endCxn id="122" idx="2"/>
          </p:cNvCxnSpPr>
          <p:nvPr/>
        </p:nvCxnSpPr>
        <p:spPr>
          <a:xfrm flipV="1">
            <a:off x="905170" y="1723775"/>
            <a:ext cx="0" cy="9320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409573" y="2002633"/>
            <a:ext cx="1003325" cy="276999"/>
          </a:xfrm>
          <a:prstGeom prst="rect">
            <a:avLst/>
          </a:prstGeom>
          <a:solidFill>
            <a:schemeClr val="bg1">
              <a:alpha val="58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b="1" dirty="0"/>
              <a:t>Perturbation 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357451" y="163233"/>
            <a:ext cx="1082348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Phenotype</a:t>
            </a:r>
          </a:p>
          <a:p>
            <a:r>
              <a:rPr lang="en-US" sz="1200" b="1" dirty="0" smtClean="0"/>
              <a:t>measurement</a:t>
            </a:r>
            <a:endParaRPr lang="en-US" sz="1200" b="1" dirty="0"/>
          </a:p>
        </p:txBody>
      </p:sp>
      <p:cxnSp>
        <p:nvCxnSpPr>
          <p:cNvPr id="131" name="Straight Arrow Connector 130"/>
          <p:cNvCxnSpPr>
            <a:stCxn id="122" idx="0"/>
            <a:endCxn id="130" idx="2"/>
          </p:cNvCxnSpPr>
          <p:nvPr/>
        </p:nvCxnSpPr>
        <p:spPr>
          <a:xfrm flipH="1" flipV="1">
            <a:off x="898625" y="624898"/>
            <a:ext cx="6545" cy="5959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5" name="TextBox 134"/>
          <p:cNvSpPr txBox="1"/>
          <p:nvPr/>
        </p:nvSpPr>
        <p:spPr>
          <a:xfrm>
            <a:off x="6223381" y="42568"/>
            <a:ext cx="6402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mic Sans MS"/>
              </a:rPr>
              <a:t>Aim 1</a:t>
            </a:r>
            <a:endParaRPr lang="en-US" sz="1400" dirty="0">
              <a:latin typeface="Comic Sans MS"/>
            </a:endParaRPr>
          </a:p>
        </p:txBody>
      </p:sp>
      <p:cxnSp>
        <p:nvCxnSpPr>
          <p:cNvPr id="147" name="Straight Arrow Connector 146"/>
          <p:cNvCxnSpPr>
            <a:stCxn id="41" idx="1"/>
            <a:endCxn id="82" idx="3"/>
          </p:cNvCxnSpPr>
          <p:nvPr/>
        </p:nvCxnSpPr>
        <p:spPr>
          <a:xfrm flipH="1">
            <a:off x="1372530" y="4039386"/>
            <a:ext cx="317492" cy="27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0" name="TextBox 149"/>
          <p:cNvSpPr txBox="1"/>
          <p:nvPr/>
        </p:nvSpPr>
        <p:spPr>
          <a:xfrm>
            <a:off x="3089699" y="42568"/>
            <a:ext cx="6690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mic Sans MS"/>
              </a:rPr>
              <a:t>Aim 3</a:t>
            </a:r>
            <a:endParaRPr lang="en-US" sz="1400" dirty="0">
              <a:latin typeface="Comic Sans MS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2038130" y="2603155"/>
            <a:ext cx="6690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mic Sans MS"/>
              </a:rPr>
              <a:t>Aim 2</a:t>
            </a:r>
            <a:endParaRPr lang="en-US" sz="1400" dirty="0">
              <a:latin typeface="Comic Sans MS"/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2038130" y="38780"/>
            <a:ext cx="6719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mic Sans MS"/>
              </a:rPr>
              <a:t>Aim 4</a:t>
            </a:r>
            <a:endParaRPr lang="en-US" sz="1400" dirty="0">
              <a:latin typeface="Comic Sans MS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3565060" y="5481634"/>
            <a:ext cx="9277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Cortex data</a:t>
            </a:r>
            <a:endParaRPr lang="en-US" sz="1200" b="1" dirty="0"/>
          </a:p>
        </p:txBody>
      </p:sp>
      <p:sp>
        <p:nvSpPr>
          <p:cNvPr id="88" name="TextBox 87"/>
          <p:cNvSpPr txBox="1"/>
          <p:nvPr/>
        </p:nvSpPr>
        <p:spPr>
          <a:xfrm>
            <a:off x="3565060" y="5103528"/>
            <a:ext cx="12872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Other tissue data</a:t>
            </a:r>
            <a:endParaRPr lang="en-US" sz="1200" b="1" dirty="0"/>
          </a:p>
        </p:txBody>
      </p:sp>
      <p:sp>
        <p:nvSpPr>
          <p:cNvPr id="89" name="TextBox 88"/>
          <p:cNvSpPr txBox="1"/>
          <p:nvPr/>
        </p:nvSpPr>
        <p:spPr>
          <a:xfrm>
            <a:off x="4406993" y="4599133"/>
            <a:ext cx="864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Data</a:t>
            </a:r>
          </a:p>
          <a:p>
            <a:r>
              <a:rPr lang="en-US" sz="1200" b="1" dirty="0" smtClean="0"/>
              <a:t>deposition</a:t>
            </a:r>
            <a:endParaRPr lang="en-US" sz="1200" b="1" dirty="0"/>
          </a:p>
        </p:txBody>
      </p:sp>
      <p:cxnSp>
        <p:nvCxnSpPr>
          <p:cNvPr id="92" name="Elbow Connector 91"/>
          <p:cNvCxnSpPr>
            <a:stCxn id="12" idx="1"/>
          </p:cNvCxnSpPr>
          <p:nvPr/>
        </p:nvCxnSpPr>
        <p:spPr>
          <a:xfrm rot="10800000">
            <a:off x="1737195" y="1472315"/>
            <a:ext cx="1517302" cy="46536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6441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Rectangle 153"/>
          <p:cNvSpPr/>
          <p:nvPr/>
        </p:nvSpPr>
        <p:spPr>
          <a:xfrm>
            <a:off x="238120" y="104385"/>
            <a:ext cx="2817736" cy="27188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  <a:prstDash val="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/>
          <p:cNvSpPr/>
          <p:nvPr/>
        </p:nvSpPr>
        <p:spPr>
          <a:xfrm>
            <a:off x="238120" y="2976347"/>
            <a:ext cx="2817736" cy="27188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  <a:prstDash val="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/>
          <p:cNvSpPr/>
          <p:nvPr/>
        </p:nvSpPr>
        <p:spPr>
          <a:xfrm>
            <a:off x="3162367" y="77560"/>
            <a:ext cx="2707089" cy="65538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  <a:prstDash val="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/>
          <p:cNvSpPr/>
          <p:nvPr/>
        </p:nvSpPr>
        <p:spPr>
          <a:xfrm>
            <a:off x="6407829" y="77560"/>
            <a:ext cx="2707089" cy="65538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  <a:prstDash val="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Elbow Connector 47"/>
          <p:cNvCxnSpPr>
            <a:stCxn id="3" idx="2"/>
            <a:endCxn id="51" idx="3"/>
          </p:cNvCxnSpPr>
          <p:nvPr/>
        </p:nvCxnSpPr>
        <p:spPr>
          <a:xfrm rot="5400000">
            <a:off x="4917569" y="2456969"/>
            <a:ext cx="931908" cy="5092493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6805248" y="3121790"/>
            <a:ext cx="2249042" cy="141547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err="1" smtClean="0"/>
              <a:t>RNAseq</a:t>
            </a:r>
            <a:r>
              <a:rPr lang="en-US" sz="1200" dirty="0" smtClean="0"/>
              <a:t>: </a:t>
            </a:r>
            <a:r>
              <a:rPr lang="en-US" sz="1200" dirty="0" err="1" smtClean="0"/>
              <a:t>polyA</a:t>
            </a:r>
            <a:r>
              <a:rPr lang="en-US" sz="1200" dirty="0" smtClean="0"/>
              <a:t>+, </a:t>
            </a:r>
            <a:r>
              <a:rPr lang="en-US" sz="1200" dirty="0" err="1" smtClean="0"/>
              <a:t>polyA</a:t>
            </a:r>
            <a:r>
              <a:rPr lang="en-US" sz="1200" dirty="0" smtClean="0"/>
              <a:t>-,  small, 	long, </a:t>
            </a:r>
            <a:r>
              <a:rPr lang="en-US" sz="1200" dirty="0" err="1" smtClean="0"/>
              <a:t>siRNA</a:t>
            </a:r>
            <a:r>
              <a:rPr lang="en-US" sz="1200" dirty="0" smtClean="0"/>
              <a:t>, </a:t>
            </a:r>
            <a:r>
              <a:rPr lang="en-US" sz="1200" dirty="0" err="1" smtClean="0"/>
              <a:t>snoRNA</a:t>
            </a:r>
            <a:endParaRPr lang="en-US" sz="1200" dirty="0"/>
          </a:p>
          <a:p>
            <a:endParaRPr lang="en-US" sz="1200" dirty="0" smtClean="0"/>
          </a:p>
          <a:p>
            <a:r>
              <a:rPr lang="en-US" sz="1200" dirty="0" smtClean="0"/>
              <a:t>Histone modifications: H3K4me3, 	H3K27me3, H3K27Ac</a:t>
            </a:r>
          </a:p>
          <a:p>
            <a:endParaRPr lang="en-US" sz="1200" dirty="0" smtClean="0"/>
          </a:p>
          <a:p>
            <a:r>
              <a:rPr lang="en-US" sz="1200" dirty="0" smtClean="0"/>
              <a:t>TF peaks: </a:t>
            </a:r>
            <a:r>
              <a:rPr lang="en-US" sz="1200" smtClean="0"/>
              <a:t>Pol II, P300, CTCF</a:t>
            </a:r>
            <a:endParaRPr lang="en-US" sz="1200" dirty="0"/>
          </a:p>
        </p:txBody>
      </p:sp>
      <p:sp>
        <p:nvSpPr>
          <p:cNvPr id="4" name="Rounded Rectangle 3"/>
          <p:cNvSpPr/>
          <p:nvPr/>
        </p:nvSpPr>
        <p:spPr>
          <a:xfrm>
            <a:off x="6805248" y="1929305"/>
            <a:ext cx="2249042" cy="365760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Cerebral cortex</a:t>
            </a:r>
            <a:endParaRPr lang="en-US" sz="1200" dirty="0"/>
          </a:p>
        </p:txBody>
      </p:sp>
      <p:sp>
        <p:nvSpPr>
          <p:cNvPr id="5" name="Rounded Rectangle 4"/>
          <p:cNvSpPr/>
          <p:nvPr/>
        </p:nvSpPr>
        <p:spPr>
          <a:xfrm>
            <a:off x="3293273" y="427905"/>
            <a:ext cx="2249042" cy="365760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Fibroblasts</a:t>
            </a:r>
            <a:endParaRPr lang="en-US" sz="1200" dirty="0"/>
          </a:p>
        </p:txBody>
      </p:sp>
      <p:cxnSp>
        <p:nvCxnSpPr>
          <p:cNvPr id="7" name="Straight Arrow Connector 6"/>
          <p:cNvCxnSpPr>
            <a:stCxn id="2" idx="3"/>
            <a:endCxn id="4" idx="0"/>
          </p:cNvCxnSpPr>
          <p:nvPr/>
        </p:nvCxnSpPr>
        <p:spPr>
          <a:xfrm>
            <a:off x="7924922" y="1017975"/>
            <a:ext cx="4847" cy="91133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2" idx="2"/>
            <a:endCxn id="5" idx="3"/>
          </p:cNvCxnSpPr>
          <p:nvPr/>
        </p:nvCxnSpPr>
        <p:spPr>
          <a:xfrm flipH="1">
            <a:off x="5542315" y="610785"/>
            <a:ext cx="177672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3293273" y="1182790"/>
            <a:ext cx="2249042" cy="365760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hiPSC</a:t>
            </a:r>
            <a:endParaRPr lang="en-US" sz="1200" dirty="0"/>
          </a:p>
        </p:txBody>
      </p:sp>
      <p:sp>
        <p:nvSpPr>
          <p:cNvPr id="12" name="Rounded Rectangle 11"/>
          <p:cNvSpPr/>
          <p:nvPr/>
        </p:nvSpPr>
        <p:spPr>
          <a:xfrm>
            <a:off x="3293273" y="1929305"/>
            <a:ext cx="2249042" cy="365760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Derived neurons</a:t>
            </a:r>
            <a:endParaRPr lang="en-US" sz="1200" dirty="0"/>
          </a:p>
        </p:txBody>
      </p:sp>
      <p:sp>
        <p:nvSpPr>
          <p:cNvPr id="2" name="Can 1"/>
          <p:cNvSpPr/>
          <p:nvPr/>
        </p:nvSpPr>
        <p:spPr>
          <a:xfrm>
            <a:off x="7319038" y="203595"/>
            <a:ext cx="1211768" cy="814380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Embryonic</a:t>
            </a:r>
          </a:p>
          <a:p>
            <a:pPr algn="ctr"/>
            <a:r>
              <a:rPr lang="en-US" sz="1200" dirty="0" smtClean="0"/>
              <a:t>tissue</a:t>
            </a:r>
          </a:p>
          <a:p>
            <a:pPr algn="ctr"/>
            <a:r>
              <a:rPr lang="en-US" sz="1200" dirty="0" smtClean="0"/>
              <a:t>bank</a:t>
            </a:r>
            <a:endParaRPr lang="en-US" sz="1200" dirty="0"/>
          </a:p>
        </p:txBody>
      </p:sp>
      <p:sp>
        <p:nvSpPr>
          <p:cNvPr id="15" name="Rectangle 14"/>
          <p:cNvSpPr/>
          <p:nvPr/>
        </p:nvSpPr>
        <p:spPr>
          <a:xfrm>
            <a:off x="3293273" y="3121791"/>
            <a:ext cx="2249042" cy="141547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err="1" smtClean="0"/>
              <a:t>RNAseq</a:t>
            </a:r>
            <a:r>
              <a:rPr lang="en-US" sz="1200" dirty="0" smtClean="0"/>
              <a:t>: </a:t>
            </a:r>
            <a:r>
              <a:rPr lang="en-US" sz="1200" dirty="0" err="1" smtClean="0"/>
              <a:t>polyA</a:t>
            </a:r>
            <a:r>
              <a:rPr lang="en-US" sz="1200" dirty="0" smtClean="0"/>
              <a:t>+, </a:t>
            </a:r>
            <a:r>
              <a:rPr lang="en-US" sz="1200" dirty="0" err="1" smtClean="0"/>
              <a:t>polyA</a:t>
            </a:r>
            <a:r>
              <a:rPr lang="en-US" sz="1200" dirty="0" smtClean="0"/>
              <a:t>-,  small, 	long, </a:t>
            </a:r>
            <a:r>
              <a:rPr lang="en-US" sz="1200" dirty="0" err="1" smtClean="0"/>
              <a:t>siRNA</a:t>
            </a:r>
            <a:r>
              <a:rPr lang="en-US" sz="1200" dirty="0" smtClean="0"/>
              <a:t>, </a:t>
            </a:r>
            <a:r>
              <a:rPr lang="en-US" sz="1200" dirty="0" err="1" smtClean="0"/>
              <a:t>snoRNA</a:t>
            </a:r>
            <a:endParaRPr lang="en-US" sz="1200" dirty="0"/>
          </a:p>
          <a:p>
            <a:endParaRPr lang="en-US" sz="1200" dirty="0" smtClean="0"/>
          </a:p>
          <a:p>
            <a:r>
              <a:rPr lang="en-US" sz="1200" dirty="0" smtClean="0"/>
              <a:t>Histone modifications: H3K4me3, 	H3K27me3, H3K27Ac</a:t>
            </a:r>
          </a:p>
          <a:p>
            <a:endParaRPr lang="en-US" sz="1200" dirty="0" smtClean="0"/>
          </a:p>
          <a:p>
            <a:r>
              <a:rPr lang="en-US" sz="1200" dirty="0" smtClean="0"/>
              <a:t>TF peaks: Pol II</a:t>
            </a:r>
            <a:endParaRPr lang="en-US" sz="1200" dirty="0"/>
          </a:p>
        </p:txBody>
      </p:sp>
      <p:cxnSp>
        <p:nvCxnSpPr>
          <p:cNvPr id="16" name="Straight Arrow Connector 15"/>
          <p:cNvCxnSpPr>
            <a:stCxn id="4" idx="2"/>
            <a:endCxn id="3" idx="0"/>
          </p:cNvCxnSpPr>
          <p:nvPr/>
        </p:nvCxnSpPr>
        <p:spPr>
          <a:xfrm>
            <a:off x="7929769" y="2295065"/>
            <a:ext cx="0" cy="8267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2" idx="2"/>
            <a:endCxn id="15" idx="0"/>
          </p:cNvCxnSpPr>
          <p:nvPr/>
        </p:nvCxnSpPr>
        <p:spPr>
          <a:xfrm>
            <a:off x="4417794" y="2295065"/>
            <a:ext cx="0" cy="8267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5" idx="2"/>
            <a:endCxn id="11" idx="0"/>
          </p:cNvCxnSpPr>
          <p:nvPr/>
        </p:nvCxnSpPr>
        <p:spPr>
          <a:xfrm>
            <a:off x="4417794" y="793665"/>
            <a:ext cx="0" cy="3891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1" idx="2"/>
            <a:endCxn id="12" idx="0"/>
          </p:cNvCxnSpPr>
          <p:nvPr/>
        </p:nvCxnSpPr>
        <p:spPr>
          <a:xfrm>
            <a:off x="4417794" y="1548550"/>
            <a:ext cx="0" cy="3807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Can 28"/>
          <p:cNvSpPr/>
          <p:nvPr/>
        </p:nvSpPr>
        <p:spPr>
          <a:xfrm>
            <a:off x="5581076" y="5952728"/>
            <a:ext cx="1211768" cy="905271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ENCODE</a:t>
            </a:r>
          </a:p>
          <a:p>
            <a:pPr algn="ctr"/>
            <a:r>
              <a:rPr lang="en-US" sz="1200" dirty="0" smtClean="0"/>
              <a:t>data</a:t>
            </a:r>
            <a:endParaRPr lang="en-US" sz="1200" dirty="0"/>
          </a:p>
        </p:txBody>
      </p:sp>
      <p:cxnSp>
        <p:nvCxnSpPr>
          <p:cNvPr id="33" name="Elbow Connector 32"/>
          <p:cNvCxnSpPr>
            <a:stCxn id="3" idx="2"/>
            <a:endCxn id="29" idx="4"/>
          </p:cNvCxnSpPr>
          <p:nvPr/>
        </p:nvCxnSpPr>
        <p:spPr>
          <a:xfrm rot="5400000">
            <a:off x="6427256" y="4902850"/>
            <a:ext cx="1868103" cy="1136925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15" idx="2"/>
            <a:endCxn id="29" idx="2"/>
          </p:cNvCxnSpPr>
          <p:nvPr/>
        </p:nvCxnSpPr>
        <p:spPr>
          <a:xfrm rot="16200000" flipH="1">
            <a:off x="4065384" y="4889671"/>
            <a:ext cx="1868103" cy="1163282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319038" y="2597338"/>
            <a:ext cx="1226718" cy="276999"/>
          </a:xfrm>
          <a:prstGeom prst="rect">
            <a:avLst/>
          </a:prstGeom>
          <a:solidFill>
            <a:schemeClr val="bg1">
              <a:alpha val="58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Data production</a:t>
            </a:r>
            <a:endParaRPr lang="en-US" sz="12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3816157" y="2613086"/>
            <a:ext cx="1226718" cy="276999"/>
          </a:xfrm>
          <a:prstGeom prst="rect">
            <a:avLst/>
          </a:prstGeom>
          <a:solidFill>
            <a:schemeClr val="bg1">
              <a:alpha val="58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Data production</a:t>
            </a:r>
            <a:endParaRPr lang="en-US" sz="12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7260862" y="6266864"/>
            <a:ext cx="1201696" cy="276999"/>
          </a:xfrm>
          <a:prstGeom prst="rect">
            <a:avLst/>
          </a:prstGeom>
          <a:solidFill>
            <a:schemeClr val="bg1">
              <a:alpha val="58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Data deposition</a:t>
            </a:r>
            <a:endParaRPr lang="en-US" sz="12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3824270" y="6257876"/>
            <a:ext cx="1201696" cy="276999"/>
          </a:xfrm>
          <a:prstGeom prst="rect">
            <a:avLst/>
          </a:prstGeom>
          <a:solidFill>
            <a:schemeClr val="bg1">
              <a:alpha val="58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Data deposition</a:t>
            </a:r>
            <a:endParaRPr lang="en-US" sz="1200" b="1" dirty="0"/>
          </a:p>
        </p:txBody>
      </p:sp>
      <p:sp>
        <p:nvSpPr>
          <p:cNvPr id="41" name="Rectangle 40"/>
          <p:cNvSpPr/>
          <p:nvPr/>
        </p:nvSpPr>
        <p:spPr>
          <a:xfrm>
            <a:off x="1816044" y="4265858"/>
            <a:ext cx="1095438" cy="55533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/>
              <a:t>Brain specific active regions</a:t>
            </a:r>
            <a:endParaRPr lang="en-US" sz="1200" dirty="0"/>
          </a:p>
        </p:txBody>
      </p:sp>
      <p:cxnSp>
        <p:nvCxnSpPr>
          <p:cNvPr id="43" name="Straight Arrow Connector 42"/>
          <p:cNvCxnSpPr>
            <a:stCxn id="15" idx="3"/>
            <a:endCxn id="3" idx="1"/>
          </p:cNvCxnSpPr>
          <p:nvPr/>
        </p:nvCxnSpPr>
        <p:spPr>
          <a:xfrm>
            <a:off x="5542315" y="3829526"/>
            <a:ext cx="1262933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710910" y="3671636"/>
            <a:ext cx="951778" cy="276999"/>
          </a:xfrm>
          <a:prstGeom prst="rect">
            <a:avLst/>
          </a:prstGeom>
          <a:solidFill>
            <a:schemeClr val="bg1">
              <a:alpha val="58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Comparison</a:t>
            </a:r>
            <a:endParaRPr lang="en-US" sz="12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1885498" y="5330669"/>
            <a:ext cx="951778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Comparison</a:t>
            </a:r>
            <a:endParaRPr lang="en-US" sz="1200" b="1" dirty="0"/>
          </a:p>
        </p:txBody>
      </p:sp>
      <p:cxnSp>
        <p:nvCxnSpPr>
          <p:cNvPr id="59" name="Straight Arrow Connector 58"/>
          <p:cNvCxnSpPr>
            <a:stCxn id="51" idx="0"/>
            <a:endCxn id="41" idx="2"/>
          </p:cNvCxnSpPr>
          <p:nvPr/>
        </p:nvCxnSpPr>
        <p:spPr>
          <a:xfrm flipV="1">
            <a:off x="2361387" y="4821193"/>
            <a:ext cx="2376" cy="50947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Can 79"/>
          <p:cNvSpPr/>
          <p:nvPr/>
        </p:nvSpPr>
        <p:spPr>
          <a:xfrm>
            <a:off x="423933" y="5794386"/>
            <a:ext cx="1214517" cy="905271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Variants associated  with mental diseases</a:t>
            </a:r>
            <a:endParaRPr lang="en-US" sz="1200" dirty="0"/>
          </a:p>
        </p:txBody>
      </p:sp>
      <p:sp>
        <p:nvSpPr>
          <p:cNvPr id="82" name="TextBox 81"/>
          <p:cNvSpPr txBox="1"/>
          <p:nvPr/>
        </p:nvSpPr>
        <p:spPr>
          <a:xfrm>
            <a:off x="563831" y="4315463"/>
            <a:ext cx="934721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Overlap &amp;</a:t>
            </a:r>
          </a:p>
          <a:p>
            <a:r>
              <a:rPr lang="en-US" sz="1200" b="1" dirty="0" smtClean="0"/>
              <a:t>comparison</a:t>
            </a:r>
            <a:endParaRPr lang="en-US" sz="1200" b="1" dirty="0"/>
          </a:p>
        </p:txBody>
      </p:sp>
      <p:cxnSp>
        <p:nvCxnSpPr>
          <p:cNvPr id="87" name="Straight Arrow Connector 86"/>
          <p:cNvCxnSpPr>
            <a:stCxn id="80" idx="1"/>
            <a:endCxn id="82" idx="2"/>
          </p:cNvCxnSpPr>
          <p:nvPr/>
        </p:nvCxnSpPr>
        <p:spPr>
          <a:xfrm flipV="1">
            <a:off x="1031192" y="4777128"/>
            <a:ext cx="0" cy="101725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483473" y="3092099"/>
            <a:ext cx="1095438" cy="55533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/>
              <a:t>Hypothetical causal variants &amp; key regions</a:t>
            </a:r>
            <a:endParaRPr lang="en-US" sz="1200" dirty="0"/>
          </a:p>
        </p:txBody>
      </p:sp>
      <p:cxnSp>
        <p:nvCxnSpPr>
          <p:cNvPr id="91" name="Straight Arrow Connector 90"/>
          <p:cNvCxnSpPr>
            <a:stCxn id="82" idx="0"/>
            <a:endCxn id="90" idx="2"/>
          </p:cNvCxnSpPr>
          <p:nvPr/>
        </p:nvCxnSpPr>
        <p:spPr>
          <a:xfrm flipV="1">
            <a:off x="1031192" y="3647434"/>
            <a:ext cx="0" cy="668029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Elbow Connector 97"/>
          <p:cNvCxnSpPr>
            <a:stCxn id="29" idx="1"/>
            <a:endCxn id="51" idx="3"/>
          </p:cNvCxnSpPr>
          <p:nvPr/>
        </p:nvCxnSpPr>
        <p:spPr>
          <a:xfrm rot="16200000" flipV="1">
            <a:off x="4270339" y="4036107"/>
            <a:ext cx="483559" cy="3349684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2" name="Rounded Rectangle 121"/>
          <p:cNvSpPr/>
          <p:nvPr/>
        </p:nvSpPr>
        <p:spPr>
          <a:xfrm>
            <a:off x="342637" y="1929305"/>
            <a:ext cx="1371600" cy="365760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Derived neurons</a:t>
            </a:r>
            <a:endParaRPr lang="en-US" sz="1200" dirty="0"/>
          </a:p>
        </p:txBody>
      </p:sp>
      <p:cxnSp>
        <p:nvCxnSpPr>
          <p:cNvPr id="124" name="Straight Arrow Connector 123"/>
          <p:cNvCxnSpPr>
            <a:stCxn id="12" idx="1"/>
            <a:endCxn id="122" idx="3"/>
          </p:cNvCxnSpPr>
          <p:nvPr/>
        </p:nvCxnSpPr>
        <p:spPr>
          <a:xfrm flipH="1">
            <a:off x="1714237" y="2112185"/>
            <a:ext cx="157903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>
            <a:stCxn id="90" idx="0"/>
            <a:endCxn id="122" idx="2"/>
          </p:cNvCxnSpPr>
          <p:nvPr/>
        </p:nvCxnSpPr>
        <p:spPr>
          <a:xfrm flipH="1" flipV="1">
            <a:off x="1028437" y="2295065"/>
            <a:ext cx="2755" cy="7970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535595" y="2506773"/>
            <a:ext cx="1003325" cy="276999"/>
          </a:xfrm>
          <a:prstGeom prst="rect">
            <a:avLst/>
          </a:prstGeom>
          <a:solidFill>
            <a:schemeClr val="bg1">
              <a:alpha val="58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200" b="1" dirty="0"/>
              <a:t>Perturbation 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483473" y="667373"/>
            <a:ext cx="1082348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Phenotype</a:t>
            </a:r>
          </a:p>
          <a:p>
            <a:r>
              <a:rPr lang="en-US" sz="1200" b="1" dirty="0" smtClean="0"/>
              <a:t>measurement</a:t>
            </a:r>
            <a:endParaRPr lang="en-US" sz="1200" b="1" dirty="0"/>
          </a:p>
        </p:txBody>
      </p:sp>
      <p:cxnSp>
        <p:nvCxnSpPr>
          <p:cNvPr id="131" name="Straight Arrow Connector 130"/>
          <p:cNvCxnSpPr>
            <a:stCxn id="122" idx="0"/>
            <a:endCxn id="130" idx="2"/>
          </p:cNvCxnSpPr>
          <p:nvPr/>
        </p:nvCxnSpPr>
        <p:spPr>
          <a:xfrm flipH="1" flipV="1">
            <a:off x="1024647" y="1129038"/>
            <a:ext cx="3790" cy="8002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5" name="TextBox 134"/>
          <p:cNvSpPr txBox="1"/>
          <p:nvPr/>
        </p:nvSpPr>
        <p:spPr>
          <a:xfrm rot="16200000">
            <a:off x="8580273" y="6103987"/>
            <a:ext cx="6402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mic Sans MS"/>
              </a:rPr>
              <a:t>Aim 1</a:t>
            </a:r>
            <a:endParaRPr lang="en-US" sz="1400" dirty="0">
              <a:latin typeface="Comic Sans MS"/>
            </a:endParaRPr>
          </a:p>
        </p:txBody>
      </p:sp>
      <p:cxnSp>
        <p:nvCxnSpPr>
          <p:cNvPr id="147" name="Straight Arrow Connector 146"/>
          <p:cNvCxnSpPr>
            <a:stCxn id="41" idx="1"/>
            <a:endCxn id="82" idx="3"/>
          </p:cNvCxnSpPr>
          <p:nvPr/>
        </p:nvCxnSpPr>
        <p:spPr>
          <a:xfrm flipH="1">
            <a:off x="1498552" y="4543526"/>
            <a:ext cx="317492" cy="277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0" name="TextBox 149"/>
          <p:cNvSpPr txBox="1"/>
          <p:nvPr/>
        </p:nvSpPr>
        <p:spPr>
          <a:xfrm rot="16200000">
            <a:off x="3077759" y="6069846"/>
            <a:ext cx="6690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mic Sans MS"/>
              </a:rPr>
              <a:t>Aim 3</a:t>
            </a:r>
            <a:endParaRPr lang="en-US" sz="1400" dirty="0">
              <a:latin typeface="Comic Sans MS"/>
            </a:endParaRPr>
          </a:p>
        </p:txBody>
      </p:sp>
      <p:sp>
        <p:nvSpPr>
          <p:cNvPr id="152" name="TextBox 151"/>
          <p:cNvSpPr txBox="1"/>
          <p:nvPr/>
        </p:nvSpPr>
        <p:spPr>
          <a:xfrm rot="16200000">
            <a:off x="2512692" y="3272716"/>
            <a:ext cx="6690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mic Sans MS"/>
              </a:rPr>
              <a:t>Aim 2</a:t>
            </a:r>
            <a:endParaRPr lang="en-US" sz="1400" dirty="0">
              <a:latin typeface="Comic Sans MS"/>
            </a:endParaRPr>
          </a:p>
        </p:txBody>
      </p:sp>
      <p:sp>
        <p:nvSpPr>
          <p:cNvPr id="153" name="TextBox 152"/>
          <p:cNvSpPr txBox="1"/>
          <p:nvPr/>
        </p:nvSpPr>
        <p:spPr>
          <a:xfrm rot="16200000">
            <a:off x="2509623" y="385696"/>
            <a:ext cx="6719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mic Sans MS"/>
              </a:rPr>
              <a:t>Aim 4</a:t>
            </a:r>
            <a:endParaRPr lang="en-US" sz="1400" dirty="0">
              <a:latin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474300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289</Words>
  <Application>Microsoft Macintosh PowerPoint</Application>
  <PresentationFormat>On-screen Show (4:3)</PresentationFormat>
  <Paragraphs>127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Yale univesity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Alexej Abyzov</dc:creator>
  <cp:lastModifiedBy>Alexej Abyzov</cp:lastModifiedBy>
  <cp:revision>95</cp:revision>
  <dcterms:created xsi:type="dcterms:W3CDTF">2013-05-14T20:23:59Z</dcterms:created>
  <dcterms:modified xsi:type="dcterms:W3CDTF">2013-05-21T22:02:13Z</dcterms:modified>
</cp:coreProperties>
</file>