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32"/>
  </p:notesMasterIdLst>
  <p:sldIdLst>
    <p:sldId id="276" r:id="rId2"/>
    <p:sldId id="278" r:id="rId3"/>
    <p:sldId id="287" r:id="rId4"/>
    <p:sldId id="288" r:id="rId5"/>
    <p:sldId id="267" r:id="rId6"/>
    <p:sldId id="289" r:id="rId7"/>
    <p:sldId id="279" r:id="rId8"/>
    <p:sldId id="280" r:id="rId9"/>
    <p:sldId id="290" r:id="rId10"/>
    <p:sldId id="281" r:id="rId11"/>
    <p:sldId id="291" r:id="rId12"/>
    <p:sldId id="260" r:id="rId13"/>
    <p:sldId id="261" r:id="rId14"/>
    <p:sldId id="292" r:id="rId15"/>
    <p:sldId id="293" r:id="rId16"/>
    <p:sldId id="262" r:id="rId17"/>
    <p:sldId id="296" r:id="rId18"/>
    <p:sldId id="285" r:id="rId19"/>
    <p:sldId id="295" r:id="rId20"/>
    <p:sldId id="272" r:id="rId21"/>
    <p:sldId id="297" r:id="rId22"/>
    <p:sldId id="277" r:id="rId23"/>
    <p:sldId id="258" r:id="rId24"/>
    <p:sldId id="282" r:id="rId25"/>
    <p:sldId id="286" r:id="rId26"/>
    <p:sldId id="283" r:id="rId27"/>
    <p:sldId id="284" r:id="rId28"/>
    <p:sldId id="265" r:id="rId29"/>
    <p:sldId id="263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24" y="-56"/>
      </p:cViewPr>
      <p:guideLst>
        <p:guide orient="horz" pos="2632"/>
        <p:guide pos="34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672.0</c:v>
                </c:pt>
                <c:pt idx="1">
                  <c:v>37.0</c:v>
                </c:pt>
                <c:pt idx="2">
                  <c:v>302.0</c:v>
                </c:pt>
                <c:pt idx="3">
                  <c:v>37.0</c:v>
                </c:pt>
                <c:pt idx="4">
                  <c:v>312.0</c:v>
                </c:pt>
                <c:pt idx="5">
                  <c:v>37.0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420.0</c:v>
                </c:pt>
                <c:pt idx="1">
                  <c:v>508.0</c:v>
                </c:pt>
                <c:pt idx="2">
                  <c:v>1693.0</c:v>
                </c:pt>
                <c:pt idx="3">
                  <c:v>199.0</c:v>
                </c:pt>
                <c:pt idx="4">
                  <c:v>248.0</c:v>
                </c:pt>
                <c:pt idx="5">
                  <c:v>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9.0</c:v>
                </c:pt>
                <c:pt idx="1">
                  <c:v>25.0</c:v>
                </c:pt>
                <c:pt idx="2">
                  <c:v>13.0</c:v>
                </c:pt>
                <c:pt idx="3">
                  <c:v>25.0</c:v>
                </c:pt>
                <c:pt idx="4">
                  <c:v>8.0</c:v>
                </c:pt>
                <c:pt idx="5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106.0</c:v>
                </c:pt>
                <c:pt idx="1">
                  <c:v>42.0</c:v>
                </c:pt>
                <c:pt idx="2">
                  <c:v>238.0</c:v>
                </c:pt>
                <c:pt idx="3">
                  <c:v>1509.0</c:v>
                </c:pt>
                <c:pt idx="4">
                  <c:v>68.0</c:v>
                </c:pt>
                <c:pt idx="5">
                  <c:v>177.0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10.0</c:v>
                </c:pt>
                <c:pt idx="1">
                  <c:v>29.0</c:v>
                </c:pt>
                <c:pt idx="2">
                  <c:v>8.0</c:v>
                </c:pt>
                <c:pt idx="3">
                  <c:v>29.0</c:v>
                </c:pt>
                <c:pt idx="4">
                  <c:v>12.0</c:v>
                </c:pt>
                <c:pt idx="5">
                  <c:v>29.0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72.0</c:v>
                </c:pt>
                <c:pt idx="1">
                  <c:v>90.0</c:v>
                </c:pt>
                <c:pt idx="2">
                  <c:v>165.0</c:v>
                </c:pt>
                <c:pt idx="3">
                  <c:v>1428.0</c:v>
                </c:pt>
                <c:pt idx="4">
                  <c:v>60.0</c:v>
                </c:pt>
                <c:pt idx="5">
                  <c:v>224.0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598766803688"/>
          <c:y val="0.035759802532681"/>
          <c:w val="0.498154768517784"/>
          <c:h val="0.88378064176878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11.0</c:v>
                </c:pt>
                <c:pt idx="1">
                  <c:v>42.0</c:v>
                </c:pt>
                <c:pt idx="2">
                  <c:v>12.0</c:v>
                </c:pt>
                <c:pt idx="3">
                  <c:v>42.0</c:v>
                </c:pt>
                <c:pt idx="4">
                  <c:v>16.0</c:v>
                </c:pt>
                <c:pt idx="5">
                  <c:v>42.0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327.0</c:v>
                </c:pt>
                <c:pt idx="1">
                  <c:v>65.0</c:v>
                </c:pt>
                <c:pt idx="2">
                  <c:v>493.0</c:v>
                </c:pt>
                <c:pt idx="3">
                  <c:v>262.0</c:v>
                </c:pt>
                <c:pt idx="4">
                  <c:v>85.0</c:v>
                </c:pt>
                <c:pt idx="5">
                  <c:v>241.0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29.0</c:v>
                </c:pt>
                <c:pt idx="1">
                  <c:v>19.0</c:v>
                </c:pt>
                <c:pt idx="2">
                  <c:v>22.0</c:v>
                </c:pt>
                <c:pt idx="3">
                  <c:v>19.0</c:v>
                </c:pt>
                <c:pt idx="4">
                  <c:v>19.0</c:v>
                </c:pt>
                <c:pt idx="5">
                  <c:v>19.0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424.0</c:v>
                </c:pt>
                <c:pt idx="1">
                  <c:v>342.0</c:v>
                </c:pt>
                <c:pt idx="2">
                  <c:v>198.0</c:v>
                </c:pt>
                <c:pt idx="3">
                  <c:v>1552.0</c:v>
                </c:pt>
                <c:pt idx="4">
                  <c:v>59.0</c:v>
                </c:pt>
                <c:pt idx="5">
                  <c:v>244.0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56.0</c:v>
                </c:pt>
                <c:pt idx="1">
                  <c:v>17.0</c:v>
                </c:pt>
                <c:pt idx="2">
                  <c:v>8.0</c:v>
                </c:pt>
                <c:pt idx="3">
                  <c:v>17.0</c:v>
                </c:pt>
                <c:pt idx="4">
                  <c:v>63.0</c:v>
                </c:pt>
                <c:pt idx="5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244.0</c:v>
                </c:pt>
                <c:pt idx="1">
                  <c:v>142.0</c:v>
                </c:pt>
                <c:pt idx="2">
                  <c:v>144.0</c:v>
                </c:pt>
                <c:pt idx="3">
                  <c:v>1214.0</c:v>
                </c:pt>
                <c:pt idx="4">
                  <c:v>93.0</c:v>
                </c:pt>
                <c:pt idx="5">
                  <c:v>210.0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62.0</c:v>
                </c:pt>
                <c:pt idx="1">
                  <c:v>10.0</c:v>
                </c:pt>
                <c:pt idx="2">
                  <c:v>50.0</c:v>
                </c:pt>
                <c:pt idx="3">
                  <c:v>10.0</c:v>
                </c:pt>
                <c:pt idx="4">
                  <c:v>37.0</c:v>
                </c:pt>
                <c:pt idx="5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231.0</c:v>
                </c:pt>
                <c:pt idx="1">
                  <c:v>351.0</c:v>
                </c:pt>
                <c:pt idx="2">
                  <c:v>1600.0</c:v>
                </c:pt>
                <c:pt idx="3">
                  <c:v>181.0</c:v>
                </c:pt>
                <c:pt idx="4">
                  <c:v>173.0</c:v>
                </c:pt>
                <c:pt idx="5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14.0</c:v>
                </c:pt>
                <c:pt idx="1">
                  <c:v>18.0</c:v>
                </c:pt>
                <c:pt idx="2">
                  <c:v>22.0</c:v>
                </c:pt>
                <c:pt idx="3">
                  <c:v>18.0</c:v>
                </c:pt>
                <c:pt idx="4">
                  <c:v>20.0</c:v>
                </c:pt>
                <c:pt idx="5">
                  <c:v>18.0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169.0</c:v>
                </c:pt>
                <c:pt idx="1">
                  <c:v>67.0</c:v>
                </c:pt>
                <c:pt idx="2">
                  <c:v>247.0</c:v>
                </c:pt>
                <c:pt idx="3">
                  <c:v>1480.0</c:v>
                </c:pt>
                <c:pt idx="4">
                  <c:v>63.0</c:v>
                </c:pt>
                <c:pt idx="5">
                  <c:v>117.0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139.0</c:v>
                </c:pt>
                <c:pt idx="1">
                  <c:v>58.0</c:v>
                </c:pt>
                <c:pt idx="2">
                  <c:v>94.0</c:v>
                </c:pt>
                <c:pt idx="3">
                  <c:v>58.0</c:v>
                </c:pt>
                <c:pt idx="4">
                  <c:v>101.0</c:v>
                </c:pt>
                <c:pt idx="5">
                  <c:v>58.0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333.0</c:v>
                </c:pt>
                <c:pt idx="1">
                  <c:v>209.0</c:v>
                </c:pt>
                <c:pt idx="2">
                  <c:v>453.0</c:v>
                </c:pt>
                <c:pt idx="3">
                  <c:v>748.0</c:v>
                </c:pt>
                <c:pt idx="4">
                  <c:v>87.0</c:v>
                </c:pt>
                <c:pt idx="5">
                  <c:v>239.0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21.0</c:v>
                </c:pt>
                <c:pt idx="1">
                  <c:v>45.0</c:v>
                </c:pt>
                <c:pt idx="2">
                  <c:v>16.0</c:v>
                </c:pt>
                <c:pt idx="3">
                  <c:v>45.0</c:v>
                </c:pt>
                <c:pt idx="4">
                  <c:v>20.0</c:v>
                </c:pt>
                <c:pt idx="5">
                  <c:v>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352.0</c:v>
                </c:pt>
                <c:pt idx="1">
                  <c:v>132.0</c:v>
                </c:pt>
                <c:pt idx="2">
                  <c:v>248.0</c:v>
                </c:pt>
                <c:pt idx="3">
                  <c:v>1212.0</c:v>
                </c:pt>
                <c:pt idx="4">
                  <c:v>94.0</c:v>
                </c:pt>
                <c:pt idx="5">
                  <c:v>238.0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122.0</c:v>
                </c:pt>
                <c:pt idx="1">
                  <c:v>54.0</c:v>
                </c:pt>
                <c:pt idx="2">
                  <c:v>72.0</c:v>
                </c:pt>
                <c:pt idx="3">
                  <c:v>54.0</c:v>
                </c:pt>
                <c:pt idx="4">
                  <c:v>78.0</c:v>
                </c:pt>
                <c:pt idx="5">
                  <c:v>54.0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376.0</c:v>
                </c:pt>
                <c:pt idx="1">
                  <c:v>402.0</c:v>
                </c:pt>
                <c:pt idx="2">
                  <c:v>841.0</c:v>
                </c:pt>
                <c:pt idx="3">
                  <c:v>170.0</c:v>
                </c:pt>
                <c:pt idx="4">
                  <c:v>72.0</c:v>
                </c:pt>
                <c:pt idx="5">
                  <c:v>207.0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349.0</c:v>
                </c:pt>
                <c:pt idx="1">
                  <c:v>29.0</c:v>
                </c:pt>
                <c:pt idx="2">
                  <c:v>227.0</c:v>
                </c:pt>
                <c:pt idx="3">
                  <c:v>29.0</c:v>
                </c:pt>
                <c:pt idx="4">
                  <c:v>195.0</c:v>
                </c:pt>
                <c:pt idx="5">
                  <c:v>29.0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398.0</c:v>
                </c:pt>
                <c:pt idx="1">
                  <c:v>428.0</c:v>
                </c:pt>
                <c:pt idx="2">
                  <c:v>1519.0</c:v>
                </c:pt>
                <c:pt idx="3">
                  <c:v>329.0</c:v>
                </c:pt>
                <c:pt idx="4">
                  <c:v>273.0</c:v>
                </c:pt>
                <c:pt idx="5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40.0</c:v>
                </c:pt>
                <c:pt idx="1">
                  <c:v>25.0</c:v>
                </c:pt>
                <c:pt idx="2">
                  <c:v>24.0</c:v>
                </c:pt>
                <c:pt idx="3">
                  <c:v>25.0</c:v>
                </c:pt>
                <c:pt idx="4">
                  <c:v>27.0</c:v>
                </c:pt>
                <c:pt idx="5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367.0</c:v>
                </c:pt>
                <c:pt idx="1">
                  <c:v>130.0</c:v>
                </c:pt>
                <c:pt idx="2">
                  <c:v>236.0</c:v>
                </c:pt>
                <c:pt idx="3">
                  <c:v>1531.0</c:v>
                </c:pt>
                <c:pt idx="4">
                  <c:v>72.0</c:v>
                </c:pt>
                <c:pt idx="5">
                  <c:v>201.0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133.0</c:v>
                </c:pt>
                <c:pt idx="1">
                  <c:v>135.0</c:v>
                </c:pt>
                <c:pt idx="2">
                  <c:v>127.0</c:v>
                </c:pt>
                <c:pt idx="3">
                  <c:v>135.0</c:v>
                </c:pt>
                <c:pt idx="4">
                  <c:v>118.0</c:v>
                </c:pt>
                <c:pt idx="5">
                  <c:v>135.0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552.0</c:v>
                </c:pt>
                <c:pt idx="1">
                  <c:v>252.0</c:v>
                </c:pt>
                <c:pt idx="2">
                  <c:v>293.0</c:v>
                </c:pt>
                <c:pt idx="3">
                  <c:v>1490.0</c:v>
                </c:pt>
                <c:pt idx="4">
                  <c:v>88.0</c:v>
                </c:pt>
                <c:pt idx="5">
                  <c:v>263.0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13.0</c:v>
                </c:pt>
                <c:pt idx="1">
                  <c:v>17.0</c:v>
                </c:pt>
                <c:pt idx="2">
                  <c:v>18.0</c:v>
                </c:pt>
                <c:pt idx="3">
                  <c:v>17.0</c:v>
                </c:pt>
                <c:pt idx="4">
                  <c:v>21.0</c:v>
                </c:pt>
                <c:pt idx="5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52.0</c:v>
                </c:pt>
                <c:pt idx="1">
                  <c:v>44.0</c:v>
                </c:pt>
                <c:pt idx="2">
                  <c:v>153.0</c:v>
                </c:pt>
                <c:pt idx="3">
                  <c:v>1538.0</c:v>
                </c:pt>
                <c:pt idx="4">
                  <c:v>109.0</c:v>
                </c:pt>
                <c:pt idx="5">
                  <c:v>123.0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bubble3D val="0"/>
            <c:spPr>
              <a:pattFill prst="pct60">
                <a:fgClr>
                  <a:schemeClr val="tx1"/>
                </a:fgClr>
                <a:bgClr>
                  <a:srgbClr val="FF0000"/>
                </a:bgClr>
              </a:pattFill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noFill/>
              </a:ln>
            </c:spPr>
          </c:dPt>
          <c:dPt>
            <c:idx val="3"/>
            <c:bubble3D val="0"/>
            <c:spPr>
              <a:pattFill prst="pct60">
                <a:fgClr>
                  <a:schemeClr val="tx1"/>
                </a:fgClr>
                <a:bgClr>
                  <a:srgbClr val="008000"/>
                </a:bgClr>
              </a:patt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Pt>
            <c:idx val="5"/>
            <c:bubble3D val="0"/>
            <c:spPr>
              <a:pattFill prst="pct60">
                <a:fgClr>
                  <a:schemeClr val="tx1"/>
                </a:fgClr>
                <a:bgClr>
                  <a:srgbClr val="0000FF"/>
                </a:bgClr>
              </a:pattFill>
              <a:ln>
                <a:noFill/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49.0</c:v>
                </c:pt>
                <c:pt idx="1">
                  <c:v>51.0</c:v>
                </c:pt>
                <c:pt idx="2">
                  <c:v>45.0</c:v>
                </c:pt>
                <c:pt idx="3">
                  <c:v>51.0</c:v>
                </c:pt>
                <c:pt idx="4">
                  <c:v>47.0</c:v>
                </c:pt>
                <c:pt idx="5">
                  <c:v>51.0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ncRNA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rgbClr val="FF0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lgCheck">
                <a:fgClr>
                  <a:schemeClr val="tx1"/>
                </a:fgClr>
                <a:bgClr>
                  <a:srgbClr val="008000"/>
                </a:bgClr>
              </a:patt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lgCheck">
                <a:fgClr>
                  <a:schemeClr val="tx1"/>
                </a:fgClr>
                <a:bgClr>
                  <a:srgbClr val="0000FF"/>
                </a:bgClr>
              </a:patt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5"/>
                <c:pt idx="0">
                  <c:v>Human</c:v>
                </c:pt>
                <c:pt idx="2">
                  <c:v>Worm</c:v>
                </c:pt>
                <c:pt idx="4">
                  <c:v>Fly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459.0</c:v>
                </c:pt>
                <c:pt idx="1">
                  <c:v>492.0</c:v>
                </c:pt>
                <c:pt idx="2">
                  <c:v>347.0</c:v>
                </c:pt>
                <c:pt idx="3">
                  <c:v>1104.0</c:v>
                </c:pt>
                <c:pt idx="4">
                  <c:v>36.0</c:v>
                </c:pt>
                <c:pt idx="5">
                  <c:v>263.0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BB28-E0F7-3A4B-8433-CA556C41B731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529BA-93D1-7647-BF46-2707D8924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29BA-93D1-7647-BF46-2707D89245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E73C-5D9F-1B44-B1BF-23C8ABF6B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2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296B-2430-2A45-B4E2-162E244F6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6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296B-2430-2A45-B4E2-162E244F61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7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1D87-B564-0F41-8548-42D08AFDAA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6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similar?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trajectory represents a single run of the algorithm. We start with a random configuration, and a rather high temperature.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LHS is the energy, RHS is the flipping rate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>
              <a:effectLst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beginning, energy is high, and flipping rate is close to 1.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E73C-5D9F-1B44-B1BF-23C8ABF6BE4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0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Mapped</a:t>
            </a:r>
            <a:r>
              <a:rPr lang="en-US" baseline="0" dirty="0" smtClean="0"/>
              <a:t> to the module w/ least </a:t>
            </a:r>
            <a:r>
              <a:rPr lang="en-US" baseline="0" dirty="0" err="1" smtClean="0"/>
              <a:t>wx</a:t>
            </a:r>
            <a:r>
              <a:rPr lang="en-US" baseline="0" dirty="0" smtClean="0"/>
              <a:t> test p-value (must be &lt; 0.01)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29BA-93D1-7647-BF46-2707D89245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Mapped</a:t>
            </a:r>
            <a:r>
              <a:rPr lang="en-US" baseline="0" dirty="0" smtClean="0"/>
              <a:t> to the module w/ least </a:t>
            </a:r>
            <a:r>
              <a:rPr lang="en-US" baseline="0" dirty="0" err="1" smtClean="0"/>
              <a:t>wx</a:t>
            </a:r>
            <a:r>
              <a:rPr lang="en-US" baseline="0" dirty="0" smtClean="0"/>
              <a:t> test p-value (must be &lt; 0.01)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29BA-93D1-7647-BF46-2707D89245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let the system evolve according to the Energy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will then be settled in a low energy state.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orthologs, as well as species specific genes.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900D-E03D-264B-AC3A-CE5792ECA53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5BF94FD-AFA1-4F48-AF64-D6961B5DE41E}" type="datetime1">
              <a:rPr lang="en-US" smtClean="0"/>
              <a:pPr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B8D73987-0022-0344-88A8-C6433C6807AB}" type="datetime1">
              <a:rPr lang="en-US" smtClean="0"/>
              <a:pPr/>
              <a:t>5/15/13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6983FF30-C8B3-F249-BB30-35ACA4D61FAB}" type="datetime1">
              <a:rPr lang="en-US" smtClean="0"/>
              <a:pPr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C65C77E7-C11C-6148-9A44-3892C919EB9F}" type="datetime1">
              <a:rPr lang="en-US" smtClean="0"/>
              <a:pPr/>
              <a:t>5/15/13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1" r:id="rId4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9.xml"/><Relationship Id="rId12" Type="http://schemas.openxmlformats.org/officeDocument/2006/relationships/chart" Target="../charts/chart10.xml"/><Relationship Id="rId13" Type="http://schemas.openxmlformats.org/officeDocument/2006/relationships/chart" Target="../charts/chart11.xml"/><Relationship Id="rId14" Type="http://schemas.openxmlformats.org/officeDocument/2006/relationships/chart" Target="../charts/chart12.xml"/><Relationship Id="rId15" Type="http://schemas.openxmlformats.org/officeDocument/2006/relationships/chart" Target="../charts/chart13.xml"/><Relationship Id="rId16" Type="http://schemas.openxmlformats.org/officeDocument/2006/relationships/chart" Target="../charts/chart14.xml"/><Relationship Id="rId17" Type="http://schemas.openxmlformats.org/officeDocument/2006/relationships/chart" Target="../charts/chart15.xml"/><Relationship Id="rId18" Type="http://schemas.openxmlformats.org/officeDocument/2006/relationships/chart" Target="../charts/chart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8" Type="http://schemas.openxmlformats.org/officeDocument/2006/relationships/chart" Target="../charts/chart6.xml"/><Relationship Id="rId9" Type="http://schemas.openxmlformats.org/officeDocument/2006/relationships/chart" Target="../charts/chart7.xml"/><Relationship Id="rId10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74061"/>
            <a:ext cx="7871329" cy="3011292"/>
          </a:xfrm>
        </p:spPr>
        <p:txBody>
          <a:bodyPr/>
          <a:lstStyle/>
          <a:p>
            <a:r>
              <a:rPr lang="en-US" sz="4400" dirty="0" err="1" smtClean="0">
                <a:effectLst/>
                <a:latin typeface="Arial"/>
                <a:cs typeface="Arial"/>
              </a:rPr>
              <a:t>Pottie</a:t>
            </a:r>
            <a:r>
              <a:rPr lang="en-US" sz="4400" dirty="0" smtClean="0">
                <a:effectLst/>
                <a:latin typeface="Arial"/>
                <a:cs typeface="Arial"/>
              </a:rPr>
              <a:t>: </a:t>
            </a:r>
            <a:r>
              <a:rPr lang="en-US" sz="4400" dirty="0">
                <a:effectLst/>
                <a:latin typeface="Arial"/>
                <a:cs typeface="Arial"/>
              </a:rPr>
              <a:t>An integrated network framework for clustering expression profiles from multiple </a:t>
            </a:r>
            <a:r>
              <a:rPr lang="en-US" sz="4400" dirty="0" smtClean="0">
                <a:effectLst/>
                <a:latin typeface="Arial"/>
                <a:cs typeface="Arial"/>
              </a:rPr>
              <a:t>species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3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590" y="20838"/>
            <a:ext cx="102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3" name="Picture 2" descr="Q_re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15" y="932757"/>
            <a:ext cx="5023985" cy="4767728"/>
          </a:xfrm>
          <a:prstGeom prst="rect">
            <a:avLst/>
          </a:prstGeom>
        </p:spPr>
      </p:pic>
      <p:pic>
        <p:nvPicPr>
          <p:cNvPr id="7" name="Picture 6" descr="effects_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17132"/>
            <a:ext cx="4206886" cy="39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5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277534"/>
            <a:ext cx="8229600" cy="1600200"/>
          </a:xfrm>
        </p:spPr>
        <p:txBody>
          <a:bodyPr/>
          <a:lstStyle/>
          <a:p>
            <a:r>
              <a:rPr lang="en-US" sz="3600" dirty="0">
                <a:effectLst/>
              </a:rPr>
              <a:t>Construction of conserved modules for annotating uncharacterized elements in human, worm and fly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9730" y="390170"/>
            <a:ext cx="6478678" cy="627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90" y="20838"/>
            <a:ext cx="142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3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s_composition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5" y="1143854"/>
            <a:ext cx="6290733" cy="5186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18" y="262186"/>
            <a:ext cx="116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Functions of the conserved modules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7460"/>
              </p:ext>
            </p:extLst>
          </p:nvPr>
        </p:nvGraphicFramePr>
        <p:xfrm>
          <a:off x="1143000" y="863269"/>
          <a:ext cx="7086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375"/>
                <a:gridCol w="6160225"/>
              </a:tblGrid>
              <a:tr h="2691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Module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Key GOs</a:t>
                      </a:r>
                      <a:r>
                        <a:rPr lang="en-US" altLang="zh-CN" sz="1200" baseline="0" dirty="0" smtClean="0">
                          <a:latin typeface="Arial" pitchFamily="34" charset="0"/>
                          <a:cs typeface="Arial" pitchFamily="34" charset="0"/>
                        </a:rPr>
                        <a:t> (1-1-1 </a:t>
                      </a:r>
                      <a:r>
                        <a:rPr lang="en-US" altLang="zh-CN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orthologs</a:t>
                      </a:r>
                      <a:r>
                        <a:rPr lang="en-US" altLang="zh-CN" sz="12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25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cell projection organization,</a:t>
                      </a:r>
                      <a:r>
                        <a:rPr lang="en-US" altLang="zh-CN" sz="1000" baseline="0" dirty="0" smtClean="0">
                          <a:latin typeface="Arial" pitchFamily="34" charset="0"/>
                          <a:cs typeface="Arial" pitchFamily="34" charset="0"/>
                        </a:rPr>
                        <a:t> anatomical structure formation involved in morphogenesis</a:t>
                      </a:r>
                      <a:endParaRPr lang="zh-CN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25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cellular aromatic compound metabolic process, RNA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methyltransferase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activity,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nucleoplasm</a:t>
                      </a:r>
                      <a:endParaRPr lang="zh-CN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neurogenesis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, ribosome biogenesis, nervous system development, DNA-directed RNA polymerase activity, nucleolus</a:t>
                      </a:r>
                      <a:endParaRPr lang="zh-CN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25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synaptic vesicle targeting,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ubiquitin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binding,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exocyst</a:t>
                      </a:r>
                      <a:endParaRPr lang="en-US" altLang="zh-CN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larval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locomotory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behavior, neurotransmitter biosynthetic process, G-protein coupled receptor signaling pathway, gamma-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aminobutyric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acid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transmembrane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transporter activity, cell periphery</a:t>
                      </a:r>
                      <a:endParaRPr lang="zh-CN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RNA processing, regulation of cell cycle, RNA polymerase II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carboxy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-terminal domain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kinase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activity, nuclear part, mRNA cleavage factor complex</a:t>
                      </a:r>
                    </a:p>
                  </a:txBody>
                  <a:tcPr anchor="ctr"/>
                </a:tc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nucleic acid metabolic process, RNA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prcoessing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altLang="zh-CN" sz="1000" baseline="0" dirty="0" smtClean="0">
                          <a:latin typeface="Arial" pitchFamily="34" charset="0"/>
                          <a:cs typeface="Arial" pitchFamily="34" charset="0"/>
                        </a:rPr>
                        <a:t> RNA splicing, cell cycle, </a:t>
                      </a:r>
                      <a:r>
                        <a:rPr lang="en-US" altLang="zh-CN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helicase</a:t>
                      </a:r>
                      <a:r>
                        <a:rPr lang="en-US" altLang="zh-CN" sz="1000" baseline="0" dirty="0" smtClean="0">
                          <a:latin typeface="Arial" pitchFamily="34" charset="0"/>
                          <a:cs typeface="Arial" pitchFamily="34" charset="0"/>
                        </a:rPr>
                        <a:t> activity, RNA binding, </a:t>
                      </a:r>
                      <a:r>
                        <a:rPr lang="en-US" altLang="zh-CN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spliceosomal</a:t>
                      </a:r>
                      <a:r>
                        <a:rPr lang="en-US" altLang="zh-CN" sz="1000" baseline="0" dirty="0" smtClean="0">
                          <a:latin typeface="Arial" pitchFamily="34" charset="0"/>
                          <a:cs typeface="Arial" pitchFamily="34" charset="0"/>
                        </a:rPr>
                        <a:t> complex, intracellular membrane-bounded organelle</a:t>
                      </a:r>
                      <a:endParaRPr lang="zh-CN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protein catabolic process, mitotic spindle elongation, response to DNA damage stimulus,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endopeptidase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activity,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proteasome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complex,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proteasome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regulatory particle</a:t>
                      </a:r>
                      <a:endParaRPr lang="zh-CN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25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spindle elongation, structural constituent of ribosome, ribosomal subunit</a:t>
                      </a:r>
                      <a:endParaRPr lang="zh-CN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25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RNA splicing, DNA-directed RNA polymerase activity,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spliceosomal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complex</a:t>
                      </a:r>
                      <a:endParaRPr lang="zh-CN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peptidyl-diphthamide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biosynthetic process from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peptidyl-histidine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tRNA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processing,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transferase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activity, DNA-directed RNA polymerase III complex</a:t>
                      </a:r>
                    </a:p>
                  </a:txBody>
                  <a:tcPr anchor="ctr"/>
                </a:tc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DNA replication,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nucleobase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-containing compound metabolic process, 3'-5' DNA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helicase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activity, MCM complex</a:t>
                      </a:r>
                    </a:p>
                  </a:txBody>
                  <a:tcPr anchor="ctr"/>
                </a:tc>
              </a:tr>
              <a:tr h="2325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protein targeting to mitochondrion, structural constituent of ribosome</a:t>
                      </a:r>
                    </a:p>
                  </a:txBody>
                  <a:tcPr anchor="ctr"/>
                </a:tc>
              </a:tr>
              <a:tr h="2325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cilium assembly, cell projection morphogenesis</a:t>
                      </a:r>
                      <a:endParaRPr lang="zh-CN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nervous system development, lateral inhibition, nucleoside phosphate binding,</a:t>
                      </a:r>
                      <a:r>
                        <a:rPr lang="en-US" altLang="zh-CN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DNA replication factor C complex</a:t>
                      </a:r>
                      <a:endParaRPr lang="zh-CN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ribosome biogenesis,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ncRNA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processing,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rRNA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processing,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purine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NTP-dependent </a:t>
                      </a:r>
                      <a:r>
                        <a:rPr lang="en-US" altLang="zh-CN" sz="1000" dirty="0" err="1" smtClean="0">
                          <a:latin typeface="Arial" pitchFamily="34" charset="0"/>
                          <a:cs typeface="Arial" pitchFamily="34" charset="0"/>
                        </a:rPr>
                        <a:t>helicase</a:t>
                      </a:r>
                      <a:r>
                        <a:rPr lang="en-US" altLang="zh-CN" sz="1000" dirty="0" smtClean="0">
                          <a:latin typeface="Arial" pitchFamily="34" charset="0"/>
                          <a:cs typeface="Arial" pitchFamily="34" charset="0"/>
                        </a:rPr>
                        <a:t> activity, nucleolus</a:t>
                      </a:r>
                      <a:endParaRPr lang="zh-CN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761" y="1151466"/>
            <a:ext cx="90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4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modules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module, compare the enriched GO terms among human, worm and fly genes. Expect a high overlap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93" y="0"/>
            <a:ext cx="7577046" cy="552562"/>
          </a:xfrm>
        </p:spPr>
        <p:txBody>
          <a:bodyPr/>
          <a:lstStyle/>
          <a:p>
            <a:r>
              <a:rPr lang="en-US" sz="3200" dirty="0" smtClean="0"/>
              <a:t>Figure 3: GO terms verification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"/>
            <a:ext cx="7620586" cy="43056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module_16_wh_M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8" y="4133240"/>
            <a:ext cx="2724759" cy="2724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0887" y="4204467"/>
            <a:ext cx="20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orm vs. human</a:t>
            </a:r>
            <a:endParaRPr lang="en-US" dirty="0"/>
          </a:p>
        </p:txBody>
      </p:sp>
      <p:pic>
        <p:nvPicPr>
          <p:cNvPr id="8" name="Picture 7" descr="module_16_wf_M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07" y="4163287"/>
            <a:ext cx="2694711" cy="2694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9156" y="4236740"/>
            <a:ext cx="168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orm vs. fly</a:t>
            </a:r>
            <a:endParaRPr lang="en-US" dirty="0"/>
          </a:p>
        </p:txBody>
      </p:sp>
      <p:pic>
        <p:nvPicPr>
          <p:cNvPr id="10" name="Picture 9" descr="module_16_fh_MF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0" y="4167563"/>
            <a:ext cx="2688268" cy="2688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8770" y="4236740"/>
            <a:ext cx="168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fly vs. human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975585" y="552562"/>
            <a:ext cx="274620" cy="1208788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 flipH="1">
            <a:off x="435541" y="1156956"/>
            <a:ext cx="5540044" cy="2976284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50205" y="1156956"/>
            <a:ext cx="2434663" cy="2976284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5540" y="4133240"/>
            <a:ext cx="0" cy="270543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84868" y="4133240"/>
            <a:ext cx="1" cy="272476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7387" y="3206065"/>
            <a:ext cx="184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only GOs w/ p&lt;0.01 &amp; &gt;=5 genes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541" y="77520"/>
            <a:ext cx="102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7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protein-coding genes to the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 functions of genes using guilt-by-association</a:t>
            </a:r>
          </a:p>
          <a:p>
            <a:r>
              <a:rPr lang="en-US" dirty="0" smtClean="0"/>
              <a:t>By mapping genes with well-characterized GO terms, we validate the performance of the clusters as well as the mapping process. This is important because the same approach is applied for </a:t>
            </a:r>
            <a:r>
              <a:rPr lang="en-US" dirty="0" err="1" smtClean="0"/>
              <a:t>ncRNAs</a:t>
            </a:r>
            <a:r>
              <a:rPr lang="en-US" dirty="0" smtClean="0"/>
              <a:t> in the next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803406" y="4547234"/>
            <a:ext cx="2192866" cy="1041400"/>
            <a:chOff x="5799673" y="4656667"/>
            <a:chExt cx="2192866" cy="1041400"/>
          </a:xfrm>
        </p:grpSpPr>
        <p:sp>
          <p:nvSpPr>
            <p:cNvPr id="10" name="Oval 9"/>
            <p:cNvSpPr/>
            <p:nvPr/>
          </p:nvSpPr>
          <p:spPr>
            <a:xfrm>
              <a:off x="5842000" y="4656667"/>
              <a:ext cx="2091267" cy="1041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9673" y="4849970"/>
              <a:ext cx="219286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 smtClean="0">
                  <a:solidFill>
                    <a:prstClr val="black"/>
                  </a:solidFill>
                </a:rPr>
                <a:t>Correlation coefficients with elements inside a module 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6539" y="4547234"/>
            <a:ext cx="2192866" cy="1041400"/>
            <a:chOff x="5799673" y="4656667"/>
            <a:chExt cx="2192866" cy="1041400"/>
          </a:xfrm>
        </p:grpSpPr>
        <p:sp>
          <p:nvSpPr>
            <p:cNvPr id="14" name="Oval 13"/>
            <p:cNvSpPr/>
            <p:nvPr/>
          </p:nvSpPr>
          <p:spPr>
            <a:xfrm>
              <a:off x="5842000" y="4656667"/>
              <a:ext cx="2091267" cy="1041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9673" y="4849970"/>
              <a:ext cx="219286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 smtClean="0">
                  <a:solidFill>
                    <a:prstClr val="black"/>
                  </a:solidFill>
                </a:rPr>
                <a:t>Correlation coefficients with elements outside a module 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85534" y="5853265"/>
            <a:ext cx="285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s</a:t>
            </a:r>
            <a:r>
              <a:rPr lang="en-US" sz="1400" dirty="0" smtClean="0">
                <a:latin typeface="Arial"/>
                <a:cs typeface="Arial"/>
              </a:rPr>
              <a:t>eparation of the two distributions </a:t>
            </a:r>
          </a:p>
          <a:p>
            <a:r>
              <a:rPr lang="en-US" sz="1400" dirty="0" smtClean="0">
                <a:latin typeface="Arial"/>
                <a:cs typeface="Arial"/>
              </a:rPr>
              <a:t>by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Wilcoxon rank test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195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xplot_gosim_mapped_genes_16modul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r="16591"/>
          <a:stretch/>
        </p:blipFill>
        <p:spPr>
          <a:xfrm>
            <a:off x="1730398" y="1540784"/>
            <a:ext cx="5621935" cy="51212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0074" y="1914786"/>
            <a:ext cx="116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6B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2735" y="617454"/>
            <a:ext cx="3499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verage overlap of GO terms </a:t>
            </a:r>
          </a:p>
          <a:p>
            <a:r>
              <a:rPr lang="en-US" dirty="0" smtClean="0"/>
              <a:t>between genes in a cluster </a:t>
            </a:r>
          </a:p>
          <a:p>
            <a:r>
              <a:rPr lang="en-US" dirty="0"/>
              <a:t>a</a:t>
            </a:r>
            <a:r>
              <a:rPr lang="en-US" dirty="0" smtClean="0"/>
              <a:t>nd genes mapped to the cluster</a:t>
            </a:r>
            <a:endParaRPr lang="en-US" dirty="0"/>
          </a:p>
        </p:txBody>
      </p:sp>
      <p:pic>
        <p:nvPicPr>
          <p:cNvPr id="3" name="Picture 2" descr="si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33" y="1540783"/>
            <a:ext cx="5597625" cy="4981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3400" y="2777067"/>
            <a:ext cx="120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8934" y="1164435"/>
            <a:ext cx="31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Benchmark of each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3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</a:t>
            </a:r>
            <a:r>
              <a:rPr lang="en-US" dirty="0" err="1" smtClean="0"/>
              <a:t>ncRNAs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Presentation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788" y="19583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resentation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188" y="19735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74061"/>
            <a:ext cx="7871329" cy="3011292"/>
          </a:xfrm>
        </p:spPr>
        <p:txBody>
          <a:bodyPr/>
          <a:lstStyle/>
          <a:p>
            <a:r>
              <a:rPr lang="en-US" sz="4400" dirty="0">
                <a:effectLst/>
                <a:latin typeface="Arial"/>
                <a:cs typeface="Arial"/>
              </a:rPr>
              <a:t>MetaPotts: An integrated network framework for clustering expression profiles from multiple </a:t>
            </a:r>
            <a:r>
              <a:rPr lang="en-US" sz="4400" dirty="0" smtClean="0">
                <a:effectLst/>
                <a:latin typeface="Arial"/>
                <a:cs typeface="Arial"/>
              </a:rPr>
              <a:t>species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75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title="Modul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776072"/>
              </p:ext>
            </p:extLst>
          </p:nvPr>
        </p:nvGraphicFramePr>
        <p:xfrm>
          <a:off x="-634190" y="-119527"/>
          <a:ext cx="3017066" cy="193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367900"/>
              </p:ext>
            </p:extLst>
          </p:nvPr>
        </p:nvGraphicFramePr>
        <p:xfrm>
          <a:off x="1209177" y="-119527"/>
          <a:ext cx="2846028" cy="193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1948" y="6834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6834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769206"/>
              </p:ext>
            </p:extLst>
          </p:nvPr>
        </p:nvGraphicFramePr>
        <p:xfrm>
          <a:off x="3132426" y="-119527"/>
          <a:ext cx="2739914" cy="193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9162" y="6929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594451"/>
              </p:ext>
            </p:extLst>
          </p:nvPr>
        </p:nvGraphicFramePr>
        <p:xfrm>
          <a:off x="5070660" y="-129533"/>
          <a:ext cx="2635747" cy="194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13915" y="7547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414304"/>
              </p:ext>
            </p:extLst>
          </p:nvPr>
        </p:nvGraphicFramePr>
        <p:xfrm>
          <a:off x="6948264" y="-113503"/>
          <a:ext cx="2591203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00392" y="6906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898832"/>
              </p:ext>
            </p:extLst>
          </p:nvPr>
        </p:nvGraphicFramePr>
        <p:xfrm>
          <a:off x="-734760" y="1570342"/>
          <a:ext cx="3259303" cy="191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68" y="22768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026224"/>
              </p:ext>
            </p:extLst>
          </p:nvPr>
        </p:nvGraphicFramePr>
        <p:xfrm>
          <a:off x="1132974" y="1570343"/>
          <a:ext cx="3036057" cy="192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82208" y="23302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149094"/>
              </p:ext>
            </p:extLst>
          </p:nvPr>
        </p:nvGraphicFramePr>
        <p:xfrm>
          <a:off x="3073157" y="1570342"/>
          <a:ext cx="2878350" cy="186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42348" y="23302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518898"/>
              </p:ext>
            </p:extLst>
          </p:nvPr>
        </p:nvGraphicFramePr>
        <p:xfrm>
          <a:off x="4845761" y="1582676"/>
          <a:ext cx="3096344" cy="19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99164" y="23401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864727"/>
              </p:ext>
            </p:extLst>
          </p:nvPr>
        </p:nvGraphicFramePr>
        <p:xfrm>
          <a:off x="6656892" y="1621824"/>
          <a:ext cx="3180218" cy="181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998638" y="236484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97024"/>
              </p:ext>
            </p:extLst>
          </p:nvPr>
        </p:nvGraphicFramePr>
        <p:xfrm>
          <a:off x="-560682" y="3284679"/>
          <a:ext cx="2891967" cy="199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16072" y="393305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500502"/>
              </p:ext>
            </p:extLst>
          </p:nvPr>
        </p:nvGraphicFramePr>
        <p:xfrm>
          <a:off x="-711410" y="5000514"/>
          <a:ext cx="3168351" cy="196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31254" y="580526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704867"/>
              </p:ext>
            </p:extLst>
          </p:nvPr>
        </p:nvGraphicFramePr>
        <p:xfrm>
          <a:off x="1204634" y="3310081"/>
          <a:ext cx="2931887" cy="196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518282" y="408161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3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288610"/>
              </p:ext>
            </p:extLst>
          </p:nvPr>
        </p:nvGraphicFramePr>
        <p:xfrm>
          <a:off x="2482208" y="3284680"/>
          <a:ext cx="4174684" cy="199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369370" y="408161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graphicFrame>
        <p:nvGraphicFramePr>
          <p:cNvPr id="3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887002"/>
              </p:ext>
            </p:extLst>
          </p:nvPr>
        </p:nvGraphicFramePr>
        <p:xfrm>
          <a:off x="4881161" y="3331924"/>
          <a:ext cx="3103279" cy="191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099164" y="411772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3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857372"/>
              </p:ext>
            </p:extLst>
          </p:nvPr>
        </p:nvGraphicFramePr>
        <p:xfrm>
          <a:off x="6300192" y="3355235"/>
          <a:ext cx="3897106" cy="191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998638" y="430238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67313" y="5314178"/>
            <a:ext cx="55006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67313" y="5805264"/>
            <a:ext cx="550069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67313" y="6309320"/>
            <a:ext cx="550069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88024" y="5314178"/>
            <a:ext cx="8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788024" y="5805264"/>
            <a:ext cx="73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948590" y="63140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fly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92930" y="5315334"/>
            <a:ext cx="550069" cy="369332"/>
          </a:xfrm>
          <a:prstGeom prst="rect">
            <a:avLst/>
          </a:prstGeom>
          <a:pattFill prst="pct50">
            <a:fgClr>
              <a:schemeClr val="tx1"/>
            </a:fgClr>
            <a:bgClr>
              <a:prstClr val="white"/>
            </a:bgClr>
          </a:patt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92930" y="5805264"/>
            <a:ext cx="550069" cy="369332"/>
          </a:xfrm>
          <a:prstGeom prst="rect">
            <a:avLst/>
          </a:prstGeom>
          <a:pattFill prst="solidDmnd">
            <a:fgClr>
              <a:schemeClr val="tx1"/>
            </a:fgClr>
            <a:bgClr>
              <a:prstClr val="white"/>
            </a:bgClr>
          </a:patt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948264" y="5315334"/>
            <a:ext cx="162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1-1-1 orthologs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48264" y="5805264"/>
            <a:ext cx="219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Negatively correlated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4886" y="5546166"/>
            <a:ext cx="102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332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suggestions?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9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extra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suggestions?</a:t>
            </a:r>
          </a:p>
          <a:p>
            <a:r>
              <a:rPr lang="en-US" dirty="0" smtClean="0"/>
              <a:t>How the 16 modules are organized in a network fashion?</a:t>
            </a:r>
          </a:p>
          <a:p>
            <a:r>
              <a:rPr lang="en-US" dirty="0" err="1" smtClean="0"/>
              <a:t>ncRNAs</a:t>
            </a:r>
            <a:r>
              <a:rPr lang="en-US" dirty="0" smtClean="0"/>
              <a:t> can be mapped to multiple modules, a natural way for linkage</a:t>
            </a:r>
          </a:p>
          <a:p>
            <a:r>
              <a:rPr lang="en-US" dirty="0" smtClean="0"/>
              <a:t>In relation to</a:t>
            </a:r>
          </a:p>
          <a:p>
            <a:pPr lvl="1"/>
            <a:r>
              <a:rPr lang="en-US" dirty="0" err="1" smtClean="0"/>
              <a:t>Salmena</a:t>
            </a:r>
            <a:r>
              <a:rPr lang="en-US" dirty="0" smtClean="0"/>
              <a:t> et al. Cell 2011: A </a:t>
            </a:r>
            <a:r>
              <a:rPr lang="en-US" dirty="0" err="1" smtClean="0"/>
              <a:t>ceRNA</a:t>
            </a:r>
            <a:r>
              <a:rPr lang="en-US" dirty="0" smtClean="0"/>
              <a:t> hypothesis</a:t>
            </a:r>
          </a:p>
          <a:p>
            <a:pPr lvl="1"/>
            <a:r>
              <a:rPr lang="en-US" dirty="0" err="1" smtClean="0"/>
              <a:t>Guttman</a:t>
            </a:r>
            <a:r>
              <a:rPr lang="en-US" dirty="0" smtClean="0"/>
              <a:t> and </a:t>
            </a:r>
            <a:r>
              <a:rPr lang="en-US" dirty="0" err="1" smtClean="0"/>
              <a:t>Rinn</a:t>
            </a:r>
            <a:r>
              <a:rPr lang="en-US" dirty="0"/>
              <a:t> </a:t>
            </a:r>
            <a:r>
              <a:rPr lang="en-US" dirty="0" smtClean="0"/>
              <a:t>Nature 2012: modular regulatory principles of large </a:t>
            </a:r>
            <a:r>
              <a:rPr lang="en-US" dirty="0" err="1" smtClean="0"/>
              <a:t>ncRNAs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9" y="1320800"/>
            <a:ext cx="4546601" cy="503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5976" y="1600200"/>
            <a:ext cx="4372424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4100" y="6210300"/>
            <a:ext cx="186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number of sweep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699" y="1192768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nergy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8476" y="1192768"/>
            <a:ext cx="1112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lipping rate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4772" y="264855"/>
            <a:ext cx="11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0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cluster_dist_k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" y="1460942"/>
            <a:ext cx="4909530" cy="4318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90" y="20838"/>
            <a:ext cx="11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S2</a:t>
            </a:r>
            <a:endParaRPr lang="en-US" dirty="0"/>
          </a:p>
        </p:txBody>
      </p:sp>
      <p:pic>
        <p:nvPicPr>
          <p:cNvPr id="9" name="Picture 8" descr="GO_overlap_vs_cluster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584560"/>
            <a:ext cx="4676788" cy="4045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96427" y="38382"/>
            <a:ext cx="11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2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295" y="1097132"/>
            <a:ext cx="6002165" cy="512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811" y="28673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4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7775"/>
          </a:xfrm>
        </p:spPr>
        <p:txBody>
          <a:bodyPr/>
          <a:lstStyle/>
          <a:p>
            <a:r>
              <a:rPr lang="en-US" dirty="0" smtClean="0"/>
              <a:t>Figure S5a? GO similarity of modular genes and mapped genes (correlated)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gosim_mapped_genes_16modules_co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775"/>
            <a:ext cx="91440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48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7775"/>
          </a:xfrm>
        </p:spPr>
        <p:txBody>
          <a:bodyPr/>
          <a:lstStyle/>
          <a:p>
            <a:r>
              <a:rPr lang="en-US" dirty="0" smtClean="0"/>
              <a:t>Figure S5b? GO similarity of modular genes and mapped genes (anti-corr.)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775"/>
            <a:ext cx="91440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20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: TAR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map_TA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69" y="1252311"/>
            <a:ext cx="5955862" cy="54691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85848" y="1645390"/>
            <a:ext cx="4661946" cy="461665"/>
            <a:chOff x="2385848" y="1645390"/>
            <a:chExt cx="4661946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5614289" y="1645390"/>
              <a:ext cx="1433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p</a:t>
              </a:r>
              <a:r>
                <a:rPr lang="en-US" sz="1200" dirty="0" smtClean="0">
                  <a:latin typeface="Arial"/>
                  <a:cs typeface="Arial"/>
                </a:rPr>
                <a:t>ositive correlated </a:t>
              </a:r>
            </a:p>
            <a:p>
              <a:r>
                <a:rPr lang="en-US" sz="1200" dirty="0" smtClean="0">
                  <a:latin typeface="Arial"/>
                  <a:cs typeface="Arial"/>
                </a:rPr>
                <a:t>with modules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85848" y="1645390"/>
              <a:ext cx="1604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negatively correlated </a:t>
              </a:r>
            </a:p>
            <a:p>
              <a:r>
                <a:rPr lang="en-US" sz="1200" dirty="0" smtClean="0">
                  <a:latin typeface="Arial"/>
                  <a:cs typeface="Arial"/>
                </a:rPr>
                <a:t>with modules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346" y="6478272"/>
            <a:ext cx="720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Genomics location of TARs </a:t>
            </a:r>
            <a:r>
              <a:rPr lang="en-US" dirty="0" err="1" smtClean="0"/>
              <a:t>wrt</a:t>
            </a:r>
            <a:r>
              <a:rPr lang="en-US" dirty="0" smtClean="0"/>
              <a:t> the co-expressed genes. co-localized?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6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Supp. Mapping of </a:t>
            </a:r>
            <a:r>
              <a:rPr lang="en-US" dirty="0" err="1" smtClean="0"/>
              <a:t>ncRNAs</a:t>
            </a:r>
            <a:r>
              <a:rPr lang="en-US" dirty="0" smtClean="0"/>
              <a:t> to modules</a:t>
            </a:r>
            <a:endParaRPr lang="en-US" dirty="0"/>
          </a:p>
        </p:txBody>
      </p:sp>
      <p:pic>
        <p:nvPicPr>
          <p:cNvPr id="5" name="内容占位符 4" descr="human_ncrna_pwx_neg_emsb=TRUE_count_mapped_ncrn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4981"/>
            <a:ext cx="4627983" cy="46279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464" y="1701577"/>
            <a:ext cx="386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Anti-correlated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ncRNAs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in Human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924228" y="794561"/>
            <a:ext cx="2495340" cy="5945576"/>
            <a:chOff x="4795934" y="794561"/>
            <a:chExt cx="2495340" cy="5945576"/>
          </a:xfrm>
        </p:grpSpPr>
        <p:pic>
          <p:nvPicPr>
            <p:cNvPr id="7" name="图片 6" descr="human_ncrna_pwx_pos_emsb=TRUE_count_mapped_ncrna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5265" y="794561"/>
              <a:ext cx="2088025" cy="20880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05265" y="794561"/>
              <a:ext cx="2362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Correlated </a:t>
              </a:r>
              <a:r>
                <a:rPr lang="en-US" altLang="zh-CN" sz="1200" dirty="0" err="1" smtClean="0">
                  <a:latin typeface="Arial" pitchFamily="34" charset="0"/>
                  <a:cs typeface="Arial" pitchFamily="34" charset="0"/>
                </a:rPr>
                <a:t>ncRNAs</a:t>
              </a:r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 in Human</a:t>
              </a:r>
              <a:endParaRPr lang="zh-CN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图片 8" descr="worm_ncrna_pwx_pos_emsb=TRUE_count_mapped_ncrna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5265" y="2698304"/>
              <a:ext cx="2088025" cy="20880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28595" y="2698304"/>
              <a:ext cx="2362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Correlated </a:t>
              </a:r>
              <a:r>
                <a:rPr lang="en-US" altLang="zh-CN" sz="1200" dirty="0" err="1" smtClean="0">
                  <a:latin typeface="Arial" pitchFamily="34" charset="0"/>
                  <a:cs typeface="Arial" pitchFamily="34" charset="0"/>
                </a:rPr>
                <a:t>ncRNAs</a:t>
              </a:r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 in Worm</a:t>
              </a:r>
              <a:endParaRPr lang="zh-CN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图片 10" descr="fly_ncrna_pwx_pos_emsb=TRUE_count_mapped_ncrna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5934" y="4593788"/>
              <a:ext cx="2146349" cy="214634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77588" y="4603119"/>
              <a:ext cx="19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Correlated </a:t>
              </a:r>
              <a:r>
                <a:rPr lang="en-US" altLang="zh-CN" sz="1200" dirty="0" err="1" smtClean="0">
                  <a:latin typeface="Arial" pitchFamily="34" charset="0"/>
                  <a:cs typeface="Arial" pitchFamily="34" charset="0"/>
                </a:rPr>
                <a:t>ncRNAs</a:t>
              </a:r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 in Fly</a:t>
              </a:r>
              <a:endParaRPr lang="zh-CN" alt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图片 13" descr="worm_ncrna_pwx_neg_emsb=TRUE_count_mapped_ncrn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4160" y="1332245"/>
            <a:ext cx="2375214" cy="2375214"/>
          </a:xfrm>
          <a:prstGeom prst="rect">
            <a:avLst/>
          </a:prstGeom>
        </p:spPr>
      </p:pic>
      <p:pic>
        <p:nvPicPr>
          <p:cNvPr id="15" name="图片 14" descr="fly_ncrna_pwx_neg_emsb=TRUE_count_mapped_ncrna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3339" y="3519408"/>
            <a:ext cx="2384545" cy="2384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99199" y="1332245"/>
            <a:ext cx="2506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Anti-correlated </a:t>
            </a:r>
            <a:r>
              <a:rPr lang="en-US" altLang="zh-CN" sz="1200" dirty="0" err="1" smtClean="0">
                <a:latin typeface="Arial" pitchFamily="34" charset="0"/>
                <a:cs typeface="Arial" pitchFamily="34" charset="0"/>
              </a:rPr>
              <a:t>ncRNAs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 in Worm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1860" y="3517887"/>
            <a:ext cx="232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Anti-correlated </a:t>
            </a:r>
            <a:r>
              <a:rPr lang="en-US" altLang="zh-CN" sz="1200" dirty="0" err="1" smtClean="0">
                <a:latin typeface="Arial" pitchFamily="34" charset="0"/>
                <a:cs typeface="Arial" pitchFamily="34" charset="0"/>
              </a:rPr>
              <a:t>ncRNAs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 in Fly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6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Concept of cross-species modules in a multiplex </a:t>
            </a:r>
            <a:r>
              <a:rPr lang="en-US" dirty="0" smtClean="0">
                <a:effectLst/>
              </a:rPr>
              <a:t>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5218" y="3340771"/>
            <a:ext cx="9149265" cy="3154066"/>
            <a:chOff x="36272" y="2279660"/>
            <a:chExt cx="9149265" cy="3154066"/>
          </a:xfrm>
        </p:grpSpPr>
        <p:sp>
          <p:nvSpPr>
            <p:cNvPr id="5" name="Oval 4"/>
            <p:cNvSpPr/>
            <p:nvPr/>
          </p:nvSpPr>
          <p:spPr>
            <a:xfrm>
              <a:off x="998829" y="2937149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51453" y="2279660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76853" y="3600460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49139" y="3339992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93242" y="2793936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9" idx="2"/>
            </p:cNvCxnSpPr>
            <p:nvPr/>
          </p:nvCxnSpPr>
          <p:spPr>
            <a:xfrm flipV="1">
              <a:off x="1318542" y="2942487"/>
              <a:ext cx="774700" cy="137875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5"/>
              <a:endCxn id="8" idx="1"/>
            </p:cNvCxnSpPr>
            <p:nvPr/>
          </p:nvCxnSpPr>
          <p:spPr>
            <a:xfrm>
              <a:off x="2376974" y="3047528"/>
              <a:ext cx="320846" cy="335973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5"/>
            </p:cNvCxnSpPr>
            <p:nvPr/>
          </p:nvCxnSpPr>
          <p:spPr>
            <a:xfrm>
              <a:off x="1635185" y="2533252"/>
              <a:ext cx="552423" cy="267182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1"/>
            </p:cNvCxnSpPr>
            <p:nvPr/>
          </p:nvCxnSpPr>
          <p:spPr>
            <a:xfrm flipH="1" flipV="1">
              <a:off x="1233292" y="3234251"/>
              <a:ext cx="192242" cy="409718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2"/>
            </p:cNvCxnSpPr>
            <p:nvPr/>
          </p:nvCxnSpPr>
          <p:spPr>
            <a:xfrm flipH="1" flipV="1">
              <a:off x="1294884" y="3178405"/>
              <a:ext cx="1354255" cy="310138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42480" y="2540000"/>
              <a:ext cx="199265" cy="402488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7"/>
            </p:cNvCxnSpPr>
            <p:nvPr/>
          </p:nvCxnSpPr>
          <p:spPr>
            <a:xfrm flipV="1">
              <a:off x="1660585" y="3063654"/>
              <a:ext cx="492074" cy="580315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562644" y="2937149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431104" y="5018368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40668" y="3600460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12954" y="3339992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57057" y="2793936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 flipV="1">
              <a:off x="3882357" y="2942487"/>
              <a:ext cx="774700" cy="137875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5"/>
              <a:endCxn id="20" idx="1"/>
            </p:cNvCxnSpPr>
            <p:nvPr/>
          </p:nvCxnSpPr>
          <p:spPr>
            <a:xfrm>
              <a:off x="4940789" y="3047528"/>
              <a:ext cx="320846" cy="335973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1"/>
            </p:cNvCxnSpPr>
            <p:nvPr/>
          </p:nvCxnSpPr>
          <p:spPr>
            <a:xfrm flipH="1" flipV="1">
              <a:off x="3797107" y="3234251"/>
              <a:ext cx="192242" cy="409718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2"/>
            </p:cNvCxnSpPr>
            <p:nvPr/>
          </p:nvCxnSpPr>
          <p:spPr>
            <a:xfrm flipH="1" flipV="1">
              <a:off x="3858699" y="3178405"/>
              <a:ext cx="1354255" cy="310138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3"/>
            </p:cNvCxnSpPr>
            <p:nvPr/>
          </p:nvCxnSpPr>
          <p:spPr>
            <a:xfrm flipH="1">
              <a:off x="4275988" y="3593584"/>
              <a:ext cx="985647" cy="158931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7"/>
            </p:cNvCxnSpPr>
            <p:nvPr/>
          </p:nvCxnSpPr>
          <p:spPr>
            <a:xfrm flipV="1">
              <a:off x="4224400" y="3063654"/>
              <a:ext cx="492074" cy="580315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713459" y="4422514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091483" y="5136625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63769" y="4825357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807872" y="4279301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endCxn id="31" idx="2"/>
            </p:cNvCxnSpPr>
            <p:nvPr/>
          </p:nvCxnSpPr>
          <p:spPr>
            <a:xfrm flipV="1">
              <a:off x="4033172" y="4427852"/>
              <a:ext cx="774700" cy="137875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1" idx="5"/>
              <a:endCxn id="30" idx="1"/>
            </p:cNvCxnSpPr>
            <p:nvPr/>
          </p:nvCxnSpPr>
          <p:spPr>
            <a:xfrm>
              <a:off x="5091604" y="4532893"/>
              <a:ext cx="320846" cy="3359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986022" y="4719616"/>
              <a:ext cx="192242" cy="409718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2"/>
            </p:cNvCxnSpPr>
            <p:nvPr/>
          </p:nvCxnSpPr>
          <p:spPr>
            <a:xfrm flipH="1" flipV="1">
              <a:off x="4009514" y="4663770"/>
              <a:ext cx="1354255" cy="310138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375215" y="4561719"/>
              <a:ext cx="492074" cy="580315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277274" y="4422514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655298" y="5136625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371687" y="4279301"/>
              <a:ext cx="332413" cy="2971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endCxn id="39" idx="2"/>
            </p:cNvCxnSpPr>
            <p:nvPr/>
          </p:nvCxnSpPr>
          <p:spPr>
            <a:xfrm flipV="1">
              <a:off x="6596987" y="4427852"/>
              <a:ext cx="774700" cy="137875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524437" y="4732316"/>
              <a:ext cx="192242" cy="409718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5"/>
              <a:endCxn id="18" idx="2"/>
            </p:cNvCxnSpPr>
            <p:nvPr/>
          </p:nvCxnSpPr>
          <p:spPr>
            <a:xfrm>
              <a:off x="6561006" y="4676106"/>
              <a:ext cx="870098" cy="490813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926330" y="4561719"/>
              <a:ext cx="492074" cy="580315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3"/>
              <a:endCxn id="8" idx="6"/>
            </p:cNvCxnSpPr>
            <p:nvPr/>
          </p:nvCxnSpPr>
          <p:spPr>
            <a:xfrm flipH="1">
              <a:off x="2981552" y="3190741"/>
              <a:ext cx="629773" cy="297802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2"/>
            </p:cNvCxnSpPr>
            <p:nvPr/>
          </p:nvCxnSpPr>
          <p:spPr>
            <a:xfrm flipH="1" flipV="1">
              <a:off x="5140286" y="4411384"/>
              <a:ext cx="1136988" cy="159681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9" idx="4"/>
            </p:cNvCxnSpPr>
            <p:nvPr/>
          </p:nvCxnSpPr>
          <p:spPr>
            <a:xfrm>
              <a:off x="7537894" y="4576402"/>
              <a:ext cx="46717" cy="441966"/>
            </a:xfrm>
            <a:prstGeom prst="line">
              <a:avLst/>
            </a:prstGeom>
            <a:ln>
              <a:solidFill>
                <a:srgbClr val="29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0" idx="4"/>
              <a:endCxn id="30" idx="0"/>
            </p:cNvCxnSpPr>
            <p:nvPr/>
          </p:nvCxnSpPr>
          <p:spPr>
            <a:xfrm>
              <a:off x="5379161" y="3637093"/>
              <a:ext cx="150815" cy="118826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821422" y="3091037"/>
              <a:ext cx="119367" cy="120177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44242" y="3234250"/>
              <a:ext cx="146673" cy="1177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57200" y="4027325"/>
              <a:ext cx="7975600" cy="24190"/>
            </a:xfrm>
            <a:prstGeom prst="lin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6272" y="3604429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Species A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972" y="4112429"/>
              <a:ext cx="1223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Species B</a:t>
              </a: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926330" y="3090447"/>
              <a:ext cx="61380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24977" y="3450150"/>
              <a:ext cx="659634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615200" y="2880381"/>
              <a:ext cx="1570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o-expressed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27900" y="3262413"/>
              <a:ext cx="11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orthologs</a:t>
              </a:r>
              <a:endParaRPr lang="en-US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925246" y="2724133"/>
            <a:ext cx="2400300" cy="3832013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77946" y="2723455"/>
            <a:ext cx="2400300" cy="3832013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05246" y="2723455"/>
            <a:ext cx="2400300" cy="3832013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236024" y="2077124"/>
            <a:ext cx="194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pecies A specific </a:t>
            </a:r>
          </a:p>
          <a:p>
            <a:pPr algn="ctr"/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77221" y="2059362"/>
            <a:ext cx="164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conserved </a:t>
            </a:r>
            <a:endParaRPr lang="en-US" dirty="0" smtClean="0"/>
          </a:p>
          <a:p>
            <a:pPr algn="ctr"/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37320" y="2059362"/>
            <a:ext cx="192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pecies B specific</a:t>
            </a:r>
          </a:p>
          <a:p>
            <a:pPr algn="ctr"/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98674" y="1616512"/>
            <a:ext cx="120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27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>
            <a:off x="7036364" y="3209353"/>
            <a:ext cx="0" cy="451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4407" y="796166"/>
            <a:ext cx="75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Input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9646" y="71547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18" name="Document 17"/>
          <p:cNvSpPr/>
          <p:nvPr/>
        </p:nvSpPr>
        <p:spPr>
          <a:xfrm>
            <a:off x="2302246" y="748950"/>
            <a:ext cx="1682943" cy="637166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Orthologous pairs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between </a:t>
            </a:r>
            <a:r>
              <a:rPr lang="en-US" sz="1400" dirty="0" smtClean="0">
                <a:solidFill>
                  <a:prstClr val="black"/>
                </a:solidFill>
              </a:rPr>
              <a:t>species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8" name="Process 27"/>
          <p:cNvSpPr/>
          <p:nvPr/>
        </p:nvSpPr>
        <p:spPr>
          <a:xfrm>
            <a:off x="2520200" y="1888643"/>
            <a:ext cx="1297152" cy="571747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co-expression </a:t>
            </a:r>
          </a:p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networks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7871" y="1933504"/>
            <a:ext cx="214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5" name="Process 34"/>
          <p:cNvSpPr/>
          <p:nvPr/>
        </p:nvSpPr>
        <p:spPr>
          <a:xfrm>
            <a:off x="5711095" y="41847"/>
            <a:ext cx="2675023" cy="4275129"/>
          </a:xfrm>
          <a:prstGeom prst="flowChartProcess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90227" y="151819"/>
            <a:ext cx="226700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s</a:t>
            </a:r>
            <a:r>
              <a:rPr lang="en-US" dirty="0" smtClean="0">
                <a:solidFill>
                  <a:srgbClr val="660066"/>
                </a:solidFill>
              </a:rPr>
              <a:t>imulated annealing 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t</a:t>
            </a:r>
            <a:r>
              <a:rPr lang="en-US" dirty="0" smtClean="0">
                <a:solidFill>
                  <a:srgbClr val="660066"/>
                </a:solidFill>
              </a:rPr>
              <a:t>o optimize H 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56" name="Straight Arrow Connector 55"/>
          <p:cNvCxnSpPr>
            <a:endCxn id="58" idx="0"/>
          </p:cNvCxnSpPr>
          <p:nvPr/>
        </p:nvCxnSpPr>
        <p:spPr>
          <a:xfrm>
            <a:off x="7017512" y="2283156"/>
            <a:ext cx="0" cy="180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228514" y="2463867"/>
            <a:ext cx="1577995" cy="745486"/>
            <a:chOff x="6481041" y="2741745"/>
            <a:chExt cx="1577995" cy="859970"/>
          </a:xfrm>
        </p:grpSpPr>
        <p:sp>
          <p:nvSpPr>
            <p:cNvPr id="58" name="Decision 57"/>
            <p:cNvSpPr/>
            <p:nvPr/>
          </p:nvSpPr>
          <p:spPr>
            <a:xfrm>
              <a:off x="6481041" y="2741745"/>
              <a:ext cx="1577995" cy="859970"/>
            </a:xfrm>
            <a:prstGeom prst="flowChartDecisi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90862" y="2902110"/>
              <a:ext cx="1168609" cy="603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f</a:t>
              </a:r>
              <a:r>
                <a:rPr lang="en-US" sz="1400" dirty="0" smtClean="0"/>
                <a:t>lipping rate </a:t>
              </a:r>
              <a:endParaRPr lang="en-US" sz="1400" dirty="0"/>
            </a:p>
            <a:p>
              <a:pPr algn="ctr"/>
              <a:r>
                <a:rPr lang="en-US" sz="1400" dirty="0"/>
                <a:t>i</a:t>
              </a:r>
              <a:r>
                <a:rPr lang="en-US" sz="1400" dirty="0" smtClean="0"/>
                <a:t>s low?</a:t>
              </a:r>
              <a:endParaRPr lang="en-US" sz="1400" dirty="0"/>
            </a:p>
          </p:txBody>
        </p:sp>
      </p:grpSp>
      <p:sp>
        <p:nvSpPr>
          <p:cNvPr id="63" name="Process 62"/>
          <p:cNvSpPr/>
          <p:nvPr/>
        </p:nvSpPr>
        <p:spPr>
          <a:xfrm>
            <a:off x="8409659" y="2468267"/>
            <a:ext cx="740093" cy="603427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386118" y="2548474"/>
            <a:ext cx="71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T(k+1)</a:t>
            </a:r>
          </a:p>
          <a:p>
            <a:pPr algn="ctr"/>
            <a:r>
              <a:rPr lang="en-US" sz="1400" dirty="0" smtClean="0"/>
              <a:t>=αT(k)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5863889" y="3660492"/>
            <a:ext cx="2320692" cy="52232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at most q modules </a:t>
            </a:r>
          </a:p>
          <a:p>
            <a:pPr lvl="0" algn="ctr"/>
            <a:r>
              <a:rPr lang="en-US" sz="1400" dirty="0">
                <a:solidFill>
                  <a:prstClr val="black"/>
                </a:solidFill>
              </a:rPr>
              <a:t>labeled by spin </a:t>
            </a:r>
            <a:r>
              <a:rPr lang="en-US" sz="1400" dirty="0" smtClean="0">
                <a:solidFill>
                  <a:prstClr val="black"/>
                </a:solidFill>
              </a:rPr>
              <a:t>values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246728" y="1526405"/>
            <a:ext cx="938189" cy="7567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Energy function </a:t>
            </a:r>
          </a:p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H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887867" y="768449"/>
            <a:ext cx="2138582" cy="583504"/>
            <a:chOff x="3341887" y="4422524"/>
            <a:chExt cx="1509108" cy="583504"/>
          </a:xfrm>
        </p:grpSpPr>
        <p:sp>
          <p:nvSpPr>
            <p:cNvPr id="11" name="TextBox 10"/>
            <p:cNvSpPr txBox="1"/>
            <p:nvPr/>
          </p:nvSpPr>
          <p:spPr>
            <a:xfrm>
              <a:off x="3394684" y="4441784"/>
              <a:ext cx="1454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</a:t>
              </a:r>
              <a:r>
                <a:rPr lang="en-US" sz="1400" dirty="0" smtClean="0"/>
                <a:t>andomly assign </a:t>
              </a:r>
            </a:p>
            <a:p>
              <a:pPr algn="ctr"/>
              <a:r>
                <a:rPr lang="en-US" sz="1400" dirty="0"/>
                <a:t>s</a:t>
              </a:r>
              <a:r>
                <a:rPr lang="en-US" sz="1400" dirty="0" smtClean="0"/>
                <a:t>pins (1,2,..,q) to nodes </a:t>
              </a:r>
              <a:endParaRPr lang="en-US" sz="14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341887" y="4422524"/>
              <a:ext cx="1509108" cy="58350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>
            <a:off x="6999243" y="427533"/>
            <a:ext cx="0" cy="335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5863889" y="91508"/>
            <a:ext cx="2320692" cy="33602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863889" y="93940"/>
            <a:ext cx="232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Set initial temperature T(0)</a:t>
            </a:r>
            <a:endParaRPr lang="en-US" sz="1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788290" y="1681754"/>
            <a:ext cx="2462069" cy="599600"/>
            <a:chOff x="5788290" y="1761683"/>
            <a:chExt cx="2462069" cy="599600"/>
          </a:xfrm>
        </p:grpSpPr>
        <p:sp>
          <p:nvSpPr>
            <p:cNvPr id="78" name="Rounded Rectangle 77"/>
            <p:cNvSpPr/>
            <p:nvPr/>
          </p:nvSpPr>
          <p:spPr>
            <a:xfrm>
              <a:off x="5788290" y="1761683"/>
              <a:ext cx="2462069" cy="5996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86158" y="1770564"/>
              <a:ext cx="2272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</a:t>
              </a:r>
              <a:r>
                <a:rPr lang="en-US" sz="1400" dirty="0" smtClean="0"/>
                <a:t>ystem evolves (spins flip) according to H</a:t>
              </a:r>
              <a:endParaRPr lang="en-US" sz="1400" dirty="0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>
            <a:off x="7010444" y="1351953"/>
            <a:ext cx="0" cy="329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Process 103"/>
          <p:cNvSpPr/>
          <p:nvPr/>
        </p:nvSpPr>
        <p:spPr>
          <a:xfrm>
            <a:off x="48590" y="1221043"/>
            <a:ext cx="1892102" cy="4758374"/>
          </a:xfrm>
          <a:prstGeom prst="flowChartProcess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132" y="3320879"/>
            <a:ext cx="1916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ENCODE/</a:t>
            </a:r>
            <a:r>
              <a:rPr lang="en-US" sz="1400" b="1" dirty="0" err="1" smtClean="0"/>
              <a:t>modENCODE</a:t>
            </a:r>
            <a:endParaRPr lang="en-US" sz="1400" b="1" dirty="0" smtClean="0"/>
          </a:p>
          <a:p>
            <a:r>
              <a:rPr lang="en-US" sz="1400" b="1" dirty="0" smtClean="0"/>
              <a:t>transcriptome data</a:t>
            </a:r>
            <a:endParaRPr lang="en-US" sz="1400" b="1" dirty="0"/>
          </a:p>
        </p:txBody>
      </p:sp>
      <p:sp>
        <p:nvSpPr>
          <p:cNvPr id="86" name="Rounded Rectangle 85"/>
          <p:cNvSpPr/>
          <p:nvPr/>
        </p:nvSpPr>
        <p:spPr>
          <a:xfrm>
            <a:off x="109195" y="1271057"/>
            <a:ext cx="1794620" cy="585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19901 </a:t>
            </a:r>
            <a:r>
              <a:rPr lang="en-US" sz="1400" dirty="0" smtClean="0">
                <a:solidFill>
                  <a:prstClr val="black"/>
                </a:solidFill>
              </a:rPr>
              <a:t>human genes across 33 </a:t>
            </a:r>
            <a:r>
              <a:rPr lang="en-US" sz="1400" dirty="0">
                <a:solidFill>
                  <a:prstClr val="black"/>
                </a:solidFill>
              </a:rPr>
              <a:t>cell </a:t>
            </a:r>
            <a:r>
              <a:rPr lang="en-US" sz="1400" dirty="0" smtClean="0">
                <a:solidFill>
                  <a:prstClr val="black"/>
                </a:solidFill>
              </a:rPr>
              <a:t>types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66990" y="2102408"/>
            <a:ext cx="506212" cy="1374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1714596">
            <a:off x="1992897" y="1638468"/>
            <a:ext cx="506212" cy="1374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 rot="19500269">
            <a:off x="1996175" y="2607708"/>
            <a:ext cx="506212" cy="1374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100314" y="2601902"/>
            <a:ext cx="1785062" cy="585227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13623 fly genes</a:t>
            </a:r>
          </a:p>
          <a:p>
            <a:pPr lvl="0" algn="ctr"/>
            <a:r>
              <a:rPr lang="en-US" sz="1400" dirty="0">
                <a:solidFill>
                  <a:prstClr val="black"/>
                </a:solidFill>
              </a:rPr>
              <a:t>across 30 </a:t>
            </a:r>
            <a:r>
              <a:rPr lang="en-US" sz="1400" dirty="0" smtClean="0">
                <a:solidFill>
                  <a:prstClr val="black"/>
                </a:solidFill>
              </a:rPr>
              <a:t>stages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00314" y="1946384"/>
            <a:ext cx="1785062" cy="585227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20377 worm genes</a:t>
            </a:r>
          </a:p>
          <a:p>
            <a:pPr lvl="0" algn="ctr"/>
            <a:r>
              <a:rPr lang="en-US" sz="1400" dirty="0">
                <a:solidFill>
                  <a:prstClr val="black"/>
                </a:solidFill>
              </a:rPr>
              <a:t>across 33 </a:t>
            </a:r>
            <a:r>
              <a:rPr lang="en-US" sz="1400" dirty="0" smtClean="0">
                <a:solidFill>
                  <a:prstClr val="black"/>
                </a:solidFill>
              </a:rPr>
              <a:t>stages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01529" y="4094619"/>
            <a:ext cx="1740657" cy="585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94674" y="4118700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5999 human </a:t>
            </a:r>
          </a:p>
          <a:p>
            <a:pPr algn="ctr"/>
            <a:r>
              <a:rPr lang="en-US" sz="1400" dirty="0" err="1" smtClean="0"/>
              <a:t>ncRNAs</a:t>
            </a:r>
            <a:r>
              <a:rPr lang="en-US" sz="1400" dirty="0" smtClean="0"/>
              <a:t> expression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3554" y="4785338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23263 worm</a:t>
            </a:r>
          </a:p>
          <a:p>
            <a:pPr algn="ctr"/>
            <a:r>
              <a:rPr lang="en-US" sz="1400" dirty="0" err="1" smtClean="0"/>
              <a:t>ncRNAs</a:t>
            </a:r>
            <a:r>
              <a:rPr lang="en-US" sz="1400" dirty="0" smtClean="0"/>
              <a:t> expression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0147" y="5395953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538 fly </a:t>
            </a:r>
          </a:p>
          <a:p>
            <a:pPr algn="ctr"/>
            <a:r>
              <a:rPr lang="en-US" sz="1400" dirty="0" err="1" smtClean="0"/>
              <a:t>ncRNAs</a:t>
            </a:r>
            <a:r>
              <a:rPr lang="en-US" sz="1400" dirty="0" smtClean="0"/>
              <a:t> expression</a:t>
            </a:r>
            <a:endParaRPr lang="en-US" sz="1400" dirty="0"/>
          </a:p>
        </p:txBody>
      </p:sp>
      <p:sp>
        <p:nvSpPr>
          <p:cNvPr id="114" name="Rounded Rectangle 113"/>
          <p:cNvSpPr/>
          <p:nvPr/>
        </p:nvSpPr>
        <p:spPr>
          <a:xfrm>
            <a:off x="110410" y="5344082"/>
            <a:ext cx="1740657" cy="585227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110410" y="4723928"/>
            <a:ext cx="1740657" cy="585227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>
            <a:off x="5219783" y="1890328"/>
            <a:ext cx="506212" cy="1374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48590" y="20838"/>
            <a:ext cx="116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1B</a:t>
            </a:r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2891843" y="3663168"/>
            <a:ext cx="2320692" cy="52232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High-confidence modules</a:t>
            </a:r>
          </a:p>
          <a:p>
            <a:pPr lvl="0" algn="ctr"/>
            <a:r>
              <a:rPr lang="en-US" sz="1400" dirty="0">
                <a:solidFill>
                  <a:prstClr val="black"/>
                </a:solidFill>
              </a:rPr>
              <a:t>based on multiple </a:t>
            </a:r>
            <a:r>
              <a:rPr lang="en-US" sz="1400" dirty="0" smtClean="0">
                <a:solidFill>
                  <a:prstClr val="black"/>
                </a:solidFill>
              </a:rPr>
              <a:t>runs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1" name="Right Arrow 120"/>
          <p:cNvSpPr/>
          <p:nvPr/>
        </p:nvSpPr>
        <p:spPr>
          <a:xfrm>
            <a:off x="5385917" y="6113141"/>
            <a:ext cx="858674" cy="1374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-598034" y="6086475"/>
            <a:ext cx="35529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660066"/>
                </a:solidFill>
              </a:rPr>
              <a:t>m</a:t>
            </a:r>
            <a:r>
              <a:rPr lang="en-US" dirty="0" smtClean="0">
                <a:solidFill>
                  <a:srgbClr val="660066"/>
                </a:solidFill>
              </a:rPr>
              <a:t>apping </a:t>
            </a:r>
            <a:r>
              <a:rPr lang="en-US" dirty="0" err="1" smtClean="0">
                <a:solidFill>
                  <a:srgbClr val="660066"/>
                </a:solidFill>
              </a:rPr>
              <a:t>ncRNAs</a:t>
            </a:r>
            <a:r>
              <a:rPr lang="en-US" dirty="0" smtClean="0">
                <a:solidFill>
                  <a:srgbClr val="660066"/>
                </a:solidFill>
              </a:rPr>
              <a:t> to </a:t>
            </a:r>
          </a:p>
          <a:p>
            <a:pPr algn="r"/>
            <a:r>
              <a:rPr lang="en-US" dirty="0" smtClean="0">
                <a:solidFill>
                  <a:srgbClr val="660066"/>
                </a:solidFill>
              </a:rPr>
              <a:t>the cross species modules</a:t>
            </a:r>
          </a:p>
        </p:txBody>
      </p:sp>
      <p:cxnSp>
        <p:nvCxnSpPr>
          <p:cNvPr id="6" name="Elbow Connector 5"/>
          <p:cNvCxnSpPr>
            <a:endCxn id="63" idx="2"/>
          </p:cNvCxnSpPr>
          <p:nvPr/>
        </p:nvCxnSpPr>
        <p:spPr>
          <a:xfrm flipV="1">
            <a:off x="7058983" y="3071694"/>
            <a:ext cx="1720723" cy="27974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3" idx="0"/>
          </p:cNvCxnSpPr>
          <p:nvPr/>
        </p:nvCxnSpPr>
        <p:spPr>
          <a:xfrm rot="16200000" flipV="1">
            <a:off x="7427362" y="1115923"/>
            <a:ext cx="942494" cy="17621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ight Arrow 79"/>
          <p:cNvSpPr/>
          <p:nvPr/>
        </p:nvSpPr>
        <p:spPr>
          <a:xfrm>
            <a:off x="2143837" y="4893611"/>
            <a:ext cx="506212" cy="1374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1714596">
            <a:off x="2169744" y="4429671"/>
            <a:ext cx="506212" cy="1374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9500269">
            <a:off x="2173022" y="5398911"/>
            <a:ext cx="506212" cy="1374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Process 83"/>
          <p:cNvSpPr/>
          <p:nvPr/>
        </p:nvSpPr>
        <p:spPr>
          <a:xfrm>
            <a:off x="2983465" y="4565302"/>
            <a:ext cx="2026875" cy="714703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Correlations between </a:t>
            </a:r>
            <a:r>
              <a:rPr lang="en-US" sz="1400" dirty="0" err="1" smtClean="0">
                <a:solidFill>
                  <a:prstClr val="black"/>
                </a:solidFill>
              </a:rPr>
              <a:t>ncRNAs</a:t>
            </a:r>
            <a:r>
              <a:rPr lang="en-US" sz="1400" dirty="0" smtClean="0">
                <a:solidFill>
                  <a:prstClr val="black"/>
                </a:solidFill>
              </a:rPr>
              <a:t> and modular </a:t>
            </a:r>
            <a:r>
              <a:rPr lang="en-US" sz="1400" dirty="0" err="1" smtClean="0">
                <a:solidFill>
                  <a:prstClr val="black"/>
                </a:solidFill>
              </a:rPr>
              <a:t>orthologs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7" name="Right Arrow 86"/>
          <p:cNvSpPr/>
          <p:nvPr/>
        </p:nvSpPr>
        <p:spPr>
          <a:xfrm rot="5400000">
            <a:off x="3826273" y="4307235"/>
            <a:ext cx="315510" cy="13632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rocess 87"/>
          <p:cNvSpPr/>
          <p:nvPr/>
        </p:nvSpPr>
        <p:spPr>
          <a:xfrm>
            <a:off x="2994242" y="5870808"/>
            <a:ext cx="2016099" cy="749961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Significantly correlated </a:t>
            </a:r>
            <a:r>
              <a:rPr lang="en-US" sz="1400" dirty="0" err="1" smtClean="0">
                <a:solidFill>
                  <a:prstClr val="black"/>
                </a:solidFill>
              </a:rPr>
              <a:t>ncRNAs</a:t>
            </a:r>
            <a:r>
              <a:rPr lang="en-US" sz="1400" dirty="0" smtClean="0">
                <a:solidFill>
                  <a:prstClr val="black"/>
                </a:solidFill>
              </a:rPr>
              <a:t> to modules via </a:t>
            </a:r>
            <a:r>
              <a:rPr lang="en-US" sz="1400" dirty="0">
                <a:solidFill>
                  <a:prstClr val="black"/>
                </a:solidFill>
              </a:rPr>
              <a:t>Wilcoxon r</a:t>
            </a:r>
            <a:r>
              <a:rPr lang="en-US" sz="1400" dirty="0" smtClean="0">
                <a:solidFill>
                  <a:prstClr val="black"/>
                </a:solidFill>
              </a:rPr>
              <a:t>ank test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0" name="Right Arrow 99"/>
          <p:cNvSpPr/>
          <p:nvPr/>
        </p:nvSpPr>
        <p:spPr>
          <a:xfrm rot="19500269">
            <a:off x="3915872" y="2044651"/>
            <a:ext cx="283186" cy="17850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 rot="1980000">
            <a:off x="3910760" y="1336126"/>
            <a:ext cx="283186" cy="17850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/>
          <p:cNvCxnSpPr>
            <a:stCxn id="67" idx="1"/>
            <a:endCxn id="119" idx="3"/>
          </p:cNvCxnSpPr>
          <p:nvPr/>
        </p:nvCxnSpPr>
        <p:spPr>
          <a:xfrm rot="10800000" flipV="1">
            <a:off x="5212535" y="3921654"/>
            <a:ext cx="651354" cy="267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/>
          <p:cNvSpPr/>
          <p:nvPr/>
        </p:nvSpPr>
        <p:spPr>
          <a:xfrm rot="5400000">
            <a:off x="3730343" y="5534573"/>
            <a:ext cx="506212" cy="1374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6300756" y="4463837"/>
            <a:ext cx="2675023" cy="2378087"/>
            <a:chOff x="6300756" y="4463837"/>
            <a:chExt cx="2675023" cy="2378087"/>
          </a:xfrm>
        </p:grpSpPr>
        <p:sp>
          <p:nvSpPr>
            <p:cNvPr id="94" name="Rounded Rectangle 93"/>
            <p:cNvSpPr/>
            <p:nvPr/>
          </p:nvSpPr>
          <p:spPr>
            <a:xfrm>
              <a:off x="7957509" y="4597838"/>
              <a:ext cx="904299" cy="585227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dirty="0">
                  <a:solidFill>
                    <a:srgbClr val="000000"/>
                  </a:solidFill>
                </a:rPr>
                <a:t>Mapped </a:t>
              </a:r>
              <a:r>
                <a:rPr lang="en-US" sz="1200" dirty="0" smtClean="0">
                  <a:solidFill>
                    <a:srgbClr val="000000"/>
                  </a:solidFill>
                </a:rPr>
                <a:t>worm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ncRNAs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280282" y="6225403"/>
              <a:ext cx="904299" cy="520843"/>
            </a:xfrm>
            <a:prstGeom prst="round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Mapped </a:t>
              </a:r>
              <a:r>
                <a:rPr lang="en-US" sz="1200" dirty="0" smtClean="0">
                  <a:solidFill>
                    <a:srgbClr val="000000"/>
                  </a:solidFill>
                </a:rPr>
                <a:t>fly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ncRNAs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524206" y="4604647"/>
              <a:ext cx="904299" cy="58522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Mapped human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ncRNAs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308100" y="5284707"/>
              <a:ext cx="796065" cy="76213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>
              <a:stCxn id="98" idx="2"/>
              <a:endCxn id="38" idx="1"/>
            </p:cNvCxnSpPr>
            <p:nvPr/>
          </p:nvCxnSpPr>
          <p:spPr>
            <a:xfrm>
              <a:off x="6976356" y="5189874"/>
              <a:ext cx="448325" cy="20644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96" idx="0"/>
              <a:endCxn id="38" idx="4"/>
            </p:cNvCxnSpPr>
            <p:nvPr/>
          </p:nvCxnSpPr>
          <p:spPr>
            <a:xfrm flipH="1" flipV="1">
              <a:off x="7706133" y="6046838"/>
              <a:ext cx="26299" cy="17856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38" idx="7"/>
              <a:endCxn id="94" idx="2"/>
            </p:cNvCxnSpPr>
            <p:nvPr/>
          </p:nvCxnSpPr>
          <p:spPr>
            <a:xfrm flipV="1">
              <a:off x="7987584" y="5183065"/>
              <a:ext cx="422075" cy="21325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7297016" y="5466042"/>
              <a:ext cx="797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module</a:t>
              </a:r>
              <a:endParaRPr lang="en-US" sz="1400" dirty="0"/>
            </a:p>
          </p:txBody>
        </p:sp>
        <p:sp>
          <p:nvSpPr>
            <p:cNvPr id="125" name="Process 124"/>
            <p:cNvSpPr/>
            <p:nvPr/>
          </p:nvSpPr>
          <p:spPr>
            <a:xfrm>
              <a:off x="6300756" y="4463837"/>
              <a:ext cx="2675023" cy="2378087"/>
            </a:xfrm>
            <a:prstGeom prst="flowChartProcess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385917" y="4463837"/>
            <a:ext cx="93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Output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36" name="Process 135"/>
          <p:cNvSpPr/>
          <p:nvPr/>
        </p:nvSpPr>
        <p:spPr>
          <a:xfrm>
            <a:off x="2891842" y="4368159"/>
            <a:ext cx="2320693" cy="2378087"/>
          </a:xfrm>
          <a:prstGeom prst="flowChartProcess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8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MetaPotts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407" y="432068"/>
            <a:ext cx="839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Input</a:t>
            </a:r>
            <a:endParaRPr lang="en-US" sz="2000" b="1" dirty="0">
              <a:solidFill>
                <a:srgbClr val="66006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590" y="1028408"/>
            <a:ext cx="1892102" cy="4720028"/>
            <a:chOff x="48590" y="369333"/>
            <a:chExt cx="1892102" cy="4723782"/>
          </a:xfrm>
        </p:grpSpPr>
        <p:sp>
          <p:nvSpPr>
            <p:cNvPr id="6" name="Process 5"/>
            <p:cNvSpPr/>
            <p:nvPr/>
          </p:nvSpPr>
          <p:spPr>
            <a:xfrm>
              <a:off x="48590" y="369333"/>
              <a:ext cx="1892102" cy="3142865"/>
            </a:xfrm>
            <a:prstGeom prst="flowChartProcess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9195" y="1271057"/>
              <a:ext cx="1794620" cy="58522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 smtClean="0">
                  <a:solidFill>
                    <a:prstClr val="black"/>
                  </a:solidFill>
                </a:rPr>
                <a:t>Expression profiles of species A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0314" y="1946384"/>
              <a:ext cx="1785062" cy="585227"/>
            </a:xfrm>
            <a:prstGeom prst="round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 smtClean="0">
                  <a:solidFill>
                    <a:prstClr val="black"/>
                  </a:solidFill>
                </a:rPr>
                <a:t>Expression profiles of species B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5819" y="4785338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400" dirty="0" smtClean="0"/>
            </a:p>
          </p:txBody>
        </p:sp>
        <p:sp>
          <p:nvSpPr>
            <p:cNvPr id="17" name="Document 16"/>
            <p:cNvSpPr/>
            <p:nvPr/>
          </p:nvSpPr>
          <p:spPr>
            <a:xfrm>
              <a:off x="160928" y="473141"/>
              <a:ext cx="1682943" cy="637166"/>
            </a:xfrm>
            <a:prstGeom prst="flowChartDocumen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</a:rPr>
                <a:t>Orthologous pairs </a:t>
              </a:r>
            </a:p>
            <a:p>
              <a:pPr lvl="0"/>
              <a:r>
                <a:rPr lang="en-US" sz="1400" dirty="0">
                  <a:solidFill>
                    <a:prstClr val="black"/>
                  </a:solidFill>
                </a:rPr>
                <a:t>between </a:t>
              </a:r>
              <a:r>
                <a:rPr lang="en-US" sz="1400" dirty="0" smtClean="0">
                  <a:solidFill>
                    <a:prstClr val="black"/>
                  </a:solidFill>
                </a:rPr>
                <a:t>species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Process 19"/>
          <p:cNvSpPr/>
          <p:nvPr/>
        </p:nvSpPr>
        <p:spPr>
          <a:xfrm>
            <a:off x="2034486" y="40428"/>
            <a:ext cx="6299671" cy="4833798"/>
          </a:xfrm>
          <a:prstGeom prst="flowChartProcess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57922" y="1463799"/>
            <a:ext cx="14472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imulated annealing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o optimize H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22748" y="1614473"/>
            <a:ext cx="938189" cy="7567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Energy function </a:t>
            </a:r>
          </a:p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H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9" name="Right Brace 48"/>
          <p:cNvSpPr/>
          <p:nvPr/>
        </p:nvSpPr>
        <p:spPr>
          <a:xfrm>
            <a:off x="2005001" y="2091747"/>
            <a:ext cx="245829" cy="16320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rocess 49"/>
          <p:cNvSpPr/>
          <p:nvPr/>
        </p:nvSpPr>
        <p:spPr>
          <a:xfrm>
            <a:off x="2243267" y="2629401"/>
            <a:ext cx="1297152" cy="571747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co-expression </a:t>
            </a:r>
          </a:p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networks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52" name="Elbow Connector 51"/>
          <p:cNvCxnSpPr>
            <a:endCxn id="29" idx="0"/>
          </p:cNvCxnSpPr>
          <p:nvPr/>
        </p:nvCxnSpPr>
        <p:spPr>
          <a:xfrm>
            <a:off x="1839344" y="1322569"/>
            <a:ext cx="1052499" cy="2919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0"/>
            <a:endCxn id="29" idx="2"/>
          </p:cNvCxnSpPr>
          <p:nvPr/>
        </p:nvCxnSpPr>
        <p:spPr>
          <a:xfrm flipV="1">
            <a:off x="2891843" y="2371224"/>
            <a:ext cx="0" cy="258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847297" y="103148"/>
            <a:ext cx="2991416" cy="4711896"/>
            <a:chOff x="3674902" y="305344"/>
            <a:chExt cx="2991416" cy="4711896"/>
          </a:xfrm>
        </p:grpSpPr>
        <p:cxnSp>
          <p:nvCxnSpPr>
            <p:cNvPr id="19" name="Straight Arrow Connector 18"/>
            <p:cNvCxnSpPr>
              <a:endCxn id="28" idx="0"/>
            </p:cNvCxnSpPr>
            <p:nvPr/>
          </p:nvCxnSpPr>
          <p:spPr>
            <a:xfrm flipH="1">
              <a:off x="4910847" y="3423189"/>
              <a:ext cx="12129" cy="338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24" idx="0"/>
            </p:cNvCxnSpPr>
            <p:nvPr/>
          </p:nvCxnSpPr>
          <p:spPr>
            <a:xfrm>
              <a:off x="4904124" y="2496992"/>
              <a:ext cx="0" cy="1807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4115126" y="2677703"/>
              <a:ext cx="1577995" cy="745486"/>
              <a:chOff x="6481041" y="2741745"/>
              <a:chExt cx="1577995" cy="859970"/>
            </a:xfrm>
          </p:grpSpPr>
          <p:sp>
            <p:nvSpPr>
              <p:cNvPr id="24" name="Decision 23"/>
              <p:cNvSpPr/>
              <p:nvPr/>
            </p:nvSpPr>
            <p:spPr>
              <a:xfrm>
                <a:off x="6481041" y="2741745"/>
                <a:ext cx="1577995" cy="859970"/>
              </a:xfrm>
              <a:prstGeom prst="flowChartDecisio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90862" y="2902110"/>
                <a:ext cx="1168609" cy="60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f</a:t>
                </a:r>
                <a:r>
                  <a:rPr lang="en-US" sz="1400" dirty="0" smtClean="0"/>
                  <a:t>lipping rate </a:t>
                </a:r>
                <a:endParaRPr lang="en-US" sz="1400" dirty="0"/>
              </a:p>
              <a:p>
                <a:pPr algn="ctr"/>
                <a:r>
                  <a:rPr lang="en-US" sz="1400" dirty="0"/>
                  <a:t>i</a:t>
                </a:r>
                <a:r>
                  <a:rPr lang="en-US" sz="1400" dirty="0" smtClean="0"/>
                  <a:t>s low?</a:t>
                </a:r>
                <a:endParaRPr lang="en-US" sz="1400" dirty="0"/>
              </a:p>
            </p:txBody>
          </p:sp>
        </p:grpSp>
        <p:sp>
          <p:nvSpPr>
            <p:cNvPr id="26" name="Process 25"/>
            <p:cNvSpPr/>
            <p:nvPr/>
          </p:nvSpPr>
          <p:spPr>
            <a:xfrm>
              <a:off x="5926225" y="2611521"/>
              <a:ext cx="740093" cy="603427"/>
            </a:xfrm>
            <a:prstGeom prst="flowChart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T(k+1)</a:t>
              </a:r>
            </a:p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=αT(k</a:t>
              </a:r>
              <a:r>
                <a:rPr lang="en-US" sz="1400" dirty="0" smtClean="0">
                  <a:solidFill>
                    <a:prstClr val="black"/>
                  </a:solidFill>
                </a:rPr>
                <a:t>)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80396" y="2681891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750501" y="3761803"/>
              <a:ext cx="2320692" cy="52232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at most q modules </a:t>
              </a:r>
            </a:p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labeled by spin </a:t>
              </a:r>
              <a:r>
                <a:rPr lang="en-US" sz="1400" dirty="0" smtClean="0">
                  <a:solidFill>
                    <a:prstClr val="black"/>
                  </a:solidFill>
                </a:rPr>
                <a:t>values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774479" y="982285"/>
              <a:ext cx="2138582" cy="583504"/>
              <a:chOff x="3341887" y="4422524"/>
              <a:chExt cx="1509108" cy="58350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394684" y="4441784"/>
                <a:ext cx="1454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r</a:t>
                </a:r>
                <a:r>
                  <a:rPr lang="en-US" sz="1400" dirty="0" smtClean="0"/>
                  <a:t>andomly assign </a:t>
                </a:r>
              </a:p>
              <a:p>
                <a:pPr algn="ctr"/>
                <a:r>
                  <a:rPr lang="en-US" sz="1400" dirty="0"/>
                  <a:t>s</a:t>
                </a:r>
                <a:r>
                  <a:rPr lang="en-US" sz="1400" dirty="0" smtClean="0"/>
                  <a:t>pins (1,2,..,q) to nodes </a:t>
                </a:r>
                <a:endParaRPr lang="en-US" sz="1400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341887" y="4422524"/>
                <a:ext cx="1509108" cy="583504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4885855" y="641369"/>
              <a:ext cx="0" cy="335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3750501" y="305344"/>
              <a:ext cx="2320692" cy="33602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50501" y="307776"/>
              <a:ext cx="2320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Set initial temperature T(0)</a:t>
              </a:r>
              <a:endParaRPr lang="en-US" sz="14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674902" y="1895590"/>
              <a:ext cx="2462069" cy="599600"/>
              <a:chOff x="5788290" y="1761683"/>
              <a:chExt cx="2462069" cy="599600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788290" y="1761683"/>
                <a:ext cx="2462069" cy="599600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886158" y="1770564"/>
                <a:ext cx="2272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</a:t>
                </a:r>
                <a:r>
                  <a:rPr lang="en-US" sz="1400" dirty="0" smtClean="0"/>
                  <a:t>ystem evolves (spins flip) according to H</a:t>
                </a:r>
                <a:endParaRPr lang="en-US" sz="1400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4897056" y="1565789"/>
              <a:ext cx="0" cy="3298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3750501" y="4494916"/>
              <a:ext cx="2320692" cy="52232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High-confidence modules</a:t>
              </a:r>
            </a:p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based on multiple </a:t>
              </a:r>
              <a:r>
                <a:rPr lang="en-US" sz="1400" dirty="0" smtClean="0">
                  <a:solidFill>
                    <a:prstClr val="black"/>
                  </a:solidFill>
                </a:rPr>
                <a:t>runs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Elbow Connector 41"/>
            <p:cNvCxnSpPr>
              <a:endCxn id="26" idx="2"/>
            </p:cNvCxnSpPr>
            <p:nvPr/>
          </p:nvCxnSpPr>
          <p:spPr>
            <a:xfrm flipV="1">
              <a:off x="4922976" y="3214948"/>
              <a:ext cx="1373296" cy="27974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26" idx="0"/>
            </p:cNvCxnSpPr>
            <p:nvPr/>
          </p:nvCxnSpPr>
          <p:spPr>
            <a:xfrm rot="16200000" flipV="1">
              <a:off x="5119817" y="1435065"/>
              <a:ext cx="942495" cy="141041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8" idx="2"/>
              <a:endCxn id="41" idx="0"/>
            </p:cNvCxnSpPr>
            <p:nvPr/>
          </p:nvCxnSpPr>
          <p:spPr>
            <a:xfrm>
              <a:off x="4910847" y="4284127"/>
              <a:ext cx="0" cy="2107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>
            <a:stCxn id="29" idx="3"/>
            <a:endCxn id="37" idx="1"/>
          </p:cNvCxnSpPr>
          <p:nvPr/>
        </p:nvCxnSpPr>
        <p:spPr>
          <a:xfrm>
            <a:off x="3360937" y="1992849"/>
            <a:ext cx="486360" cy="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41" idx="2"/>
            <a:endCxn id="64" idx="0"/>
          </p:cNvCxnSpPr>
          <p:nvPr/>
        </p:nvCxnSpPr>
        <p:spPr>
          <a:xfrm rot="5400000">
            <a:off x="3987700" y="4241088"/>
            <a:ext cx="521587" cy="1669498"/>
          </a:xfrm>
          <a:prstGeom prst="bentConnector3">
            <a:avLst>
              <a:gd name="adj1" fmla="val 3767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Process 77"/>
          <p:cNvSpPr/>
          <p:nvPr/>
        </p:nvSpPr>
        <p:spPr>
          <a:xfrm>
            <a:off x="1724810" y="5308239"/>
            <a:ext cx="4852458" cy="1478415"/>
          </a:xfrm>
          <a:prstGeom prst="flowChartProcess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122303" y="3330244"/>
            <a:ext cx="1789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Potts Clustering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44196" y="5387438"/>
            <a:ext cx="103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Output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590" y="20838"/>
            <a:ext cx="116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1B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340675"/>
              </p:ext>
            </p:extLst>
          </p:nvPr>
        </p:nvGraphicFramePr>
        <p:xfrm>
          <a:off x="838297" y="3154409"/>
          <a:ext cx="213121" cy="46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4" imgW="76200" imgH="190500" progId="Equation.3">
                  <p:embed/>
                </p:oleObj>
              </mc:Choice>
              <mc:Fallback>
                <p:oleObj name="Equation" r:id="rId4" imgW="76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97" y="3154409"/>
                        <a:ext cx="213121" cy="46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20528" y="3622295"/>
            <a:ext cx="111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Extendable to </a:t>
            </a:r>
          </a:p>
          <a:p>
            <a:r>
              <a:rPr lang="en-US" sz="1200" dirty="0" smtClean="0"/>
              <a:t>more species</a:t>
            </a:r>
            <a:endParaRPr lang="en-US" sz="1200" dirty="0"/>
          </a:p>
        </p:txBody>
      </p:sp>
      <p:sp>
        <p:nvSpPr>
          <p:cNvPr id="101" name="Oval 100"/>
          <p:cNvSpPr/>
          <p:nvPr/>
        </p:nvSpPr>
        <p:spPr>
          <a:xfrm>
            <a:off x="3034051" y="5853177"/>
            <a:ext cx="5080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065952" y="5842766"/>
            <a:ext cx="5080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010919" y="5842766"/>
            <a:ext cx="5080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837352" y="5842766"/>
            <a:ext cx="508000" cy="482600"/>
          </a:xfrm>
          <a:prstGeom prst="ellipse">
            <a:avLst/>
          </a:prstGeom>
          <a:noFill/>
          <a:ln>
            <a:solidFill>
              <a:srgbClr val="29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936984" y="5853177"/>
            <a:ext cx="508000" cy="482600"/>
          </a:xfrm>
          <a:prstGeom prst="ellipse">
            <a:avLst/>
          </a:prstGeom>
          <a:noFill/>
          <a:ln>
            <a:solidFill>
              <a:srgbClr val="29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999419" y="5842766"/>
            <a:ext cx="508000" cy="482600"/>
          </a:xfrm>
          <a:prstGeom prst="ellipse">
            <a:avLst/>
          </a:prstGeom>
          <a:noFill/>
          <a:ln>
            <a:solidFill>
              <a:srgbClr val="29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1723781" y="5295150"/>
            <a:ext cx="474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set of cross-species modules, with different number of shared orthologs</a:t>
            </a:r>
            <a:endParaRPr lang="en-US" sz="1400" dirty="0"/>
          </a:p>
        </p:txBody>
      </p:sp>
      <p:sp>
        <p:nvSpPr>
          <p:cNvPr id="112" name="Oval 111"/>
          <p:cNvSpPr/>
          <p:nvPr/>
        </p:nvSpPr>
        <p:spPr>
          <a:xfrm>
            <a:off x="5801366" y="5839192"/>
            <a:ext cx="5080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985561" y="5839192"/>
            <a:ext cx="508000" cy="482600"/>
          </a:xfrm>
          <a:prstGeom prst="ellipse">
            <a:avLst/>
          </a:prstGeom>
          <a:noFill/>
          <a:ln>
            <a:solidFill>
              <a:srgbClr val="29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736356" y="6297101"/>
            <a:ext cx="993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conserved </a:t>
            </a:r>
          </a:p>
          <a:p>
            <a:r>
              <a:rPr lang="en-US" sz="1400" dirty="0" smtClean="0"/>
              <a:t>module</a:t>
            </a:r>
            <a:endParaRPr lang="en-US" sz="1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749496" y="6267226"/>
            <a:ext cx="944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B-specific</a:t>
            </a:r>
          </a:p>
          <a:p>
            <a:r>
              <a:rPr lang="en-US" sz="1400" dirty="0" smtClean="0"/>
              <a:t>module</a:t>
            </a:r>
            <a:endParaRPr lang="en-US" sz="1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620784" y="6264842"/>
            <a:ext cx="974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-specific</a:t>
            </a:r>
          </a:p>
          <a:p>
            <a:r>
              <a:rPr lang="en-US" sz="1400" dirty="0" smtClean="0"/>
              <a:t>module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273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9933"/>
            <a:ext cx="8229600" cy="1600200"/>
          </a:xfrm>
        </p:spPr>
        <p:txBody>
          <a:bodyPr/>
          <a:lstStyle/>
          <a:p>
            <a:r>
              <a:rPr lang="en-US" dirty="0">
                <a:effectLst/>
              </a:rPr>
              <a:t>Application of MetaPotts on simultaneously clustering the expression profiles of worm and fly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89" y="1719775"/>
            <a:ext cx="5810210" cy="508259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15993" y="1749173"/>
            <a:ext cx="292947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953934" y="1753643"/>
            <a:ext cx="1964266" cy="3997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62" y="2452590"/>
            <a:ext cx="803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w</a:t>
            </a:r>
            <a:r>
              <a:rPr lang="en-US" sz="1400" dirty="0" smtClean="0">
                <a:solidFill>
                  <a:srgbClr val="008000"/>
                </a:solidFill>
              </a:rPr>
              <a:t>orm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(20377)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89" y="4642707"/>
            <a:ext cx="80348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366FF"/>
                </a:solidFill>
              </a:rPr>
              <a:t>f</a:t>
            </a:r>
            <a:r>
              <a:rPr lang="en-US" sz="1400" dirty="0" smtClean="0">
                <a:solidFill>
                  <a:srgbClr val="3366FF"/>
                </a:solidFill>
              </a:rPr>
              <a:t>ly</a:t>
            </a:r>
          </a:p>
          <a:p>
            <a:r>
              <a:rPr lang="en-US" sz="1400" dirty="0" smtClean="0">
                <a:solidFill>
                  <a:srgbClr val="3366FF"/>
                </a:solidFill>
              </a:rPr>
              <a:t>(13623)</a:t>
            </a:r>
            <a:endParaRPr lang="en-US" sz="1400" dirty="0">
              <a:solidFill>
                <a:srgbClr val="3366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70705" y="1865588"/>
            <a:ext cx="644" cy="285881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8789" y="4724407"/>
            <a:ext cx="0" cy="191270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77027" y="1806548"/>
            <a:ext cx="494571" cy="420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6685" y="6379181"/>
            <a:ext cx="561975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669884" y="2112464"/>
            <a:ext cx="1877267" cy="1271373"/>
            <a:chOff x="6410104" y="1730762"/>
            <a:chExt cx="1877267" cy="1271373"/>
          </a:xfrm>
        </p:grpSpPr>
        <p:grpSp>
          <p:nvGrpSpPr>
            <p:cNvPr id="30" name="Group 29"/>
            <p:cNvGrpSpPr/>
            <p:nvPr/>
          </p:nvGrpSpPr>
          <p:grpSpPr>
            <a:xfrm>
              <a:off x="6570357" y="1730762"/>
              <a:ext cx="1333500" cy="930077"/>
              <a:chOff x="7226300" y="1241623"/>
              <a:chExt cx="1333500" cy="930077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239000" y="1409700"/>
                <a:ext cx="977900" cy="762000"/>
              </a:xfrm>
              <a:prstGeom prst="ellipse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581900" y="1409700"/>
                <a:ext cx="977900" cy="762000"/>
              </a:xfrm>
              <a:prstGeom prst="ellipse">
                <a:avLst/>
              </a:prstGeom>
              <a:noFill/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26300" y="1255811"/>
                <a:ext cx="484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231</a:t>
                </a:r>
                <a:endParaRPr lang="en-US" sz="1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988164" y="1241623"/>
                <a:ext cx="484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218</a:t>
                </a:r>
                <a:endParaRPr lang="en-US" sz="1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607164" y="1635323"/>
                <a:ext cx="470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117</a:t>
                </a:r>
                <a:endParaRPr lang="en-US" sz="1400" dirty="0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6410104" y="2765653"/>
              <a:ext cx="226583" cy="2101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95757" y="2694358"/>
              <a:ext cx="1691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Conserved module</a:t>
              </a:r>
              <a:endParaRPr lang="en-US" sz="14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836822" y="5043214"/>
            <a:ext cx="1012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ly specific </a:t>
            </a:r>
          </a:p>
          <a:p>
            <a:r>
              <a:rPr lang="en-US" sz="1400" dirty="0" smtClean="0"/>
              <a:t>module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441716" y="5037016"/>
            <a:ext cx="127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worm specific </a:t>
            </a:r>
          </a:p>
          <a:p>
            <a:r>
              <a:rPr lang="en-US" sz="1400" dirty="0" smtClean="0"/>
              <a:t>module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416780" y="6207983"/>
            <a:ext cx="118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co-appear</a:t>
            </a:r>
          </a:p>
          <a:p>
            <a:r>
              <a:rPr lang="en-US" sz="1400" dirty="0" smtClean="0"/>
              <a:t>frequency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-8321" y="1313187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orm and fly </a:t>
            </a:r>
          </a:p>
          <a:p>
            <a:r>
              <a:rPr lang="en-US" sz="1400" dirty="0" smtClean="0"/>
              <a:t>genes</a:t>
            </a:r>
            <a:endParaRPr lang="en-US" sz="1400" dirty="0"/>
          </a:p>
        </p:txBody>
      </p:sp>
      <p:sp>
        <p:nvSpPr>
          <p:cNvPr id="47" name="Oval 46"/>
          <p:cNvSpPr/>
          <p:nvPr/>
        </p:nvSpPr>
        <p:spPr>
          <a:xfrm>
            <a:off x="3852332" y="4642707"/>
            <a:ext cx="415008" cy="394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806636" y="1806548"/>
            <a:ext cx="494571" cy="420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gular Pentagon 21"/>
          <p:cNvSpPr/>
          <p:nvPr/>
        </p:nvSpPr>
        <p:spPr>
          <a:xfrm>
            <a:off x="2853270" y="3657600"/>
            <a:ext cx="380999" cy="321734"/>
          </a:xfrm>
          <a:prstGeom prst="pentagon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/>
          <p:nvPr/>
        </p:nvSpPr>
        <p:spPr>
          <a:xfrm>
            <a:off x="5054601" y="5796133"/>
            <a:ext cx="270934" cy="254001"/>
          </a:xfrm>
          <a:prstGeom prst="hexagon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71969" y="1703511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Sharing of</a:t>
            </a:r>
          </a:p>
          <a:p>
            <a:r>
              <a:rPr lang="en-US" sz="1400" dirty="0" smtClean="0"/>
              <a:t>GO terms</a:t>
            </a:r>
            <a:endParaRPr lang="en-US" sz="1400" dirty="0"/>
          </a:p>
        </p:txBody>
      </p:sp>
      <p:sp>
        <p:nvSpPr>
          <p:cNvPr id="36" name="Oval 35"/>
          <p:cNvSpPr/>
          <p:nvPr/>
        </p:nvSpPr>
        <p:spPr>
          <a:xfrm>
            <a:off x="6855537" y="4284133"/>
            <a:ext cx="742964" cy="63946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81891" y="4351867"/>
            <a:ext cx="683176" cy="571732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35336" y="441663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820737" y="441663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8590" y="20838"/>
            <a:ext cx="120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0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Screen shot 2013-03-06 at 11.47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6" y="874593"/>
            <a:ext cx="6234339" cy="5771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8396" y="536039"/>
            <a:ext cx="3263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 terms of  a conserved module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590" y="20838"/>
            <a:ext cx="116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9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and Determination of the coupling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employed two independent approaches</a:t>
            </a:r>
          </a:p>
          <a:p>
            <a:pPr lvl="1"/>
            <a:r>
              <a:rPr lang="en-US" dirty="0" smtClean="0"/>
              <a:t>A set of </a:t>
            </a:r>
            <a:r>
              <a:rPr lang="en-US" dirty="0" err="1" smtClean="0"/>
              <a:t>metagenes</a:t>
            </a:r>
            <a:r>
              <a:rPr lang="en-US" dirty="0" smtClean="0"/>
              <a:t> as gold standard. </a:t>
            </a:r>
          </a:p>
          <a:p>
            <a:pPr lvl="2"/>
            <a:r>
              <a:rPr lang="en-US" dirty="0" err="1" smtClean="0"/>
              <a:t>Metagenes</a:t>
            </a:r>
            <a:r>
              <a:rPr lang="en-US" dirty="0" smtClean="0"/>
              <a:t> were constructed by comparing the co-expression networks of worm, fly, human, yeast … , but based on a more local approach.</a:t>
            </a:r>
          </a:p>
          <a:p>
            <a:pPr lvl="2"/>
            <a:r>
              <a:rPr lang="en-US" dirty="0" smtClean="0"/>
              <a:t>Components of a </a:t>
            </a:r>
            <a:r>
              <a:rPr lang="en-US" dirty="0" err="1" smtClean="0"/>
              <a:t>metagene</a:t>
            </a:r>
            <a:r>
              <a:rPr lang="en-US" dirty="0" smtClean="0"/>
              <a:t> should be grouped to the same module by our algorith</a:t>
            </a:r>
            <a:r>
              <a:rPr lang="en-US" dirty="0"/>
              <a:t>m</a:t>
            </a:r>
          </a:p>
          <a:p>
            <a:pPr lvl="1"/>
            <a:r>
              <a:rPr lang="en-US" dirty="0" smtClean="0"/>
              <a:t>A reference network based on the similarity of GO terms between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87874"/>
              </p:ext>
            </p:extLst>
          </p:nvPr>
        </p:nvGraphicFramePr>
        <p:xfrm>
          <a:off x="1640032" y="4021670"/>
          <a:ext cx="2263101" cy="1157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092200" imgH="558800" progId="Equation.3">
                  <p:embed/>
                </p:oleObj>
              </mc:Choice>
              <mc:Fallback>
                <p:oleObj name="Equation" r:id="rId3" imgW="10922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0032" y="4021670"/>
                        <a:ext cx="2263101" cy="1157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7038" y="5196470"/>
            <a:ext cx="361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w</a:t>
            </a:r>
            <a:r>
              <a:rPr lang="en-US" sz="1400" dirty="0" smtClean="0">
                <a:latin typeface="Arial"/>
                <a:cs typeface="Arial"/>
              </a:rPr>
              <a:t>hether gene </a:t>
            </a:r>
            <a:r>
              <a:rPr lang="en-US" sz="1400" dirty="0" err="1" smtClean="0">
                <a:latin typeface="Arial"/>
                <a:cs typeface="Arial"/>
              </a:rPr>
              <a:t>i</a:t>
            </a:r>
            <a:r>
              <a:rPr lang="en-US" sz="1400" dirty="0" smtClean="0">
                <a:latin typeface="Arial"/>
                <a:cs typeface="Arial"/>
              </a:rPr>
              <a:t> is annotated with GO term j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80733" y="4690538"/>
            <a:ext cx="16934" cy="397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99530" y="4305305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dirty="0" smtClean="0">
                <a:latin typeface="Arial"/>
                <a:cs typeface="Arial"/>
              </a:rPr>
              <a:t>nverse document frequency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978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4374</TotalTime>
  <Words>1308</Words>
  <Application>Microsoft Macintosh PowerPoint</Application>
  <PresentationFormat>On-screen Show (4:3)</PresentationFormat>
  <Paragraphs>288</Paragraphs>
  <Slides>30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Theme</vt:lpstr>
      <vt:lpstr>Equation</vt:lpstr>
      <vt:lpstr>Pottie: An integrated network framework for clustering expression profiles from multiple species</vt:lpstr>
      <vt:lpstr>MetaPotts: An integrated network framework for clustering expression profiles from multiple species</vt:lpstr>
      <vt:lpstr>Concept of cross-species modules in a multiplex network</vt:lpstr>
      <vt:lpstr>Overview of MetaPotts</vt:lpstr>
      <vt:lpstr>PowerPoint Presentation</vt:lpstr>
      <vt:lpstr>Application of MetaPotts on simultaneously clustering the expression profiles of worm and fly  </vt:lpstr>
      <vt:lpstr>PowerPoint Presentation</vt:lpstr>
      <vt:lpstr>PowerPoint Presentation</vt:lpstr>
      <vt:lpstr>Effects and Determination of the coupling constant</vt:lpstr>
      <vt:lpstr>PowerPoint Presentation</vt:lpstr>
      <vt:lpstr>Construction of conserved modules for annotating uncharacterized elements in human, worm and fly </vt:lpstr>
      <vt:lpstr>PowerPoint Presentation</vt:lpstr>
      <vt:lpstr>PowerPoint Presentation</vt:lpstr>
      <vt:lpstr>Functions of the conserved modules</vt:lpstr>
      <vt:lpstr>Validation of modules</vt:lpstr>
      <vt:lpstr>Figure 3: GO terms verification</vt:lpstr>
      <vt:lpstr>Mapping protein-coding genes to the modules</vt:lpstr>
      <vt:lpstr>PowerPoint Presentation</vt:lpstr>
      <vt:lpstr>Mapping of ncRNAs</vt:lpstr>
      <vt:lpstr>PowerPoint Presentation</vt:lpstr>
      <vt:lpstr>extra analysis</vt:lpstr>
      <vt:lpstr>Need extra analysis</vt:lpstr>
      <vt:lpstr>PowerPoint Presentation</vt:lpstr>
      <vt:lpstr>PowerPoint Presentation</vt:lpstr>
      <vt:lpstr>PowerPoint Presentation</vt:lpstr>
      <vt:lpstr>Figure S5a? GO similarity of modular genes and mapped genes (correlated)</vt:lpstr>
      <vt:lpstr>Figure S5b? GO similarity of modular genes and mapped genes (anti-corr.)</vt:lpstr>
      <vt:lpstr>Supp: TAR mapping</vt:lpstr>
      <vt:lpstr>Supp. Mapping of ncRNAs to modules</vt:lpstr>
      <vt:lpstr>PowerPoint Presentation</vt:lpstr>
    </vt:vector>
  </TitlesOfParts>
  <Company>Gerstein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Koon-Kiu Yan</dc:creator>
  <cp:lastModifiedBy>Koon-Kiu Yan</cp:lastModifiedBy>
  <cp:revision>185</cp:revision>
  <dcterms:created xsi:type="dcterms:W3CDTF">2013-01-01T19:57:08Z</dcterms:created>
  <dcterms:modified xsi:type="dcterms:W3CDTF">2013-05-15T12:42:07Z</dcterms:modified>
</cp:coreProperties>
</file>