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67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868EE-542E-9E48-9458-89ABAFA2C7B0}" type="datetimeFigureOut">
              <a:rPr lang="en-US" smtClean="0"/>
              <a:t>5/10/13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0BACA-AE08-D847-94D6-9DC89EECB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451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42F1-05BC-5A4F-884B-A2AEBF90409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A42D5-78EF-DC4D-869A-F3663D67D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3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7838-2E75-834A-A753-49FCB6240D34}" type="datetime1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0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0A25-C5B8-8445-841C-C3D3C86A531C}" type="datetime1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4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0868-B3D4-714D-AD25-34F1247B809B}" type="datetime1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0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BA9C-806D-104A-990A-FE40EDF8C919}" type="datetime1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3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ED37-258D-B14A-BF0A-25358CAB43EA}" type="datetime1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A84A-2930-3140-AD22-2332AD7F32B0}" type="datetime1">
              <a:rPr lang="en-US" smtClean="0"/>
              <a:t>5/10/13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5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D609-17C8-5043-BF9B-B6F9CEB3B064}" type="datetime1">
              <a:rPr lang="en-US" smtClean="0"/>
              <a:t>5/10/13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6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8564-1053-954D-9508-33FFD5C1F0C8}" type="datetime1">
              <a:rPr lang="en-US" smtClean="0"/>
              <a:t>5/10/13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0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0C88-377E-4D45-A852-8562A056D68E}" type="datetime1">
              <a:rPr lang="en-US" smtClean="0"/>
              <a:t>5/10/13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6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6611-2C5C-4C47-9462-382971C1D66B}" type="datetime1">
              <a:rPr lang="en-US" smtClean="0"/>
              <a:t>5/10/13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6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58B3-E9A1-1640-AA2A-1C425753F17E}" type="datetime1">
              <a:rPr lang="en-US" smtClean="0"/>
              <a:t>5/10/13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6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3289-4F59-DD48-9ECE-A4A938F3DC67}" type="datetime1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6DCC4-B0CD-FB4C-93FC-045DF6E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Introducing LARVA: Large-Scale Analysis of Recurrent Variants and Annotations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ll426@gersteinlab.org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Genome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Annotatinator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May 10, 2013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5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 Pathway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Pathway data from </a:t>
            </a:r>
            <a:r>
              <a:rPr lang="en-US" dirty="0" err="1" smtClean="0"/>
              <a:t>wikiPathways.org</a:t>
            </a:r>
            <a:endParaRPr lang="en-US" dirty="0" smtClean="0"/>
          </a:p>
          <a:p>
            <a:pPr lvl="1"/>
            <a:r>
              <a:rPr lang="en-US" dirty="0" smtClean="0"/>
              <a:t>KEGG requires a paid subscription</a:t>
            </a:r>
          </a:p>
          <a:p>
            <a:r>
              <a:rPr lang="en-US" dirty="0" smtClean="0"/>
              <a:t>Some pathway members represented by </a:t>
            </a:r>
            <a:r>
              <a:rPr lang="en-US" dirty="0" err="1" smtClean="0"/>
              <a:t>Entrez</a:t>
            </a:r>
            <a:r>
              <a:rPr lang="en-US" dirty="0" smtClean="0"/>
              <a:t> Gene IDs, some with </a:t>
            </a:r>
            <a:r>
              <a:rPr lang="en-US" dirty="0" err="1" smtClean="0"/>
              <a:t>Ensembl</a:t>
            </a:r>
            <a:r>
              <a:rPr lang="en-US" dirty="0" smtClean="0"/>
              <a:t> IDs</a:t>
            </a:r>
          </a:p>
          <a:p>
            <a:pPr lvl="1"/>
            <a:r>
              <a:rPr lang="en-US" dirty="0" smtClean="0"/>
              <a:t>So far only worked with the </a:t>
            </a:r>
            <a:r>
              <a:rPr lang="en-US" dirty="0" err="1" smtClean="0"/>
              <a:t>Entrez</a:t>
            </a:r>
            <a:r>
              <a:rPr lang="en-US" dirty="0" smtClean="0"/>
              <a:t> Gene ID pathways</a:t>
            </a:r>
          </a:p>
          <a:p>
            <a:r>
              <a:rPr lang="en-US" dirty="0" smtClean="0"/>
              <a:t>177 pathways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08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LARVA Pathway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LARVA’s pathway output includes, for each pathway:</a:t>
            </a:r>
          </a:p>
          <a:p>
            <a:pPr lvl="1"/>
            <a:r>
              <a:rPr lang="en-US" dirty="0" smtClean="0"/>
              <a:t>How many samples is it mutated in?</a:t>
            </a:r>
          </a:p>
          <a:p>
            <a:pPr lvl="1"/>
            <a:r>
              <a:rPr lang="en-US" dirty="0" smtClean="0"/>
              <a:t>How many recurrent variants does it contain?</a:t>
            </a:r>
          </a:p>
          <a:p>
            <a:r>
              <a:rPr lang="en-US" dirty="0" smtClean="0"/>
              <a:t>LARVA also indicates the number of pathways that each mutated gene participates in</a:t>
            </a:r>
          </a:p>
          <a:p>
            <a:pPr lvl="1"/>
            <a:r>
              <a:rPr lang="en-US" dirty="0" smtClean="0"/>
              <a:t>Genes in a high number of pathways </a:t>
            </a:r>
            <a:r>
              <a:rPr lang="en-US" dirty="0" smtClean="0">
                <a:sym typeface="Wingdings"/>
              </a:rPr>
              <a:t>--&gt; pathway hubs --&gt; important</a:t>
            </a:r>
          </a:p>
          <a:p>
            <a:r>
              <a:rPr lang="en-US" dirty="0" smtClean="0">
                <a:sym typeface="Wingdings"/>
              </a:rPr>
              <a:t>Run on subgroups of </a:t>
            </a:r>
            <a:r>
              <a:rPr lang="en-US" dirty="0" err="1" smtClean="0">
                <a:sym typeface="Wingdings"/>
              </a:rPr>
              <a:t>glioma</a:t>
            </a:r>
            <a:r>
              <a:rPr lang="en-US" dirty="0" smtClean="0">
                <a:sym typeface="Wingdings"/>
              </a:rPr>
              <a:t> samples</a:t>
            </a:r>
          </a:p>
          <a:p>
            <a:pPr lvl="1"/>
            <a:r>
              <a:rPr lang="en-US" dirty="0" smtClean="0">
                <a:sym typeface="Wingdings"/>
              </a:rPr>
              <a:t>Grade 2, Grade 4, IDH1+, IDH1-</a:t>
            </a:r>
          </a:p>
          <a:p>
            <a:r>
              <a:rPr lang="en-US" dirty="0" smtClean="0">
                <a:sym typeface="Wingdings"/>
              </a:rPr>
              <a:t>Prostate analysis ongoing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9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 Pathway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Pathway Analysis Null Model</a:t>
            </a:r>
          </a:p>
          <a:p>
            <a:r>
              <a:rPr lang="en-US" dirty="0" smtClean="0"/>
              <a:t>Shuffle the exon variants of each cancer sample to another random exon</a:t>
            </a:r>
          </a:p>
          <a:p>
            <a:pPr lvl="1"/>
            <a:r>
              <a:rPr lang="en-US" dirty="0" smtClean="0"/>
              <a:t>Same code used to shuffle melanoma variants around for the FIG paper</a:t>
            </a:r>
          </a:p>
          <a:p>
            <a:r>
              <a:rPr lang="en-US" dirty="0" smtClean="0"/>
              <a:t>Produce 10,000 random exon variant sets</a:t>
            </a:r>
          </a:p>
          <a:p>
            <a:r>
              <a:rPr lang="en-US" dirty="0" smtClean="0"/>
              <a:t>Run LARVA on each set</a:t>
            </a:r>
          </a:p>
          <a:p>
            <a:r>
              <a:rPr lang="en-US" dirty="0" smtClean="0"/>
              <a:t>Determine random (expected) distribution of pathway # of samples mutated, and # of recurrent variants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25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 Pathway Analysis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838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Grade 2 (IDH1+ similar)</a:t>
            </a:r>
          </a:p>
          <a:p>
            <a:r>
              <a:rPr lang="en-US" dirty="0" smtClean="0"/>
              <a:t>Partial results (null model results still computing)</a:t>
            </a:r>
          </a:p>
          <a:p>
            <a:r>
              <a:rPr lang="en-US" dirty="0" smtClean="0"/>
              <a:t>A lot of signaling and cell cycle transition pathways involved</a:t>
            </a:r>
          </a:p>
          <a:p>
            <a:r>
              <a:rPr lang="en-US" dirty="0" err="1" smtClean="0"/>
              <a:t>Glutathionine</a:t>
            </a:r>
            <a:r>
              <a:rPr lang="en-US" dirty="0" smtClean="0"/>
              <a:t> metabolism (contains IDH1+) has a statistically significant number of mutated samples and recurrent variants</a:t>
            </a:r>
          </a:p>
          <a:p>
            <a:r>
              <a:rPr lang="en-US" dirty="0" smtClean="0"/>
              <a:t>Most other pathways only have significant number of mutated samples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78318"/>
              </p:ext>
            </p:extLst>
          </p:nvPr>
        </p:nvGraphicFramePr>
        <p:xfrm>
          <a:off x="457200" y="4963415"/>
          <a:ext cx="8229599" cy="1758060"/>
        </p:xfrm>
        <a:graphic>
          <a:graphicData uri="http://schemas.openxmlformats.org/drawingml/2006/table">
            <a:tbl>
              <a:tblPr/>
              <a:tblGrid>
                <a:gridCol w="2211588"/>
                <a:gridCol w="641672"/>
                <a:gridCol w="741349"/>
                <a:gridCol w="404939"/>
                <a:gridCol w="922014"/>
                <a:gridCol w="884635"/>
                <a:gridCol w="404939"/>
                <a:gridCol w="1027921"/>
                <a:gridCol w="990542"/>
              </a:tblGrid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 rand avg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 p-value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 rand avg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 p-value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glutathione_metabolism.txt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5.00E-02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1.03E-73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1.25E-02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3.11E-19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folate_metabolism.txt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5.63E-01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2.75E-07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0.075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0.3879188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senescence_and_autophagy.txt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9.13E-01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9.04E-05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0.3694413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wnt_signaling_pathway_and_pluripotency.txt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7.38E-01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3.30E-05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0.075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0.3879188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adipogenesis.txt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0.005156338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0.0875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0.3784091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apoptosis.txt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cell_cycle.txt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erbb_signaling_pathway.txt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fluoropyrimidine_activity.txt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g1_to_s_cell_cycle_control.txt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gpcrs_class_a_rhodopsin-like.txt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g_protein_signaling_pathways.txt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insulin_signaling.txt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mapk_signaling_pathway.txt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mirnas_involved_in_ddr.txt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myometrial_relaxation_and_contraction_pathways.txt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tp53_network.txt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30" marR="6230" marT="62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861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LARVA Pathway Analysis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2289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Grade 4 (IDH1- similar)</a:t>
            </a:r>
            <a:endParaRPr lang="en-US" dirty="0" smtClean="0"/>
          </a:p>
          <a:p>
            <a:r>
              <a:rPr lang="en-US" dirty="0" smtClean="0"/>
              <a:t>Focal adhesion is particularly notable for having a massively elevated number of recurrent variants (although most are in a single gene)</a:t>
            </a:r>
          </a:p>
          <a:p>
            <a:r>
              <a:rPr lang="en-US" dirty="0" smtClean="0"/>
              <a:t>Regulation and signaling pathways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63768"/>
              </p:ext>
            </p:extLst>
          </p:nvPr>
        </p:nvGraphicFramePr>
        <p:xfrm>
          <a:off x="94655" y="5123092"/>
          <a:ext cx="8967112" cy="1290183"/>
        </p:xfrm>
        <a:graphic>
          <a:graphicData uri="http://schemas.openxmlformats.org/drawingml/2006/table">
            <a:tbl>
              <a:tblPr/>
              <a:tblGrid>
                <a:gridCol w="2799758"/>
                <a:gridCol w="149846"/>
                <a:gridCol w="149846"/>
                <a:gridCol w="512632"/>
                <a:gridCol w="1167223"/>
                <a:gridCol w="1119903"/>
                <a:gridCol w="512632"/>
                <a:gridCol w="1301296"/>
                <a:gridCol w="1253976"/>
              </a:tblGrid>
              <a:tr h="12412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 rand avg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 p-value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 rand avg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 p-value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12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focal_adhesion.txt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8.575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0.02457206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1.56E+00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2.16E-228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12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myometrial_relaxation_and_contraction_pathways.txt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0.007015573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0.9625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0.1051841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12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calcium_regulation_in_the_cardiac_cell.txt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6.3625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0.03705834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0.8375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0.4304939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12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egf_egfr_signaling_pathway.txt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6.4625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0.04081665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1.0625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0.4748757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12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mapk_signaling_pathway.txt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0.0243665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0.8125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0.4157944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12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g_protein_signaling_pathways.txt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4.6875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0.00669074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0.269759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12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regulation_of_actin_cytoskeleton.txt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0.07104525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0.1870314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12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senescence_and_autophagy.txt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3.9875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0.00037586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0.45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0.2443721</a:t>
                      </a:r>
                    </a:p>
                  </a:txBody>
                  <a:tcPr marL="7887" marR="7887" marT="78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734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LARVA Pathway Analysis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Grade 2/IDH1+ Genes with High Pathway Participation (Top 10)</a:t>
            </a:r>
            <a:endParaRPr lang="en-US" dirty="0" smtClean="0"/>
          </a:p>
          <a:p>
            <a:r>
              <a:rPr lang="en-US" dirty="0" smtClean="0"/>
              <a:t>Lots of MAPK genes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861372"/>
              </p:ext>
            </p:extLst>
          </p:nvPr>
        </p:nvGraphicFramePr>
        <p:xfrm>
          <a:off x="457199" y="3393696"/>
          <a:ext cx="2512373" cy="3402762"/>
        </p:xfrm>
        <a:graphic>
          <a:graphicData uri="http://schemas.openxmlformats.org/drawingml/2006/table">
            <a:tbl>
              <a:tblPr/>
              <a:tblGrid>
                <a:gridCol w="1226513"/>
                <a:gridCol w="1285860"/>
              </a:tblGrid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pathways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MAPK10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MAP2K3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LDLR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MAPKAPK2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ABCA1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IRF1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BDKRB2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MYEF2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PRKAR1A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9782" marR="19782" marT="19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67368"/>
              </p:ext>
            </p:extLst>
          </p:nvPr>
        </p:nvGraphicFramePr>
        <p:xfrm>
          <a:off x="5735023" y="3596209"/>
          <a:ext cx="1636354" cy="3111090"/>
        </p:xfrm>
        <a:graphic>
          <a:graphicData uri="http://schemas.openxmlformats.org/drawingml/2006/table">
            <a:tbl>
              <a:tblPr/>
              <a:tblGrid>
                <a:gridCol w="1252518"/>
                <a:gridCol w="383836"/>
              </a:tblGrid>
              <a:tr h="31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MAPK1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MAPK10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MAP2K3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CBL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LDLR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MAPKAPK2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ABCA1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IRF1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PPARD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20202" marR="20202" marT="20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009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LARVA Pathway Analysis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Grade </a:t>
            </a:r>
            <a:r>
              <a:rPr lang="en-US" b="1" dirty="0" smtClean="0"/>
              <a:t>4/IDH1- </a:t>
            </a:r>
            <a:r>
              <a:rPr lang="en-US" b="1" dirty="0"/>
              <a:t>Genes with High Pathway </a:t>
            </a:r>
            <a:r>
              <a:rPr lang="en-US" b="1" dirty="0" smtClean="0"/>
              <a:t>Participation (Top 10)</a:t>
            </a:r>
            <a:endParaRPr lang="en-US" dirty="0"/>
          </a:p>
          <a:p>
            <a:r>
              <a:rPr lang="en-US" dirty="0" smtClean="0"/>
              <a:t>Certain individual genes stand out</a:t>
            </a:r>
          </a:p>
          <a:p>
            <a:pPr lvl="1"/>
            <a:r>
              <a:rPr lang="en-US" dirty="0" smtClean="0"/>
              <a:t>STAT3, MAP2K3, CDKN1A,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19950"/>
              </p:ext>
            </p:extLst>
          </p:nvPr>
        </p:nvGraphicFramePr>
        <p:xfrm>
          <a:off x="525804" y="3888773"/>
          <a:ext cx="1447819" cy="2928820"/>
        </p:xfrm>
        <a:graphic>
          <a:graphicData uri="http://schemas.openxmlformats.org/drawingml/2006/table">
            <a:tbl>
              <a:tblPr/>
              <a:tblGrid>
                <a:gridCol w="1095145"/>
                <a:gridCol w="352674"/>
              </a:tblGrid>
              <a:tr h="285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MAPK1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STAT3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PTPN11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MAP2K3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CBL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CDKN1A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PRKCQ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MDM2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EGFR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8562" marR="18562" marT="1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002794"/>
              </p:ext>
            </p:extLst>
          </p:nvPr>
        </p:nvGraphicFramePr>
        <p:xfrm>
          <a:off x="5747237" y="3888773"/>
          <a:ext cx="1434561" cy="2832340"/>
        </p:xfrm>
        <a:graphic>
          <a:graphicData uri="http://schemas.openxmlformats.org/drawingml/2006/table">
            <a:tbl>
              <a:tblPr/>
              <a:tblGrid>
                <a:gridCol w="1085117"/>
                <a:gridCol w="349444"/>
              </a:tblGrid>
              <a:tr h="283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STAT3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PTPN11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MAP2K3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CDKN1A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PRKCQ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MDM2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EGFR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GNAS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ITPR1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8392" marR="18392" marT="18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125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 LARVA to interaction and regulatory networks</a:t>
            </a:r>
          </a:p>
          <a:p>
            <a:r>
              <a:rPr lang="en-US" dirty="0" smtClean="0"/>
              <a:t>Extend null model analysis to other parts of LARVA</a:t>
            </a:r>
          </a:p>
          <a:p>
            <a:pPr lvl="1"/>
            <a:r>
              <a:rPr lang="en-US" dirty="0" smtClean="0"/>
              <a:t>Recurrently mutated genes, </a:t>
            </a:r>
            <a:r>
              <a:rPr lang="en-US" dirty="0" err="1" smtClean="0"/>
              <a:t>pseudogenes</a:t>
            </a:r>
            <a:r>
              <a:rPr lang="en-US" dirty="0" smtClean="0"/>
              <a:t>, </a:t>
            </a:r>
            <a:r>
              <a:rPr lang="en-US" dirty="0" err="1" smtClean="0"/>
              <a:t>ncRNA</a:t>
            </a:r>
            <a:r>
              <a:rPr lang="en-US" dirty="0" smtClean="0"/>
              <a:t>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4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LARVA’ed</a:t>
            </a:r>
            <a:r>
              <a:rPr lang="en-US" dirty="0" smtClean="0"/>
              <a:t> a [cancer genome variant call set] against a [genome annotation set]”</a:t>
            </a:r>
          </a:p>
          <a:p>
            <a:pPr lvl="1"/>
            <a:r>
              <a:rPr lang="en-US" dirty="0" smtClean="0"/>
              <a:t>LARVA(</a:t>
            </a:r>
            <a:r>
              <a:rPr lang="en-US" i="1" dirty="0" err="1" smtClean="0"/>
              <a:t>v</a:t>
            </a:r>
            <a:r>
              <a:rPr lang="en-US" dirty="0" err="1" smtClean="0"/>
              <a:t>,</a:t>
            </a:r>
            <a:r>
              <a:rPr lang="en-US" i="1" dirty="0" err="1" smtClean="0"/>
              <a:t>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Where </a:t>
            </a:r>
            <a:r>
              <a:rPr lang="en-US" i="1" dirty="0" smtClean="0"/>
              <a:t>v</a:t>
            </a:r>
            <a:r>
              <a:rPr lang="en-US" dirty="0" smtClean="0"/>
              <a:t> = cancer genome variant call set</a:t>
            </a:r>
          </a:p>
          <a:p>
            <a:pPr lvl="1"/>
            <a:r>
              <a:rPr lang="en-US" dirty="0" smtClean="0"/>
              <a:t>And </a:t>
            </a:r>
            <a:r>
              <a:rPr lang="en-US" i="1" dirty="0" smtClean="0"/>
              <a:t>c</a:t>
            </a:r>
            <a:r>
              <a:rPr lang="en-US" dirty="0" smtClean="0"/>
              <a:t> = genome annotation set</a:t>
            </a:r>
          </a:p>
          <a:p>
            <a:r>
              <a:rPr lang="en-US" dirty="0" smtClean="0"/>
              <a:t>Positive example: “I </a:t>
            </a:r>
            <a:r>
              <a:rPr lang="en-US" dirty="0" err="1" smtClean="0"/>
              <a:t>LARVA’ed</a:t>
            </a:r>
            <a:r>
              <a:rPr lang="en-US" dirty="0" smtClean="0"/>
              <a:t> the Murat grade 2 </a:t>
            </a:r>
            <a:r>
              <a:rPr lang="en-US" dirty="0" err="1" smtClean="0"/>
              <a:t>gliomas</a:t>
            </a:r>
            <a:r>
              <a:rPr lang="en-US" dirty="0" smtClean="0"/>
              <a:t> against the GENCODE v15 </a:t>
            </a:r>
            <a:r>
              <a:rPr lang="en-US" dirty="0" err="1" smtClean="0"/>
              <a:t>ncRNA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Negative example: “LARVA makes me think of worms.”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32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LARVA(Murat </a:t>
            </a:r>
            <a:r>
              <a:rPr lang="en-US" dirty="0" err="1" smtClean="0"/>
              <a:t>glioma</a:t>
            </a:r>
            <a:r>
              <a:rPr lang="en-US" dirty="0" smtClean="0"/>
              <a:t> subtypes, </a:t>
            </a:r>
            <a:r>
              <a:rPr lang="en-US" dirty="0" err="1" smtClean="0"/>
              <a:t>ChromHMM</a:t>
            </a:r>
            <a:r>
              <a:rPr lang="en-US" dirty="0" smtClean="0"/>
              <a:t>/DRM enhancers)</a:t>
            </a:r>
          </a:p>
          <a:p>
            <a:r>
              <a:rPr lang="en-US" dirty="0" smtClean="0"/>
              <a:t>LARVA(Prostate samples from Rubin and </a:t>
            </a:r>
            <a:r>
              <a:rPr lang="en-US" dirty="0" err="1" smtClean="0"/>
              <a:t>Korbel</a:t>
            </a:r>
            <a:r>
              <a:rPr lang="en-US" dirty="0" smtClean="0"/>
              <a:t>, </a:t>
            </a:r>
            <a:r>
              <a:rPr lang="en-US" dirty="0" err="1" smtClean="0"/>
              <a:t>ChromHMM</a:t>
            </a:r>
            <a:r>
              <a:rPr lang="en-US" dirty="0" smtClean="0"/>
              <a:t>/DRM enhancers)</a:t>
            </a:r>
          </a:p>
          <a:p>
            <a:r>
              <a:rPr lang="en-US" dirty="0" smtClean="0"/>
              <a:t>Finding recurrent variants anywhere in the genome (not just in annotation sets)</a:t>
            </a:r>
          </a:p>
          <a:p>
            <a:pPr lvl="1"/>
            <a:r>
              <a:rPr lang="en-US" dirty="0" smtClean="0"/>
              <a:t>LARVA(</a:t>
            </a:r>
            <a:r>
              <a:rPr lang="en-US" i="1" dirty="0" smtClean="0"/>
              <a:t>v</a:t>
            </a:r>
            <a:r>
              <a:rPr lang="en-US" dirty="0" smtClean="0"/>
              <a:t>, whole genome)</a:t>
            </a:r>
          </a:p>
          <a:p>
            <a:r>
              <a:rPr lang="en-US" dirty="0" smtClean="0"/>
              <a:t>Extension to detecting recurrences across pathways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8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LARVA(</a:t>
            </a:r>
            <a:r>
              <a:rPr lang="en-US" dirty="0" err="1" smtClean="0"/>
              <a:t>gliomas</a:t>
            </a:r>
            <a:r>
              <a:rPr lang="en-US" dirty="0" smtClean="0"/>
              <a:t>, </a:t>
            </a:r>
            <a:r>
              <a:rPr lang="en-US" dirty="0" err="1" smtClean="0"/>
              <a:t>ChromHMM</a:t>
            </a:r>
            <a:r>
              <a:rPr lang="en-US" dirty="0" smtClean="0"/>
              <a:t> enhancers)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Grade 2: 12 enhancers recurrently mutated</a:t>
            </a:r>
          </a:p>
          <a:p>
            <a:r>
              <a:rPr lang="en-US" dirty="0" smtClean="0"/>
              <a:t>Grade 4: 182</a:t>
            </a:r>
          </a:p>
          <a:p>
            <a:r>
              <a:rPr lang="en-US" dirty="0" smtClean="0"/>
              <a:t>IDH1+: 34</a:t>
            </a:r>
          </a:p>
          <a:p>
            <a:r>
              <a:rPr lang="en-US" dirty="0" smtClean="0"/>
              <a:t>IDH1-: 112</a:t>
            </a:r>
          </a:p>
          <a:p>
            <a:pPr marL="0" indent="0">
              <a:buNone/>
            </a:pPr>
            <a:r>
              <a:rPr lang="en-US" b="1" dirty="0" smtClean="0"/>
              <a:t>Commonalities</a:t>
            </a:r>
          </a:p>
          <a:p>
            <a:r>
              <a:rPr lang="en-US" dirty="0" smtClean="0"/>
              <a:t>(chr6, 57470859, 57472624) is recurrently mutated in all groups at high sample frequencies</a:t>
            </a:r>
          </a:p>
          <a:p>
            <a:pPr lvl="1"/>
            <a:r>
              <a:rPr lang="en-US" dirty="0" smtClean="0"/>
              <a:t>Falls into an intron of PRIM2, a DNA </a:t>
            </a:r>
            <a:r>
              <a:rPr lang="en-US" dirty="0" err="1" smtClean="0"/>
              <a:t>primase</a:t>
            </a:r>
            <a:endParaRPr lang="en-US" dirty="0" smtClean="0"/>
          </a:p>
          <a:p>
            <a:r>
              <a:rPr lang="en-US" dirty="0" smtClean="0"/>
              <a:t>(chr1, 17228927, 17231200) common to grade 4 and IDH1+ groups</a:t>
            </a:r>
          </a:p>
          <a:p>
            <a:pPr lvl="1"/>
            <a:r>
              <a:rPr lang="en-US" dirty="0" smtClean="0"/>
              <a:t>Falls into an intron of CROCC</a:t>
            </a:r>
          </a:p>
          <a:p>
            <a:pPr lvl="1"/>
            <a:r>
              <a:rPr lang="en-US" dirty="0" smtClean="0"/>
              <a:t>Grade 4’s don’t have the recurrent IDH1 mutations of the IDH1+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7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gliomas</a:t>
            </a:r>
            <a:r>
              <a:rPr lang="en-US" dirty="0" smtClean="0"/>
              <a:t>, DRM enhancers)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Commonalities</a:t>
            </a:r>
          </a:p>
          <a:p>
            <a:r>
              <a:rPr lang="en-US" dirty="0" smtClean="0"/>
              <a:t>chr19</a:t>
            </a:r>
            <a:r>
              <a:rPr lang="en-US" dirty="0"/>
              <a:t>, 7754901 ,7758300: ENSG00000142449.6, ENSG00000104921.9</a:t>
            </a:r>
          </a:p>
          <a:p>
            <a:pPr lvl="1"/>
            <a:r>
              <a:rPr lang="en-US" dirty="0"/>
              <a:t>Recurrently mutated in grade 2, grade 4, IDH1+, IDH1</a:t>
            </a:r>
            <a:r>
              <a:rPr lang="en-US" dirty="0" smtClean="0"/>
              <a:t>-</a:t>
            </a:r>
          </a:p>
          <a:p>
            <a:pPr lvl="1"/>
            <a:r>
              <a:rPr lang="en-US" dirty="0" smtClean="0"/>
              <a:t>FBN3 (extracellular connective tissue)</a:t>
            </a:r>
          </a:p>
          <a:p>
            <a:pPr lvl="1"/>
            <a:r>
              <a:rPr lang="en-US" dirty="0" smtClean="0"/>
              <a:t>FCER2 (B cell growth)</a:t>
            </a:r>
            <a:endParaRPr lang="en-US" dirty="0"/>
          </a:p>
          <a:p>
            <a:r>
              <a:rPr lang="en-US" dirty="0"/>
              <a:t>chr15, 63177401, 63181100: ENSG00000205502.2</a:t>
            </a:r>
          </a:p>
          <a:p>
            <a:pPr lvl="1"/>
            <a:r>
              <a:rPr lang="en-US" dirty="0"/>
              <a:t>Recurrently mutated in </a:t>
            </a:r>
            <a:r>
              <a:rPr lang="en-US" dirty="0" smtClean="0"/>
              <a:t>Grade </a:t>
            </a:r>
            <a:r>
              <a:rPr lang="en-US" dirty="0"/>
              <a:t>4, IDH1</a:t>
            </a:r>
            <a:r>
              <a:rPr lang="en-US" dirty="0" smtClean="0"/>
              <a:t>-</a:t>
            </a:r>
          </a:p>
          <a:p>
            <a:pPr lvl="1"/>
            <a:r>
              <a:rPr lang="en-US" dirty="0" smtClean="0"/>
              <a:t>C2CD4B (calcium-dependent domain)</a:t>
            </a:r>
            <a:endParaRPr lang="en-US" dirty="0"/>
          </a:p>
          <a:p>
            <a:r>
              <a:rPr lang="en-US" dirty="0"/>
              <a:t>chr16, 87336501, 87338000: ENSG00000174990.2, ENSG00000103241.4</a:t>
            </a:r>
          </a:p>
          <a:p>
            <a:pPr lvl="1"/>
            <a:r>
              <a:rPr lang="en-US" dirty="0"/>
              <a:t>Recurrently mutated in Grade 4, IDH1</a:t>
            </a:r>
            <a:r>
              <a:rPr lang="en-US" dirty="0" smtClean="0"/>
              <a:t>-</a:t>
            </a:r>
          </a:p>
          <a:p>
            <a:pPr lvl="1"/>
            <a:r>
              <a:rPr lang="en-US" dirty="0"/>
              <a:t>CA5A</a:t>
            </a:r>
            <a:r>
              <a:rPr lang="en-US" dirty="0" smtClean="0">
                <a:effectLst/>
              </a:rPr>
              <a:t> (zinc </a:t>
            </a:r>
            <a:r>
              <a:rPr lang="en-US" dirty="0" err="1" smtClean="0">
                <a:effectLst/>
              </a:rPr>
              <a:t>metalloenzyme</a:t>
            </a:r>
            <a:r>
              <a:rPr lang="en-US" dirty="0" smtClean="0">
                <a:effectLst/>
              </a:rPr>
              <a:t>)</a:t>
            </a:r>
          </a:p>
          <a:p>
            <a:pPr lvl="1"/>
            <a:r>
              <a:rPr lang="en-US" dirty="0" smtClean="0"/>
              <a:t>FOXF1 (</a:t>
            </a:r>
            <a:r>
              <a:rPr lang="en-US" dirty="0" err="1" smtClean="0"/>
              <a:t>forkhead</a:t>
            </a:r>
            <a:r>
              <a:rPr lang="en-US" dirty="0" smtClean="0"/>
              <a:t> transcription factor)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7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gliomas</a:t>
            </a:r>
            <a:r>
              <a:rPr lang="en-US" dirty="0" smtClean="0"/>
              <a:t>, DRM enhancers)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Commonalities</a:t>
            </a:r>
          </a:p>
          <a:p>
            <a:r>
              <a:rPr lang="en-US" dirty="0" smtClean="0"/>
              <a:t>chr17, 44343101, 44346200: ENSG00000198336.3</a:t>
            </a:r>
          </a:p>
          <a:p>
            <a:pPr lvl="1"/>
            <a:r>
              <a:rPr lang="en-US" dirty="0" smtClean="0"/>
              <a:t>Recurrently mutated in Grade 4, IDH1-</a:t>
            </a:r>
          </a:p>
          <a:p>
            <a:pPr lvl="1"/>
            <a:r>
              <a:rPr lang="en-US" dirty="0" smtClean="0"/>
              <a:t>MYL4 (light chain myosin)</a:t>
            </a:r>
          </a:p>
          <a:p>
            <a:r>
              <a:rPr lang="en-US" dirty="0" smtClean="0"/>
              <a:t>chr19, 2345201, 2346500: ENSG00000167476.4</a:t>
            </a:r>
          </a:p>
          <a:p>
            <a:pPr lvl="1"/>
            <a:r>
              <a:rPr lang="en-US" dirty="0" smtClean="0"/>
              <a:t>Recurrently mutated in Grade 4, IDH1-</a:t>
            </a:r>
          </a:p>
          <a:p>
            <a:pPr lvl="1"/>
            <a:r>
              <a:rPr lang="en-US" dirty="0" smtClean="0"/>
              <a:t>JSRP1 (sarcoplasmic reticulum protein)</a:t>
            </a:r>
          </a:p>
          <a:p>
            <a:r>
              <a:rPr lang="en-US" dirty="0" smtClean="0"/>
              <a:t>chr3, 16796101, 16796300: ENSG00000131374.9</a:t>
            </a:r>
          </a:p>
          <a:p>
            <a:pPr lvl="1"/>
            <a:r>
              <a:rPr lang="en-US" dirty="0" smtClean="0"/>
              <a:t>Recurrently mutated in Grade 4, IDH1-</a:t>
            </a:r>
          </a:p>
          <a:p>
            <a:pPr lvl="1"/>
            <a:r>
              <a:rPr lang="en-US" dirty="0" smtClean="0"/>
              <a:t>TBC1D5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03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LARVA(prostate cancer, enhancers)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Rubin samples had no recurrently mutated enhancers</a:t>
            </a:r>
          </a:p>
          <a:p>
            <a:r>
              <a:rPr lang="en-US" dirty="0" err="1" smtClean="0"/>
              <a:t>Korbel</a:t>
            </a:r>
            <a:r>
              <a:rPr lang="en-US" dirty="0" smtClean="0"/>
              <a:t> samples had 5 recurrently mutated </a:t>
            </a:r>
            <a:r>
              <a:rPr lang="en-US" dirty="0" err="1" smtClean="0"/>
              <a:t>ChromHMM</a:t>
            </a:r>
            <a:r>
              <a:rPr lang="en-US" dirty="0" smtClean="0"/>
              <a:t> enhancers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81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gliomas</a:t>
            </a:r>
            <a:r>
              <a:rPr lang="en-US" dirty="0" smtClean="0"/>
              <a:t>, whole genome)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Grade 2</a:t>
            </a:r>
          </a:p>
          <a:p>
            <a:pPr lvl="1"/>
            <a:r>
              <a:rPr lang="en-US" dirty="0"/>
              <a:t>213 recurrent variants across entire genome</a:t>
            </a:r>
          </a:p>
          <a:p>
            <a:pPr lvl="1"/>
            <a:r>
              <a:rPr lang="en-US" dirty="0"/>
              <a:t>29 are previously seen</a:t>
            </a:r>
            <a:r>
              <a:rPr lang="en-US" dirty="0" smtClean="0">
                <a:effectLst/>
              </a:rPr>
              <a:t> in a previously studied annotation set (GENCODE, TF, enhancer)</a:t>
            </a:r>
          </a:p>
          <a:p>
            <a:r>
              <a:rPr lang="en-US" dirty="0" smtClean="0"/>
              <a:t>Grade 4</a:t>
            </a:r>
          </a:p>
          <a:p>
            <a:pPr lvl="1"/>
            <a:r>
              <a:rPr lang="en-US" dirty="0" smtClean="0"/>
              <a:t>1818 recurrent variants across entire genome</a:t>
            </a:r>
          </a:p>
          <a:p>
            <a:pPr lvl="1"/>
            <a:r>
              <a:rPr lang="en-US" dirty="0" smtClean="0"/>
              <a:t>208 are previously seen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smtClean="0"/>
              <a:t>IDH1+</a:t>
            </a:r>
          </a:p>
          <a:p>
            <a:pPr lvl="1"/>
            <a:r>
              <a:rPr lang="en-US" dirty="0"/>
              <a:t>663 recurrent variants across entire genome</a:t>
            </a:r>
          </a:p>
          <a:p>
            <a:pPr lvl="1"/>
            <a:r>
              <a:rPr lang="en-US" dirty="0"/>
              <a:t>73 are previously </a:t>
            </a:r>
            <a:r>
              <a:rPr lang="en-US" dirty="0" smtClean="0"/>
              <a:t>seen</a:t>
            </a:r>
            <a:endParaRPr lang="en-US" dirty="0"/>
          </a:p>
          <a:p>
            <a:r>
              <a:rPr lang="en-US" dirty="0" smtClean="0"/>
              <a:t>IDH1-</a:t>
            </a:r>
          </a:p>
          <a:p>
            <a:pPr lvl="1"/>
            <a:r>
              <a:rPr lang="en-US" dirty="0"/>
              <a:t>1015 recurrent variants across entire genome</a:t>
            </a:r>
          </a:p>
          <a:p>
            <a:pPr lvl="1"/>
            <a:r>
              <a:rPr lang="en-US" dirty="0"/>
              <a:t>108 are previously </a:t>
            </a:r>
            <a:r>
              <a:rPr lang="en-US" dirty="0" smtClean="0"/>
              <a:t>seen</a:t>
            </a:r>
          </a:p>
          <a:p>
            <a:r>
              <a:rPr lang="en-US" dirty="0" smtClean="0"/>
              <a:t>Determining significance of these additional variants is ongoing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8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 Pathway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LARVA extended to detect recurrences in pathways</a:t>
            </a:r>
          </a:p>
          <a:p>
            <a:pPr lvl="1"/>
            <a:r>
              <a:rPr lang="en-US" dirty="0" smtClean="0"/>
              <a:t>Track which pathways have members mutated in multiple samples</a:t>
            </a:r>
          </a:p>
          <a:p>
            <a:r>
              <a:rPr lang="en-US" dirty="0" smtClean="0"/>
              <a:t>Tested on </a:t>
            </a:r>
            <a:r>
              <a:rPr lang="en-US" dirty="0" err="1" smtClean="0"/>
              <a:t>glutathionine</a:t>
            </a:r>
            <a:r>
              <a:rPr lang="en-US" dirty="0" smtClean="0"/>
              <a:t> metabolism pathway</a:t>
            </a:r>
          </a:p>
          <a:p>
            <a:pPr lvl="1"/>
            <a:r>
              <a:rPr lang="en-US" dirty="0" smtClean="0"/>
              <a:t>Contains IDH1</a:t>
            </a:r>
          </a:p>
          <a:p>
            <a:r>
              <a:rPr lang="en-US" dirty="0" smtClean="0"/>
              <a:t>Found that no other members of the </a:t>
            </a:r>
            <a:r>
              <a:rPr lang="en-US" dirty="0" err="1" smtClean="0"/>
              <a:t>glutathionine</a:t>
            </a:r>
            <a:r>
              <a:rPr lang="en-US" dirty="0" smtClean="0"/>
              <a:t> metabolism pathway were mutated in the </a:t>
            </a:r>
            <a:r>
              <a:rPr lang="en-US" dirty="0" err="1" smtClean="0"/>
              <a:t>glioma</a:t>
            </a:r>
            <a:r>
              <a:rPr lang="en-US" dirty="0" smtClean="0"/>
              <a:t> samples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Korbel</a:t>
            </a:r>
            <a:r>
              <a:rPr lang="en-US" dirty="0" smtClean="0"/>
              <a:t> prostate samples, two samples carried mutations for two separate members of this pathway</a:t>
            </a:r>
          </a:p>
          <a:p>
            <a:r>
              <a:rPr lang="en-US" dirty="0" smtClean="0"/>
              <a:t>After single pathway test, this analysis was scaled up to a larger number of pathways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6DCC4-B0CD-FB4C-93FC-045DF6E53B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57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10453</TotalTime>
  <Words>1224</Words>
  <Application>Microsoft Macintosh PowerPoint</Application>
  <PresentationFormat>On-screen Show (4:3)</PresentationFormat>
  <Paragraphs>357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Introducing LARVA: Large-Scale Analysis of Recurrent Variants and Annotations</vt:lpstr>
      <vt:lpstr>Definitions</vt:lpstr>
      <vt:lpstr>Overview</vt:lpstr>
      <vt:lpstr>LARVA(gliomas, ChromHMM enhancers)</vt:lpstr>
      <vt:lpstr>LARVA(gliomas, DRM enhancers)</vt:lpstr>
      <vt:lpstr>LARVA(gliomas, DRM enhancers)</vt:lpstr>
      <vt:lpstr>LARVA(prostate cancer, enhancers)</vt:lpstr>
      <vt:lpstr>LARVA(gliomas, whole genome)</vt:lpstr>
      <vt:lpstr>LARVA Pathway Analysis</vt:lpstr>
      <vt:lpstr>LARVA Pathway Analysis</vt:lpstr>
      <vt:lpstr>LARVA Pathway Analysis</vt:lpstr>
      <vt:lpstr>LARVA Pathway Analysis</vt:lpstr>
      <vt:lpstr>LARVA Pathway Analysis Results</vt:lpstr>
      <vt:lpstr>LARVA Pathway Analysis Results</vt:lpstr>
      <vt:lpstr>LARVA Pathway Analysis Results</vt:lpstr>
      <vt:lpstr>LARVA Pathway Analysis Results</vt:lpstr>
      <vt:lpstr>Future Work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LARVA: Large-Scale Analysis of Recurrent Variants and Annotations</dc:title>
  <dc:creator>Lucas Lochovsky</dc:creator>
  <cp:lastModifiedBy>Lucas Lochovsky</cp:lastModifiedBy>
  <cp:revision>126</cp:revision>
  <dcterms:created xsi:type="dcterms:W3CDTF">2013-04-24T17:23:35Z</dcterms:created>
  <dcterms:modified xsi:type="dcterms:W3CDTF">2013-05-10T22:28:56Z</dcterms:modified>
</cp:coreProperties>
</file>