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57" r:id="rId4"/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_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'DAF Significance'!$D$1:$D$20</c:f>
              <c:numCache>
                <c:formatCode>0.0000</c:formatCode>
                <c:ptCount val="20"/>
                <c:pt idx="0">
                  <c:v>0.001</c:v>
                </c:pt>
                <c:pt idx="1">
                  <c:v>0.002</c:v>
                </c:pt>
                <c:pt idx="2">
                  <c:v>0.003</c:v>
                </c:pt>
                <c:pt idx="3">
                  <c:v>0.004</c:v>
                </c:pt>
                <c:pt idx="4">
                  <c:v>0.005</c:v>
                </c:pt>
                <c:pt idx="5">
                  <c:v>0.006</c:v>
                </c:pt>
                <c:pt idx="6">
                  <c:v>0.007</c:v>
                </c:pt>
                <c:pt idx="7">
                  <c:v>0.008</c:v>
                </c:pt>
                <c:pt idx="8">
                  <c:v>0.009</c:v>
                </c:pt>
                <c:pt idx="9">
                  <c:v>0.01</c:v>
                </c:pt>
                <c:pt idx="10">
                  <c:v>0.011</c:v>
                </c:pt>
                <c:pt idx="11">
                  <c:v>0.012</c:v>
                </c:pt>
                <c:pt idx="12">
                  <c:v>0.013</c:v>
                </c:pt>
                <c:pt idx="13">
                  <c:v>0.014</c:v>
                </c:pt>
                <c:pt idx="14">
                  <c:v>0.015</c:v>
                </c:pt>
                <c:pt idx="15">
                  <c:v>0.016</c:v>
                </c:pt>
                <c:pt idx="16">
                  <c:v>0.017</c:v>
                </c:pt>
                <c:pt idx="17">
                  <c:v>0.018</c:v>
                </c:pt>
                <c:pt idx="18">
                  <c:v>0.019</c:v>
                </c:pt>
                <c:pt idx="19">
                  <c:v>0.02</c:v>
                </c:pt>
              </c:numCache>
            </c:numRef>
          </c:cat>
          <c:val>
            <c:numRef>
              <c:f>'DAF Significance'!$E$1:$E$20</c:f>
              <c:numCache>
                <c:formatCode>General</c:formatCode>
                <c:ptCount val="20"/>
                <c:pt idx="0">
                  <c:v>93.0</c:v>
                </c:pt>
                <c:pt idx="1">
                  <c:v>93.0</c:v>
                </c:pt>
                <c:pt idx="2">
                  <c:v>98.0</c:v>
                </c:pt>
                <c:pt idx="3">
                  <c:v>102.0</c:v>
                </c:pt>
                <c:pt idx="4">
                  <c:v>102.0</c:v>
                </c:pt>
                <c:pt idx="5">
                  <c:v>102.0</c:v>
                </c:pt>
                <c:pt idx="6">
                  <c:v>102.0</c:v>
                </c:pt>
                <c:pt idx="7">
                  <c:v>102.0</c:v>
                </c:pt>
                <c:pt idx="8">
                  <c:v>102.0</c:v>
                </c:pt>
                <c:pt idx="9">
                  <c:v>102.0</c:v>
                </c:pt>
                <c:pt idx="10">
                  <c:v>102.0</c:v>
                </c:pt>
                <c:pt idx="11">
                  <c:v>102.0</c:v>
                </c:pt>
                <c:pt idx="12">
                  <c:v>102.0</c:v>
                </c:pt>
                <c:pt idx="13">
                  <c:v>102.0</c:v>
                </c:pt>
                <c:pt idx="14">
                  <c:v>102.0</c:v>
                </c:pt>
                <c:pt idx="15">
                  <c:v>102.0</c:v>
                </c:pt>
                <c:pt idx="16">
                  <c:v>102.0</c:v>
                </c:pt>
                <c:pt idx="17">
                  <c:v>102.0</c:v>
                </c:pt>
                <c:pt idx="18">
                  <c:v>102.0</c:v>
                </c:pt>
                <c:pt idx="19">
                  <c:v>102.0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2233688"/>
        <c:axId val="-2109188744"/>
      </c:lineChart>
      <c:catAx>
        <c:axId val="-2112233688"/>
        <c:scaling>
          <c:orientation val="minMax"/>
        </c:scaling>
        <c:delete val="0"/>
        <c:axPos val="b"/>
        <c:majorGridlines/>
        <c:minorGridlines/>
        <c:numFmt formatCode="0.0000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-2109188744"/>
        <c:crosses val="autoZero"/>
        <c:auto val="1"/>
        <c:lblAlgn val="ctr"/>
        <c:lblOffset val="100"/>
        <c:noMultiLvlLbl val="0"/>
      </c:catAx>
      <c:valAx>
        <c:axId val="-2109188744"/>
        <c:scaling>
          <c:orientation val="minMax"/>
          <c:max val="10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223368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'DAF Significance'!$G$1:$G$9</c:f>
              <c:numCache>
                <c:formatCode>0.0000</c:formatCode>
                <c:ptCount val="9"/>
                <c:pt idx="0">
                  <c:v>0.05</c:v>
                </c:pt>
                <c:pt idx="1">
                  <c:v>0.0525</c:v>
                </c:pt>
                <c:pt idx="2">
                  <c:v>0.055</c:v>
                </c:pt>
                <c:pt idx="3">
                  <c:v>0.0575</c:v>
                </c:pt>
                <c:pt idx="4">
                  <c:v>0.06</c:v>
                </c:pt>
                <c:pt idx="5">
                  <c:v>0.0625</c:v>
                </c:pt>
                <c:pt idx="6">
                  <c:v>0.065</c:v>
                </c:pt>
                <c:pt idx="7">
                  <c:v>0.0675</c:v>
                </c:pt>
                <c:pt idx="8">
                  <c:v>0.07</c:v>
                </c:pt>
              </c:numCache>
            </c:numRef>
          </c:cat>
          <c:val>
            <c:numRef>
              <c:f>'DAF Significance'!$H$1:$H$9</c:f>
              <c:numCache>
                <c:formatCode>General</c:formatCode>
                <c:ptCount val="9"/>
                <c:pt idx="0">
                  <c:v>96.0</c:v>
                </c:pt>
                <c:pt idx="1">
                  <c:v>96.0</c:v>
                </c:pt>
                <c:pt idx="2">
                  <c:v>96.0</c:v>
                </c:pt>
                <c:pt idx="3">
                  <c:v>96.0</c:v>
                </c:pt>
                <c:pt idx="4">
                  <c:v>97.0</c:v>
                </c:pt>
                <c:pt idx="5">
                  <c:v>96.0</c:v>
                </c:pt>
                <c:pt idx="6">
                  <c:v>97.0</c:v>
                </c:pt>
                <c:pt idx="7">
                  <c:v>96.0</c:v>
                </c:pt>
                <c:pt idx="8">
                  <c:v>96.0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3399128"/>
        <c:axId val="-2123396456"/>
      </c:lineChart>
      <c:catAx>
        <c:axId val="-2123399128"/>
        <c:scaling>
          <c:orientation val="minMax"/>
        </c:scaling>
        <c:delete val="0"/>
        <c:axPos val="b"/>
        <c:majorGridlines/>
        <c:minorGridlines/>
        <c:numFmt formatCode="0.0000" sourceLinked="1"/>
        <c:majorTickMark val="out"/>
        <c:minorTickMark val="none"/>
        <c:tickLblPos val="nextTo"/>
        <c:crossAx val="-2123396456"/>
        <c:crosses val="autoZero"/>
        <c:auto val="1"/>
        <c:lblAlgn val="ctr"/>
        <c:lblOffset val="100"/>
        <c:noMultiLvlLbl val="0"/>
      </c:catAx>
      <c:valAx>
        <c:axId val="-2123396456"/>
        <c:scaling>
          <c:orientation val="minMax"/>
          <c:max val="10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39912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AA077-E345-BE44-8364-62ADA233EF1D}" type="datetimeFigureOut">
              <a:rPr lang="en-US" smtClean="0"/>
              <a:t>5/14/13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BA9A7-6749-CB4C-97EB-3614FCE9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487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2E086-8585-4D4D-93D5-F5C1C118A2D0}" type="datetimeFigureOut">
              <a:rPr lang="en-US" smtClean="0"/>
              <a:t>5/14/13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5CB5C-261F-F44B-8D5E-3E2235D6A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99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E5B8-D4E9-4C41-892E-589F9A69BEEC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6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BF4E-F27D-9A43-9D5E-C9D1EA7447A6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1B0D-8DF6-3742-9742-C27232E46252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9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7ADD-4AB4-6941-9A74-73D7E550DD70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4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99ED-0147-9246-83CD-776FA78C04B4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9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DA66-276C-4640-B234-CB68A670FA72}" type="datetime1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4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3DDA-5755-BC4E-B9F8-F1A60789CA3B}" type="datetime1">
              <a:rPr lang="en-US" smtClean="0"/>
              <a:t>5/14/13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7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9F4D-7D3F-5C49-B875-F4CEDCBD0589}" type="datetime1">
              <a:rPr lang="en-US" smtClean="0"/>
              <a:t>5/14/13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9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894DE-329A-0847-9A02-83E78A5BAE3A}" type="datetime1">
              <a:rPr lang="en-US" smtClean="0"/>
              <a:t>5/14/13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F9E8-3520-6945-81CC-D41DB78BDD1A}" type="datetime1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9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649-8B27-8C4E-99E8-E1BD1C5555AB}" type="datetime1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8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7029-EBAA-FE49-9177-CE73C486159B}" type="datetime1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9EB0-98EF-B64D-B403-81D6C782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2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44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363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Halaban</a:t>
            </a:r>
            <a:r>
              <a:rPr lang="en-US" dirty="0" smtClean="0"/>
              <a:t> Melanoma Variant Intersections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null model</a:t>
            </a:r>
          </a:p>
          <a:p>
            <a:pPr lvl="1"/>
            <a:r>
              <a:rPr lang="en-US" dirty="0" smtClean="0"/>
              <a:t>For each exon pick a random new exon to transfer variants to</a:t>
            </a:r>
          </a:p>
          <a:p>
            <a:pPr lvl="1"/>
            <a:r>
              <a:rPr lang="en-US" dirty="0" smtClean="0"/>
              <a:t>Randomize the position of those variants within the new exon</a:t>
            </a:r>
          </a:p>
          <a:p>
            <a:pPr lvl="1"/>
            <a:r>
              <a:rPr lang="en-US" dirty="0" smtClean="0"/>
              <a:t>Exons chosen without replacement</a:t>
            </a:r>
          </a:p>
          <a:p>
            <a:r>
              <a:rPr lang="en-US" dirty="0" err="1" smtClean="0"/>
              <a:t>Recompute</a:t>
            </a:r>
            <a:r>
              <a:rPr lang="en-US" dirty="0" smtClean="0"/>
              <a:t> actual/random variant intersections with 1KG variant 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1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Halaban</a:t>
            </a:r>
            <a:r>
              <a:rPr lang="en-US" dirty="0" smtClean="0"/>
              <a:t> Melanoma Variant Intersections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Actual/Random Ratio for Drivers</a:t>
            </a:r>
            <a:endParaRPr lang="en-US" dirty="0" smtClean="0"/>
          </a:p>
          <a:p>
            <a:pPr lvl="1"/>
            <a:r>
              <a:rPr lang="fi-FI" i="1" dirty="0" err="1"/>
              <a:t>All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</a:t>
            </a:r>
            <a:r>
              <a:rPr lang="fi-FI" dirty="0"/>
              <a:t> 0,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</a:t>
            </a:r>
            <a:r>
              <a:rPr lang="fi-FI" dirty="0"/>
              <a:t> 0.452</a:t>
            </a:r>
          </a:p>
          <a:p>
            <a:pPr lvl="1"/>
            <a:r>
              <a:rPr lang="fi-FI" i="1" dirty="0"/>
              <a:t>Common </a:t>
            </a:r>
            <a:r>
              <a:rPr lang="fi-FI" i="1" dirty="0" err="1"/>
              <a:t>coding</a:t>
            </a:r>
            <a:r>
              <a:rPr lang="fi-FI" dirty="0"/>
              <a:t>: 0, </a:t>
            </a:r>
            <a:r>
              <a:rPr lang="fi-FI" dirty="0" smtClean="0"/>
              <a:t>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0.479</a:t>
            </a:r>
          </a:p>
          <a:p>
            <a:pPr lvl="1"/>
            <a:r>
              <a:rPr lang="fi-FI" i="1" dirty="0" err="1"/>
              <a:t>Rare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dirty="0"/>
              <a:t>0,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0.459</a:t>
            </a:r>
          </a:p>
          <a:p>
            <a:pPr lvl="1"/>
            <a:r>
              <a:rPr lang="fi-FI" i="1" dirty="0" err="1"/>
              <a:t>Nonsyn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dirty="0"/>
              <a:t>0, </a:t>
            </a:r>
            <a:r>
              <a:rPr lang="fi-FI" dirty="0" smtClean="0"/>
              <a:t>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0.462</a:t>
            </a:r>
          </a:p>
          <a:p>
            <a:pPr lvl="1"/>
            <a:r>
              <a:rPr lang="fi-FI" i="1" dirty="0" err="1"/>
              <a:t>Syn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dirty="0"/>
              <a:t>0,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0.470</a:t>
            </a:r>
            <a:endParaRPr lang="en-US" dirty="0" smtClean="0"/>
          </a:p>
          <a:p>
            <a:r>
              <a:rPr lang="en-US" b="1" dirty="0" smtClean="0"/>
              <a:t>Actual/Random Ratio for Passengers</a:t>
            </a:r>
            <a:endParaRPr lang="en-US" dirty="0" smtClean="0"/>
          </a:p>
          <a:p>
            <a:pPr lvl="1"/>
            <a:r>
              <a:rPr lang="en-US" i="1" dirty="0"/>
              <a:t>All coding:</a:t>
            </a:r>
            <a:r>
              <a:rPr lang="en-US" dirty="0"/>
              <a:t> 7.22, </a:t>
            </a: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/>
              <a:t>Common coding: </a:t>
            </a:r>
            <a:r>
              <a:rPr lang="en-US" dirty="0"/>
              <a:t>5.76,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/>
              <a:t>Rare coding: </a:t>
            </a:r>
            <a:r>
              <a:rPr lang="en-US" dirty="0"/>
              <a:t>7.38, </a:t>
            </a: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 err="1"/>
              <a:t>Nonsyn</a:t>
            </a:r>
            <a:r>
              <a:rPr lang="en-US" i="1" dirty="0"/>
              <a:t> coding: </a:t>
            </a:r>
            <a:r>
              <a:rPr lang="en-US" dirty="0"/>
              <a:t>7.17,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 </a:t>
            </a:r>
            <a:r>
              <a:rPr lang="en-US" dirty="0"/>
              <a:t>0</a:t>
            </a:r>
          </a:p>
          <a:p>
            <a:pPr lvl="1"/>
            <a:r>
              <a:rPr lang="en-US" i="1" dirty="0" err="1"/>
              <a:t>Syn</a:t>
            </a:r>
            <a:r>
              <a:rPr lang="en-US" i="1" dirty="0"/>
              <a:t> coding: </a:t>
            </a:r>
            <a:r>
              <a:rPr lang="en-US" dirty="0"/>
              <a:t>7.42, </a:t>
            </a: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i="1" dirty="0"/>
              <a:t>-value: </a:t>
            </a:r>
            <a:r>
              <a:rPr lang="en-US" dirty="0"/>
              <a:t>0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6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Halaban</a:t>
            </a:r>
            <a:r>
              <a:rPr lang="en-US" dirty="0" smtClean="0"/>
              <a:t> Melanoma Variant Intersections (Old Numbers)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Actual/Random Ratio for Passengers</a:t>
            </a:r>
            <a:endParaRPr lang="en-US" dirty="0" smtClean="0"/>
          </a:p>
          <a:p>
            <a:pPr lvl="1"/>
            <a:r>
              <a:rPr lang="en-US" i="1" dirty="0"/>
              <a:t>All coding:</a:t>
            </a:r>
            <a:r>
              <a:rPr lang="en-US" dirty="0"/>
              <a:t> </a:t>
            </a:r>
            <a:r>
              <a:rPr lang="en-US" dirty="0" smtClean="0"/>
              <a:t>1.18, 		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1.19E-26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i="1" dirty="0"/>
              <a:t>Common coding:</a:t>
            </a:r>
            <a:r>
              <a:rPr lang="en-US" dirty="0"/>
              <a:t> </a:t>
            </a:r>
            <a:r>
              <a:rPr lang="en-US" dirty="0" smtClean="0"/>
              <a:t>0.90, 	</a:t>
            </a:r>
            <a:r>
              <a:rPr lang="en-US" i="1" dirty="0" smtClean="0"/>
              <a:t>p-value: </a:t>
            </a:r>
            <a:r>
              <a:rPr lang="en-US" dirty="0" smtClean="0"/>
              <a:t>0.00294</a:t>
            </a:r>
            <a:endParaRPr lang="en-US" dirty="0"/>
          </a:p>
          <a:p>
            <a:pPr lvl="1"/>
            <a:r>
              <a:rPr lang="en-US" i="1" dirty="0"/>
              <a:t>Rare coding: </a:t>
            </a:r>
            <a:r>
              <a:rPr lang="en-US" dirty="0" smtClean="0"/>
              <a:t>1.24, 	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1.10E-31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i="1" dirty="0" err="1"/>
              <a:t>Nonsyn</a:t>
            </a:r>
            <a:r>
              <a:rPr lang="en-US" i="1" dirty="0"/>
              <a:t> coding:</a:t>
            </a:r>
            <a:r>
              <a:rPr lang="en-US" dirty="0"/>
              <a:t> </a:t>
            </a:r>
            <a:r>
              <a:rPr lang="en-US" dirty="0" smtClean="0"/>
              <a:t>1.16, 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1.47E-12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i="1" dirty="0" err="1"/>
              <a:t>Syn</a:t>
            </a:r>
            <a:r>
              <a:rPr lang="en-US" i="1" dirty="0"/>
              <a:t> coding:</a:t>
            </a:r>
            <a:r>
              <a:rPr lang="en-US" dirty="0"/>
              <a:t> </a:t>
            </a:r>
            <a:r>
              <a:rPr lang="en-US" dirty="0" smtClean="0"/>
              <a:t>1.20, 	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1.35E-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6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Halaban Melanoma Variant Intersections</vt:lpstr>
      <vt:lpstr>Halaban Melanoma Variant Intersections</vt:lpstr>
      <vt:lpstr>Halaban Melanoma Variant Intersections (Old Numbers)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23</cp:revision>
  <dcterms:created xsi:type="dcterms:W3CDTF">2013-05-15T00:49:54Z</dcterms:created>
  <dcterms:modified xsi:type="dcterms:W3CDTF">2013-05-15T01:28:41Z</dcterms:modified>
</cp:coreProperties>
</file>