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4" r:id="rId4"/>
    <p:sldId id="257" r:id="rId5"/>
    <p:sldId id="258" r:id="rId6"/>
    <p:sldId id="259" r:id="rId7"/>
    <p:sldId id="261" r:id="rId8"/>
    <p:sldId id="265" r:id="rId9"/>
    <p:sldId id="260" r:id="rId10"/>
    <p:sldId id="268" r:id="rId11"/>
    <p:sldId id="267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9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esProps" Target="presProp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printerSettings" Target="printerSettings/printerSettings1.bin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19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BC05C-1038-D843-8436-8268B4D11D34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28D6-181A-6A4C-90EE-C26E962A2F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567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BC05C-1038-D843-8436-8268B4D11D34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28D6-181A-6A4C-90EE-C26E962A2F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55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BC05C-1038-D843-8436-8268B4D11D34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28D6-181A-6A4C-90EE-C26E962A2F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083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BC05C-1038-D843-8436-8268B4D11D34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28D6-181A-6A4C-90EE-C26E962A2F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40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BC05C-1038-D843-8436-8268B4D11D34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28D6-181A-6A4C-90EE-C26E962A2F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10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BC05C-1038-D843-8436-8268B4D11D34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28D6-181A-6A4C-90EE-C26E962A2F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04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BC05C-1038-D843-8436-8268B4D11D34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28D6-181A-6A4C-90EE-C26E962A2F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97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BC05C-1038-D843-8436-8268B4D11D34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28D6-181A-6A4C-90EE-C26E962A2F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7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BC05C-1038-D843-8436-8268B4D11D34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28D6-181A-6A4C-90EE-C26E962A2F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31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BC05C-1038-D843-8436-8268B4D11D34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28D6-181A-6A4C-90EE-C26E962A2F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33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BC05C-1038-D843-8436-8268B4D11D34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28D6-181A-6A4C-90EE-C26E962A2F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10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BC05C-1038-D843-8436-8268B4D11D34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F28D6-181A-6A4C-90EE-C26E962A2F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41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4" Type="http://schemas.openxmlformats.org/officeDocument/2006/relationships/image" Target="../media/image18.png"/><Relationship Id="rId20" Type="http://schemas.openxmlformats.org/officeDocument/2006/relationships/image" Target="../media/image24.png"/><Relationship Id="rId4" Type="http://schemas.openxmlformats.org/officeDocument/2006/relationships/image" Target="../media/image8.png"/><Relationship Id="rId7" Type="http://schemas.openxmlformats.org/officeDocument/2006/relationships/image" Target="../media/image11.png"/><Relationship Id="rId11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6" Type="http://schemas.openxmlformats.org/officeDocument/2006/relationships/image" Target="../media/image20.png"/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0" Type="http://schemas.openxmlformats.org/officeDocument/2006/relationships/image" Target="../media/image14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19" Type="http://schemas.openxmlformats.org/officeDocument/2006/relationships/image" Target="../media/image23.png"/><Relationship Id="rId2" Type="http://schemas.openxmlformats.org/officeDocument/2006/relationships/image" Target="../media/image6.png"/><Relationship Id="rId9" Type="http://schemas.openxmlformats.org/officeDocument/2006/relationships/image" Target="../media/image13.png"/><Relationship Id="rId3" Type="http://schemas.openxmlformats.org/officeDocument/2006/relationships/image" Target="../media/image7.png"/><Relationship Id="rId18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modENCODE</a:t>
            </a:r>
            <a:r>
              <a:rPr lang="en-US" dirty="0" smtClean="0"/>
              <a:t> hourglass companion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523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Conserved modules</a:t>
            </a:r>
          </a:p>
          <a:p>
            <a:pPr lvl="1"/>
            <a:r>
              <a:rPr lang="en-US" dirty="0" smtClean="0"/>
              <a:t>Coordinate during </a:t>
            </a:r>
            <a:r>
              <a:rPr lang="en-US" dirty="0" err="1" smtClean="0"/>
              <a:t>phylotypic</a:t>
            </a:r>
            <a:r>
              <a:rPr lang="en-US" dirty="0" smtClean="0"/>
              <a:t> stages -&gt; </a:t>
            </a:r>
            <a:r>
              <a:rPr lang="en-US" dirty="0"/>
              <a:t>C</a:t>
            </a:r>
            <a:r>
              <a:rPr lang="en-US" dirty="0" smtClean="0"/>
              <a:t>onserved functions</a:t>
            </a:r>
          </a:p>
          <a:p>
            <a:pPr lvl="1"/>
            <a:r>
              <a:rPr lang="en-US" dirty="0" smtClean="0"/>
              <a:t>Some don’t coordinate before and after </a:t>
            </a:r>
            <a:r>
              <a:rPr lang="en-US" dirty="0" err="1" smtClean="0"/>
              <a:t>phylotypic</a:t>
            </a:r>
            <a:r>
              <a:rPr lang="en-US" dirty="0" smtClean="0"/>
              <a:t> stages -&gt; </a:t>
            </a:r>
            <a:r>
              <a:rPr lang="en-US" dirty="0"/>
              <a:t>Species-specific </a:t>
            </a:r>
            <a:r>
              <a:rPr lang="en-US" dirty="0" smtClean="0"/>
              <a:t>functions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Who do they coordinate?</a:t>
            </a:r>
          </a:p>
          <a:p>
            <a:pPr lvl="1"/>
            <a:r>
              <a:rPr lang="en-US" dirty="0" smtClean="0"/>
              <a:t>Specific modules</a:t>
            </a:r>
          </a:p>
        </p:txBody>
      </p:sp>
    </p:spTree>
    <p:extLst>
      <p:ext uri="{BB962C8B-B14F-4D97-AF65-F5344CB8AC3E}">
        <p14:creationId xmlns:p14="http://schemas.microsoft.com/office/powerpoint/2010/main" val="3816350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798" y="0"/>
            <a:ext cx="7436785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Example: Conserved No. 14 vs. Specific No. 31 &amp; 102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21" r="23928" b="3232"/>
          <a:stretch/>
        </p:blipFill>
        <p:spPr>
          <a:xfrm>
            <a:off x="723521" y="1600200"/>
            <a:ext cx="3987187" cy="4379703"/>
          </a:xfrm>
        </p:spPr>
      </p:pic>
      <p:cxnSp>
        <p:nvCxnSpPr>
          <p:cNvPr id="5" name="Straight Connector 4"/>
          <p:cNvCxnSpPr/>
          <p:nvPr/>
        </p:nvCxnSpPr>
        <p:spPr>
          <a:xfrm>
            <a:off x="2682506" y="5626968"/>
            <a:ext cx="838477" cy="0"/>
          </a:xfrm>
          <a:prstGeom prst="line">
            <a:avLst/>
          </a:prstGeom>
          <a:ln w="63500">
            <a:solidFill>
              <a:srgbClr val="8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 rot="16200000">
            <a:off x="-1694591" y="3392790"/>
            <a:ext cx="420365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Expression Correlation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411644" y="5787004"/>
            <a:ext cx="173635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Stage</a:t>
            </a:r>
            <a:endParaRPr lang="en-US" sz="3200" b="1" dirty="0"/>
          </a:p>
        </p:txBody>
      </p:sp>
      <p:sp>
        <p:nvSpPr>
          <p:cNvPr id="9" name="Rectangle 8"/>
          <p:cNvSpPr/>
          <p:nvPr/>
        </p:nvSpPr>
        <p:spPr>
          <a:xfrm>
            <a:off x="4710708" y="1760950"/>
            <a:ext cx="4675498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b="1" dirty="0" err="1" smtClean="0"/>
              <a:t>Conserved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Module</a:t>
            </a:r>
            <a:r>
              <a:rPr lang="tr-TR" sz="1600" b="1" dirty="0" smtClean="0"/>
              <a:t> No. 14</a:t>
            </a:r>
          </a:p>
          <a:p>
            <a:r>
              <a:rPr lang="tr-TR" sz="1100" dirty="0" smtClean="0"/>
              <a:t>[</a:t>
            </a:r>
            <a:r>
              <a:rPr lang="tr-TR" sz="1100" dirty="0"/>
              <a:t>1] "</a:t>
            </a:r>
            <a:r>
              <a:rPr lang="tr-TR" sz="1100" dirty="0" err="1"/>
              <a:t>unfolded</a:t>
            </a:r>
            <a:r>
              <a:rPr lang="tr-TR" sz="1100" dirty="0"/>
              <a:t> protein </a:t>
            </a:r>
            <a:r>
              <a:rPr lang="tr-TR" sz="1100" dirty="0" err="1"/>
              <a:t>binding</a:t>
            </a:r>
            <a:r>
              <a:rPr lang="tr-TR" sz="1100" dirty="0"/>
              <a:t>"                    "ATP </a:t>
            </a:r>
            <a:r>
              <a:rPr lang="tr-TR" sz="1100" dirty="0" err="1"/>
              <a:t>binding</a:t>
            </a:r>
            <a:r>
              <a:rPr lang="tr-TR" sz="1100" dirty="0"/>
              <a:t>"                                </a:t>
            </a:r>
          </a:p>
          <a:p>
            <a:r>
              <a:rPr lang="tr-TR" sz="1100" dirty="0"/>
              <a:t> [3] "</a:t>
            </a:r>
            <a:r>
              <a:rPr lang="tr-TR" sz="1100" dirty="0" err="1"/>
              <a:t>adenyl</a:t>
            </a:r>
            <a:r>
              <a:rPr lang="tr-TR" sz="1100" dirty="0"/>
              <a:t> </a:t>
            </a:r>
            <a:r>
              <a:rPr lang="tr-TR" sz="1100" dirty="0" err="1"/>
              <a:t>ribonucleotide</a:t>
            </a:r>
            <a:r>
              <a:rPr lang="tr-TR" sz="1100" dirty="0"/>
              <a:t> </a:t>
            </a:r>
            <a:r>
              <a:rPr lang="tr-TR" sz="1100" dirty="0" err="1"/>
              <a:t>binding</a:t>
            </a:r>
            <a:r>
              <a:rPr lang="tr-TR" sz="1100" dirty="0"/>
              <a:t>"               "</a:t>
            </a:r>
            <a:r>
              <a:rPr lang="tr-TR" sz="1100" dirty="0" err="1"/>
              <a:t>adenyl</a:t>
            </a:r>
            <a:r>
              <a:rPr lang="tr-TR" sz="1100" dirty="0"/>
              <a:t> </a:t>
            </a:r>
            <a:r>
              <a:rPr lang="tr-TR" sz="1100" dirty="0" err="1"/>
              <a:t>nucleotide</a:t>
            </a:r>
            <a:r>
              <a:rPr lang="tr-TR" sz="1100" dirty="0"/>
              <a:t> </a:t>
            </a:r>
            <a:r>
              <a:rPr lang="tr-TR" sz="1100" dirty="0" err="1"/>
              <a:t>binding</a:t>
            </a:r>
            <a:r>
              <a:rPr lang="tr-TR" sz="1100" dirty="0"/>
              <a:t>"                  </a:t>
            </a:r>
          </a:p>
          <a:p>
            <a:r>
              <a:rPr lang="tr-TR" sz="1100" dirty="0"/>
              <a:t> [5] "</a:t>
            </a:r>
            <a:r>
              <a:rPr lang="tr-TR" sz="1100" dirty="0" err="1"/>
              <a:t>purine</a:t>
            </a:r>
            <a:r>
              <a:rPr lang="tr-TR" sz="1100" dirty="0"/>
              <a:t> </a:t>
            </a:r>
            <a:r>
              <a:rPr lang="tr-TR" sz="1100" dirty="0" err="1"/>
              <a:t>ribonucleoside</a:t>
            </a:r>
            <a:r>
              <a:rPr lang="tr-TR" sz="1100" dirty="0"/>
              <a:t> </a:t>
            </a:r>
            <a:r>
              <a:rPr lang="tr-TR" sz="1100" dirty="0" err="1"/>
              <a:t>triphosphate</a:t>
            </a:r>
            <a:r>
              <a:rPr lang="tr-TR" sz="1100" dirty="0"/>
              <a:t> bindi..." "</a:t>
            </a:r>
            <a:r>
              <a:rPr lang="tr-TR" sz="1100" dirty="0" err="1"/>
              <a:t>ribonucleotide</a:t>
            </a:r>
            <a:r>
              <a:rPr lang="tr-TR" sz="1100" dirty="0"/>
              <a:t> </a:t>
            </a:r>
            <a:r>
              <a:rPr lang="tr-TR" sz="1100" dirty="0" err="1"/>
              <a:t>binding</a:t>
            </a:r>
            <a:r>
              <a:rPr lang="tr-TR" sz="1100" dirty="0"/>
              <a:t>"                     </a:t>
            </a:r>
          </a:p>
          <a:p>
            <a:r>
              <a:rPr lang="tr-TR" sz="1100" dirty="0"/>
              <a:t> [7] "</a:t>
            </a:r>
            <a:r>
              <a:rPr lang="tr-TR" sz="1100" dirty="0" err="1"/>
              <a:t>purine</a:t>
            </a:r>
            <a:r>
              <a:rPr lang="tr-TR" sz="1100" dirty="0"/>
              <a:t> </a:t>
            </a:r>
            <a:r>
              <a:rPr lang="tr-TR" sz="1100" dirty="0" err="1"/>
              <a:t>ribonucleotide</a:t>
            </a:r>
            <a:r>
              <a:rPr lang="tr-TR" sz="1100" dirty="0"/>
              <a:t> </a:t>
            </a:r>
            <a:r>
              <a:rPr lang="tr-TR" sz="1100" dirty="0" err="1"/>
              <a:t>binding</a:t>
            </a:r>
            <a:r>
              <a:rPr lang="tr-TR" sz="1100" dirty="0"/>
              <a:t>"               "</a:t>
            </a:r>
            <a:r>
              <a:rPr lang="tr-TR" sz="1100" dirty="0" err="1"/>
              <a:t>purine</a:t>
            </a:r>
            <a:r>
              <a:rPr lang="tr-TR" sz="1100" dirty="0"/>
              <a:t> </a:t>
            </a:r>
            <a:r>
              <a:rPr lang="tr-TR" sz="1100" dirty="0" err="1"/>
              <a:t>nucleotide</a:t>
            </a:r>
            <a:r>
              <a:rPr lang="tr-TR" sz="1100" dirty="0"/>
              <a:t> </a:t>
            </a:r>
            <a:r>
              <a:rPr lang="tr-TR" sz="1100" dirty="0" err="1"/>
              <a:t>binding</a:t>
            </a:r>
            <a:r>
              <a:rPr lang="tr-TR" sz="1100" dirty="0"/>
              <a:t>"                  </a:t>
            </a:r>
          </a:p>
          <a:p>
            <a:r>
              <a:rPr lang="tr-TR" sz="1100" dirty="0"/>
              <a:t> [9] "</a:t>
            </a:r>
            <a:r>
              <a:rPr lang="tr-TR" sz="1100" dirty="0" err="1"/>
              <a:t>nucleotide</a:t>
            </a:r>
            <a:r>
              <a:rPr lang="tr-TR" sz="1100" dirty="0"/>
              <a:t> </a:t>
            </a:r>
            <a:r>
              <a:rPr lang="tr-TR" sz="1100" dirty="0" err="1"/>
              <a:t>binding</a:t>
            </a:r>
            <a:r>
              <a:rPr lang="tr-TR" sz="1100" dirty="0"/>
              <a:t>"                          "</a:t>
            </a:r>
            <a:r>
              <a:rPr lang="tr-TR" sz="1100" dirty="0" err="1"/>
              <a:t>organic</a:t>
            </a:r>
            <a:r>
              <a:rPr lang="tr-TR" sz="1100" dirty="0"/>
              <a:t> </a:t>
            </a:r>
            <a:r>
              <a:rPr lang="tr-TR" sz="1100" dirty="0" err="1"/>
              <a:t>cyclic</a:t>
            </a:r>
            <a:r>
              <a:rPr lang="tr-TR" sz="1100" dirty="0"/>
              <a:t> </a:t>
            </a:r>
            <a:r>
              <a:rPr lang="tr-TR" sz="1100" dirty="0" err="1"/>
              <a:t>compound</a:t>
            </a:r>
            <a:r>
              <a:rPr lang="tr-TR" sz="1100" dirty="0"/>
              <a:t> </a:t>
            </a:r>
            <a:r>
              <a:rPr lang="tr-TR" sz="1100" dirty="0" err="1"/>
              <a:t>binding</a:t>
            </a:r>
            <a:r>
              <a:rPr lang="tr-TR" sz="1100" dirty="0"/>
              <a:t>"            </a:t>
            </a:r>
          </a:p>
          <a:p>
            <a:r>
              <a:rPr lang="tr-TR" sz="1100" dirty="0"/>
              <a:t>[11] "</a:t>
            </a:r>
            <a:r>
              <a:rPr lang="tr-TR" sz="1100" dirty="0" err="1"/>
              <a:t>nucleoside</a:t>
            </a:r>
            <a:r>
              <a:rPr lang="tr-TR" sz="1100" dirty="0"/>
              <a:t> </a:t>
            </a:r>
            <a:r>
              <a:rPr lang="tr-TR" sz="1100" dirty="0" err="1"/>
              <a:t>phosphate</a:t>
            </a:r>
            <a:r>
              <a:rPr lang="tr-TR" sz="1100" dirty="0"/>
              <a:t> </a:t>
            </a:r>
            <a:r>
              <a:rPr lang="tr-TR" sz="1100" dirty="0" err="1"/>
              <a:t>binding</a:t>
            </a:r>
            <a:r>
              <a:rPr lang="tr-TR" sz="1100" dirty="0"/>
              <a:t>"                "</a:t>
            </a:r>
            <a:r>
              <a:rPr lang="tr-TR" sz="1100" dirty="0" err="1"/>
              <a:t>small</a:t>
            </a:r>
            <a:r>
              <a:rPr lang="tr-TR" sz="1100" dirty="0"/>
              <a:t> </a:t>
            </a:r>
            <a:r>
              <a:rPr lang="tr-TR" sz="1100" dirty="0" err="1"/>
              <a:t>molecule</a:t>
            </a:r>
            <a:r>
              <a:rPr lang="tr-TR" sz="1100" dirty="0"/>
              <a:t> </a:t>
            </a:r>
            <a:r>
              <a:rPr lang="tr-TR" sz="1100" dirty="0" err="1"/>
              <a:t>binding</a:t>
            </a:r>
            <a:r>
              <a:rPr lang="tr-TR" sz="1100" dirty="0"/>
              <a:t>"                     </a:t>
            </a:r>
          </a:p>
          <a:p>
            <a:r>
              <a:rPr lang="tr-TR" sz="1100" dirty="0"/>
              <a:t>[13] "protein </a:t>
            </a:r>
            <a:r>
              <a:rPr lang="tr-TR" sz="1100" dirty="0" err="1"/>
              <a:t>binding</a:t>
            </a:r>
            <a:r>
              <a:rPr lang="tr-TR" sz="1100" dirty="0"/>
              <a:t>" </a:t>
            </a:r>
            <a:endParaRPr lang="en-US" sz="1100" dirty="0"/>
          </a:p>
        </p:txBody>
      </p:sp>
      <p:sp>
        <p:nvSpPr>
          <p:cNvPr id="10" name="Rectangle 9"/>
          <p:cNvSpPr/>
          <p:nvPr/>
        </p:nvSpPr>
        <p:spPr>
          <a:xfrm>
            <a:off x="4710708" y="3342349"/>
            <a:ext cx="443329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Specific Module No. 31</a:t>
            </a:r>
          </a:p>
          <a:p>
            <a:r>
              <a:rPr lang="en-US" sz="1100" dirty="0" smtClean="0"/>
              <a:t>[</a:t>
            </a:r>
            <a:r>
              <a:rPr lang="en-US" sz="1100" dirty="0"/>
              <a:t>1] "</a:t>
            </a:r>
            <a:r>
              <a:rPr lang="en-US" sz="1100" dirty="0" err="1"/>
              <a:t>galactosyltransferase</a:t>
            </a:r>
            <a:r>
              <a:rPr lang="en-US" sz="1100" dirty="0"/>
              <a:t> activity"              "</a:t>
            </a:r>
            <a:r>
              <a:rPr lang="en-US" sz="1100" dirty="0" err="1"/>
              <a:t>transferase</a:t>
            </a:r>
            <a:r>
              <a:rPr lang="en-US" sz="1100" dirty="0"/>
              <a:t> activity, transferring </a:t>
            </a:r>
            <a:r>
              <a:rPr lang="en-US" sz="1100" dirty="0" err="1"/>
              <a:t>hexos</a:t>
            </a:r>
            <a:r>
              <a:rPr lang="en-US" sz="1100" dirty="0"/>
              <a:t>..."</a:t>
            </a:r>
          </a:p>
          <a:p>
            <a:r>
              <a:rPr lang="en-US" sz="1100" dirty="0"/>
              <a:t>[3] "nucleic acid binding transcription facto..." "sequence-specific DNA binding transcript..."</a:t>
            </a:r>
          </a:p>
          <a:p>
            <a:r>
              <a:rPr lang="en-US" sz="1100" dirty="0"/>
              <a:t>[5] "</a:t>
            </a:r>
            <a:r>
              <a:rPr lang="en-US" sz="1100" dirty="0" err="1"/>
              <a:t>cation</a:t>
            </a:r>
            <a:r>
              <a:rPr lang="en-US" sz="1100" dirty="0"/>
              <a:t> channel activity"                     "sequence-specific DNA binding"              </a:t>
            </a:r>
          </a:p>
          <a:p>
            <a:r>
              <a:rPr lang="en-US" sz="1100" dirty="0"/>
              <a:t>[7] "G-protein coupled receptor activity"         "</a:t>
            </a:r>
            <a:r>
              <a:rPr lang="en-US" sz="1100" dirty="0" err="1"/>
              <a:t>transferase</a:t>
            </a:r>
            <a:r>
              <a:rPr lang="en-US" sz="1100" dirty="0"/>
              <a:t> activity, transferring </a:t>
            </a:r>
            <a:r>
              <a:rPr lang="en-US" sz="1100" dirty="0" err="1"/>
              <a:t>glyco</a:t>
            </a:r>
            <a:r>
              <a:rPr lang="en-US" sz="1100" dirty="0"/>
              <a:t>..."</a:t>
            </a:r>
          </a:p>
          <a:p>
            <a:r>
              <a:rPr lang="en-US" sz="1100" dirty="0"/>
              <a:t>[9] "metal ion </a:t>
            </a:r>
            <a:r>
              <a:rPr lang="en-US" sz="1100" dirty="0" err="1"/>
              <a:t>transmembrane</a:t>
            </a:r>
            <a:r>
              <a:rPr lang="en-US" sz="1100" dirty="0"/>
              <a:t> transporter </a:t>
            </a:r>
            <a:r>
              <a:rPr lang="en-US" sz="1100" dirty="0" err="1"/>
              <a:t>acti</a:t>
            </a:r>
            <a:r>
              <a:rPr lang="en-US" sz="1100" dirty="0"/>
              <a:t>..."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10708" y="5035120"/>
            <a:ext cx="443329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Specific Module No. 102</a:t>
            </a:r>
          </a:p>
          <a:p>
            <a:r>
              <a:rPr lang="en-US" sz="1100" dirty="0" smtClean="0"/>
              <a:t>[</a:t>
            </a:r>
            <a:r>
              <a:rPr lang="en-US" sz="1100" dirty="0"/>
              <a:t>1] "serine-type </a:t>
            </a:r>
            <a:r>
              <a:rPr lang="en-US" sz="1100" dirty="0" err="1"/>
              <a:t>endopeptidase</a:t>
            </a:r>
            <a:r>
              <a:rPr lang="en-US" sz="1100" dirty="0"/>
              <a:t> activity"          "serine-type peptidase activity"             </a:t>
            </a:r>
          </a:p>
          <a:p>
            <a:r>
              <a:rPr lang="en-US" sz="1100" dirty="0"/>
              <a:t>[3] "serine hydrolase activity"                   "peptidase activity, acting on L-amino ac..."</a:t>
            </a:r>
          </a:p>
          <a:p>
            <a:r>
              <a:rPr lang="en-US" sz="1100" dirty="0"/>
              <a:t>[5] "peptidase activity"                          "hydrolase activity, acting on carbon-nit..."</a:t>
            </a:r>
          </a:p>
          <a:p>
            <a:r>
              <a:rPr lang="en-US" sz="1100" dirty="0"/>
              <a:t>[7] "lysozyme activity"                           "structural constituent of collagen and c..."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44180" y="1415694"/>
            <a:ext cx="2170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Molecular Function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70809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52" y="17222"/>
            <a:ext cx="8686800" cy="59104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Examples: worm cons-spec module pairs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58" r="6537"/>
          <a:stretch/>
        </p:blipFill>
        <p:spPr>
          <a:xfrm>
            <a:off x="1332554" y="865681"/>
            <a:ext cx="6688758" cy="5992319"/>
          </a:xfrm>
        </p:spPr>
      </p:pic>
    </p:spTree>
    <p:extLst>
      <p:ext uri="{BB962C8B-B14F-4D97-AF65-F5344CB8AC3E}">
        <p14:creationId xmlns:p14="http://schemas.microsoft.com/office/powerpoint/2010/main" val="3012712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Fly conserved modules (traditional hourglass)</a:t>
            </a:r>
            <a:endParaRPr lang="en-US" dirty="0"/>
          </a:p>
        </p:txBody>
      </p:sp>
      <p:pic>
        <p:nvPicPr>
          <p:cNvPr id="4" name="Content Placeholder 3" descr="fly_cons_modules_hourglass_across_6species_microarray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2" t="1565" r="19973" b="1060"/>
          <a:stretch/>
        </p:blipFill>
        <p:spPr>
          <a:xfrm>
            <a:off x="1055632" y="1615584"/>
            <a:ext cx="6366781" cy="4916630"/>
          </a:xfrm>
        </p:spPr>
      </p:pic>
    </p:spTree>
    <p:extLst>
      <p:ext uri="{BB962C8B-B14F-4D97-AF65-F5344CB8AC3E}">
        <p14:creationId xmlns:p14="http://schemas.microsoft.com/office/powerpoint/2010/main" val="729631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7092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Conserved modules</a:t>
            </a:r>
          </a:p>
          <a:p>
            <a:pPr lvl="1"/>
            <a:r>
              <a:rPr lang="en-US" dirty="0" smtClean="0"/>
              <a:t>Coordinate during </a:t>
            </a:r>
            <a:r>
              <a:rPr lang="en-US" dirty="0" err="1" smtClean="0"/>
              <a:t>phylotypic</a:t>
            </a:r>
            <a:r>
              <a:rPr lang="en-US" dirty="0" smtClean="0"/>
              <a:t> (high corr. or minimal divergence), i.e., hourglass</a:t>
            </a:r>
          </a:p>
          <a:p>
            <a:r>
              <a:rPr lang="en-US" dirty="0" smtClean="0"/>
              <a:t>Species-specific modules</a:t>
            </a:r>
          </a:p>
          <a:p>
            <a:pPr lvl="1"/>
            <a:r>
              <a:rPr lang="en-US" dirty="0" smtClean="0"/>
              <a:t>No hourglass</a:t>
            </a:r>
          </a:p>
          <a:p>
            <a:r>
              <a:rPr lang="en-US" dirty="0" smtClean="0"/>
              <a:t>Conserved modules</a:t>
            </a:r>
          </a:p>
          <a:p>
            <a:pPr lvl="1"/>
            <a:r>
              <a:rPr lang="en-US" dirty="0" smtClean="0"/>
              <a:t>Low correlations before and after </a:t>
            </a:r>
            <a:r>
              <a:rPr lang="en-US" dirty="0" err="1" smtClean="0"/>
              <a:t>phylotypic</a:t>
            </a:r>
            <a:endParaRPr lang="en-US" dirty="0" smtClean="0"/>
          </a:p>
          <a:p>
            <a:pPr lvl="1"/>
            <a:r>
              <a:rPr lang="en-US" dirty="0" smtClean="0"/>
              <a:t>(Possibly) Coordinate with specific modules</a:t>
            </a:r>
          </a:p>
          <a:p>
            <a:r>
              <a:rPr lang="en-US" dirty="0" smtClean="0"/>
              <a:t>Conserved-specific module pairs</a:t>
            </a:r>
          </a:p>
          <a:p>
            <a:pPr lvl="1"/>
            <a:r>
              <a:rPr lang="en-US" dirty="0" smtClean="0"/>
              <a:t>Function related </a:t>
            </a:r>
            <a:r>
              <a:rPr lang="en-US" dirty="0"/>
              <a:t>before and after </a:t>
            </a:r>
            <a:r>
              <a:rPr lang="en-US" dirty="0" err="1"/>
              <a:t>phylotypic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116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Potts clustering for worm and fly only</a:t>
            </a:r>
          </a:p>
          <a:p>
            <a:pPr lvl="1"/>
            <a:r>
              <a:rPr lang="en-US" dirty="0" err="1" smtClean="0"/>
              <a:t>modENCODE</a:t>
            </a:r>
            <a:r>
              <a:rPr lang="en-US" dirty="0" smtClean="0"/>
              <a:t> RNA-</a:t>
            </a:r>
            <a:r>
              <a:rPr lang="en-US" dirty="0" err="1" smtClean="0"/>
              <a:t>seq</a:t>
            </a:r>
            <a:r>
              <a:rPr lang="en-US" dirty="0" smtClean="0"/>
              <a:t> RPKMs</a:t>
            </a:r>
          </a:p>
          <a:p>
            <a:pPr lvl="1"/>
            <a:r>
              <a:rPr lang="en-US" dirty="0" smtClean="0"/>
              <a:t>33 worm stages, 30 fly stages</a:t>
            </a:r>
          </a:p>
          <a:p>
            <a:r>
              <a:rPr lang="en-US" dirty="0" smtClean="0"/>
              <a:t>29 worm-fly conserved modules</a:t>
            </a:r>
          </a:p>
          <a:p>
            <a:r>
              <a:rPr lang="en-US" dirty="0" smtClean="0"/>
              <a:t>108 worm specific modules</a:t>
            </a:r>
          </a:p>
          <a:p>
            <a:r>
              <a:rPr lang="en-US" dirty="0" smtClean="0"/>
              <a:t>52 fly specific modules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350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Fly conserved modules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926" y="1600200"/>
            <a:ext cx="6438147" cy="4525963"/>
          </a:xfrm>
        </p:spPr>
      </p:pic>
      <p:sp>
        <p:nvSpPr>
          <p:cNvPr id="5" name="矩形 4"/>
          <p:cNvSpPr/>
          <p:nvPr/>
        </p:nvSpPr>
        <p:spPr>
          <a:xfrm>
            <a:off x="3055581" y="1904360"/>
            <a:ext cx="276225" cy="150119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3331806" y="1845376"/>
            <a:ext cx="13144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latin typeface="Arial"/>
                <a:cs typeface="Arial"/>
              </a:rPr>
              <a:t>phylotypic</a:t>
            </a:r>
            <a:r>
              <a:rPr lang="en-US" sz="1000" b="1" dirty="0" smtClean="0">
                <a:latin typeface="Arial"/>
                <a:cs typeface="Arial"/>
              </a:rPr>
              <a:t> stage</a:t>
            </a:r>
            <a:endParaRPr lang="en-US" sz="10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4449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内容占位符 6" descr="worm_cons_modules_hourglass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7026" y="648169"/>
            <a:ext cx="8279774" cy="6209831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Worm conserved modules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294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Fly specific modules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926" y="1600200"/>
            <a:ext cx="6438147" cy="4525963"/>
          </a:xfrm>
        </p:spPr>
      </p:pic>
    </p:spTree>
    <p:extLst>
      <p:ext uri="{BB962C8B-B14F-4D97-AF65-F5344CB8AC3E}">
        <p14:creationId xmlns:p14="http://schemas.microsoft.com/office/powerpoint/2010/main" val="3772345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613" y="27206"/>
            <a:ext cx="8229600" cy="1143000"/>
          </a:xfrm>
        </p:spPr>
        <p:txBody>
          <a:bodyPr/>
          <a:lstStyle/>
          <a:p>
            <a:r>
              <a:rPr lang="en-US" dirty="0" smtClean="0"/>
              <a:t>Worm specific modules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95" r="26152"/>
          <a:stretch/>
        </p:blipFill>
        <p:spPr>
          <a:xfrm>
            <a:off x="160303" y="1076478"/>
            <a:ext cx="4392110" cy="5287474"/>
          </a:xfrm>
        </p:spPr>
      </p:pic>
      <p:pic>
        <p:nvPicPr>
          <p:cNvPr id="3" name="Picture 2" descr="worm_spec_modules2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14" r="25321"/>
          <a:stretch/>
        </p:blipFill>
        <p:spPr>
          <a:xfrm>
            <a:off x="4552413" y="1076478"/>
            <a:ext cx="4486436" cy="541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589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图片 33" descr="stage_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9297" y="1506894"/>
            <a:ext cx="1628192" cy="1628192"/>
          </a:xfrm>
          <a:prstGeom prst="rect">
            <a:avLst/>
          </a:prstGeom>
        </p:spPr>
      </p:pic>
      <p:pic>
        <p:nvPicPr>
          <p:cNvPr id="44" name="图片 43" descr="stage_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5808" y="5115508"/>
            <a:ext cx="1628192" cy="1628192"/>
          </a:xfrm>
          <a:prstGeom prst="rect">
            <a:avLst/>
          </a:prstGeom>
        </p:spPr>
      </p:pic>
      <p:pic>
        <p:nvPicPr>
          <p:cNvPr id="30" name="图片 29" descr="stage_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36" y="1506894"/>
            <a:ext cx="1628192" cy="16281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2547" y="1524390"/>
            <a:ext cx="3264512" cy="954055"/>
          </a:xfrm>
        </p:spPr>
        <p:txBody>
          <a:bodyPr>
            <a:noAutofit/>
          </a:bodyPr>
          <a:lstStyle/>
          <a:p>
            <a:r>
              <a:rPr lang="en-US" altLang="zh-CN" sz="2400" dirty="0" smtClean="0"/>
              <a:t>Worm sliding-window correlation matrices of all windows(1-19)</a:t>
            </a:r>
            <a:endParaRPr lang="zh-CN" altLang="en-US" sz="2400" dirty="0"/>
          </a:p>
        </p:txBody>
      </p:sp>
      <p:grpSp>
        <p:nvGrpSpPr>
          <p:cNvPr id="27" name="组合 26"/>
          <p:cNvGrpSpPr/>
          <p:nvPr/>
        </p:nvGrpSpPr>
        <p:grpSpPr>
          <a:xfrm>
            <a:off x="141898" y="0"/>
            <a:ext cx="6197745" cy="1506894"/>
            <a:chOff x="0" y="601824"/>
            <a:chExt cx="8829870" cy="2327988"/>
          </a:xfrm>
        </p:grpSpPr>
        <p:pic>
          <p:nvPicPr>
            <p:cNvPr id="23" name="图片 22" descr="stage_1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0" y="601824"/>
              <a:ext cx="2327988" cy="2327988"/>
            </a:xfrm>
            <a:prstGeom prst="rect">
              <a:avLst/>
            </a:prstGeom>
          </p:spPr>
        </p:pic>
        <p:pic>
          <p:nvPicPr>
            <p:cNvPr id="24" name="图片 23" descr="stage_1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188029" y="601824"/>
              <a:ext cx="2327988" cy="2327988"/>
            </a:xfrm>
            <a:prstGeom prst="rect">
              <a:avLst/>
            </a:prstGeom>
          </p:spPr>
        </p:pic>
        <p:pic>
          <p:nvPicPr>
            <p:cNvPr id="25" name="图片 24" descr="stage_1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329405" y="601824"/>
              <a:ext cx="2327988" cy="2327988"/>
            </a:xfrm>
            <a:prstGeom prst="rect">
              <a:avLst/>
            </a:prstGeom>
          </p:spPr>
        </p:pic>
        <p:pic>
          <p:nvPicPr>
            <p:cNvPr id="26" name="图片 25" descr="stage_1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501882" y="601824"/>
              <a:ext cx="2327988" cy="2327988"/>
            </a:xfrm>
            <a:prstGeom prst="rect">
              <a:avLst/>
            </a:prstGeom>
          </p:spPr>
        </p:pic>
      </p:grpSp>
      <p:pic>
        <p:nvPicPr>
          <p:cNvPr id="29" name="图片 28" descr="stage_1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39643" y="0"/>
            <a:ext cx="1506894" cy="1506894"/>
          </a:xfrm>
          <a:prstGeom prst="rect">
            <a:avLst/>
          </a:prstGeom>
        </p:spPr>
      </p:pic>
      <p:pic>
        <p:nvPicPr>
          <p:cNvPr id="31" name="图片 30" descr="stage_1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775928" y="1506894"/>
            <a:ext cx="1628192" cy="1628192"/>
          </a:xfrm>
          <a:prstGeom prst="rect">
            <a:avLst/>
          </a:prstGeom>
        </p:spPr>
      </p:pic>
      <p:pic>
        <p:nvPicPr>
          <p:cNvPr id="32" name="图片 31" descr="stage_1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180736" y="1506894"/>
            <a:ext cx="1628192" cy="1628192"/>
          </a:xfrm>
          <a:prstGeom prst="rect">
            <a:avLst/>
          </a:prstGeom>
        </p:spPr>
      </p:pic>
      <p:pic>
        <p:nvPicPr>
          <p:cNvPr id="35" name="图片 34" descr="stage_1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1898" y="3135086"/>
            <a:ext cx="1628192" cy="1628192"/>
          </a:xfrm>
          <a:prstGeom prst="rect">
            <a:avLst/>
          </a:prstGeom>
        </p:spPr>
      </p:pic>
      <p:pic>
        <p:nvPicPr>
          <p:cNvPr id="36" name="图片 35" descr="stage_1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683528" y="3135086"/>
            <a:ext cx="1628192" cy="1628192"/>
          </a:xfrm>
          <a:prstGeom prst="rect">
            <a:avLst/>
          </a:prstGeom>
        </p:spPr>
      </p:pic>
      <p:pic>
        <p:nvPicPr>
          <p:cNvPr id="37" name="图片 36" descr="stage_1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186574" y="3135086"/>
            <a:ext cx="1628192" cy="1628192"/>
          </a:xfrm>
          <a:prstGeom prst="rect">
            <a:avLst/>
          </a:prstGeom>
        </p:spPr>
      </p:pic>
      <p:pic>
        <p:nvPicPr>
          <p:cNvPr id="38" name="图片 37" descr="stage_1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814766" y="3135086"/>
            <a:ext cx="1628192" cy="1628192"/>
          </a:xfrm>
          <a:prstGeom prst="rect">
            <a:avLst/>
          </a:prstGeom>
        </p:spPr>
      </p:pic>
      <p:pic>
        <p:nvPicPr>
          <p:cNvPr id="39" name="图片 38" descr="stage_1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5336" y="5115508"/>
            <a:ext cx="1628192" cy="1628192"/>
          </a:xfrm>
          <a:prstGeom prst="rect">
            <a:avLst/>
          </a:prstGeom>
        </p:spPr>
      </p:pic>
      <p:pic>
        <p:nvPicPr>
          <p:cNvPr id="40" name="图片 39" descr="stage_1.png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596966" y="5115508"/>
            <a:ext cx="1628192" cy="1628192"/>
          </a:xfrm>
          <a:prstGeom prst="rect">
            <a:avLst/>
          </a:prstGeom>
        </p:spPr>
      </p:pic>
      <p:pic>
        <p:nvPicPr>
          <p:cNvPr id="41" name="图片 40" descr="stage_1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100012" y="5115508"/>
            <a:ext cx="1628192" cy="1628192"/>
          </a:xfrm>
          <a:prstGeom prst="rect">
            <a:avLst/>
          </a:prstGeom>
        </p:spPr>
      </p:pic>
      <p:pic>
        <p:nvPicPr>
          <p:cNvPr id="42" name="图片 41" descr="stage_1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728204" y="5115508"/>
            <a:ext cx="1628192" cy="1628192"/>
          </a:xfrm>
          <a:prstGeom prst="rect">
            <a:avLst/>
          </a:prstGeom>
        </p:spPr>
      </p:pic>
      <p:pic>
        <p:nvPicPr>
          <p:cNvPr id="43" name="图片 42" descr="stage_1.png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218345" y="5115508"/>
            <a:ext cx="1628192" cy="1628192"/>
          </a:xfrm>
          <a:prstGeom prst="rect">
            <a:avLst/>
          </a:prstGeom>
        </p:spPr>
      </p:pic>
      <p:sp>
        <p:nvSpPr>
          <p:cNvPr id="46" name="矩形 45"/>
          <p:cNvSpPr/>
          <p:nvPr/>
        </p:nvSpPr>
        <p:spPr>
          <a:xfrm>
            <a:off x="270588" y="3135087"/>
            <a:ext cx="6596743" cy="1856792"/>
          </a:xfrm>
          <a:prstGeom prst="rect">
            <a:avLst/>
          </a:prstGeom>
          <a:noFill/>
          <a:ln w="63500">
            <a:solidFill>
              <a:srgbClr val="8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TextBox 46"/>
          <p:cNvSpPr txBox="1"/>
          <p:nvPr/>
        </p:nvSpPr>
        <p:spPr>
          <a:xfrm>
            <a:off x="6899480" y="4622547"/>
            <a:ext cx="1894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>
                <a:solidFill>
                  <a:srgbClr val="800000"/>
                </a:solidFill>
              </a:rPr>
              <a:t>Phylotypic</a:t>
            </a:r>
            <a:r>
              <a:rPr lang="en-US" altLang="zh-CN" b="1" dirty="0" smtClean="0">
                <a:solidFill>
                  <a:srgbClr val="800000"/>
                </a:solidFill>
              </a:rPr>
              <a:t> stages</a:t>
            </a:r>
            <a:endParaRPr lang="zh-CN" altLang="en-US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4383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Worm sliding-window corr. matrix distances to window No. 5 (mid=3.5 </a:t>
            </a:r>
            <a:r>
              <a:rPr lang="en-US" dirty="0" err="1" smtClean="0"/>
              <a:t>hr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252759"/>
            <a:ext cx="9135878" cy="5605241"/>
          </a:xfrm>
        </p:spPr>
      </p:pic>
      <p:cxnSp>
        <p:nvCxnSpPr>
          <p:cNvPr id="6" name="Straight Connector 5"/>
          <p:cNvCxnSpPr/>
          <p:nvPr/>
        </p:nvCxnSpPr>
        <p:spPr>
          <a:xfrm>
            <a:off x="4338434" y="6334268"/>
            <a:ext cx="2015956" cy="0"/>
          </a:xfrm>
          <a:prstGeom prst="line">
            <a:avLst/>
          </a:prstGeom>
          <a:ln w="63500">
            <a:solidFill>
              <a:srgbClr val="8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426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477</Words>
  <Application>Microsoft Macintosh PowerPoint</Application>
  <PresentationFormat>On-screen Show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modENCODE hourglass companion</vt:lpstr>
      <vt:lpstr>Outline</vt:lpstr>
      <vt:lpstr>Data</vt:lpstr>
      <vt:lpstr>Fly conserved modules</vt:lpstr>
      <vt:lpstr>Worm conserved modules</vt:lpstr>
      <vt:lpstr>Fly specific modules</vt:lpstr>
      <vt:lpstr>Worm specific modules</vt:lpstr>
      <vt:lpstr>Worm sliding-window correlation matrices of all windows(1-19)</vt:lpstr>
      <vt:lpstr>Worm sliding-window corr. matrix distances to window No. 5 (mid=3.5 hr)</vt:lpstr>
      <vt:lpstr>PowerPoint Presentation</vt:lpstr>
      <vt:lpstr>Example: Conserved No. 14 vs. Specific No. 31 &amp; 102</vt:lpstr>
      <vt:lpstr>Examples: worm cons-spec module pairs</vt:lpstr>
      <vt:lpstr>Fly conserved modules (traditional hourglass)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Daifeng Wang</dc:creator>
  <cp:lastModifiedBy>Daifeng Wang</cp:lastModifiedBy>
  <cp:revision>28</cp:revision>
  <dcterms:created xsi:type="dcterms:W3CDTF">2013-04-16T15:42:07Z</dcterms:created>
  <dcterms:modified xsi:type="dcterms:W3CDTF">2013-04-24T16:21:39Z</dcterms:modified>
</cp:coreProperties>
</file>