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868EE-542E-9E48-9458-89ABAFA2C7B0}" type="datetimeFigureOut">
              <a:rPr lang="en-US" smtClean="0"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0BACA-AE08-D847-94D6-9DC89EECB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451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42F1-05BC-5A4F-884B-A2AEBF904092}" type="datetimeFigureOut">
              <a:rPr lang="en-US" smtClean="0"/>
              <a:t>4/24/13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A42D5-78EF-DC4D-869A-F3663D67D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3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7838-2E75-834A-A753-49FCB6240D34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0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0A25-C5B8-8445-841C-C3D3C86A531C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4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0868-B3D4-714D-AD25-34F1247B809B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0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BA9C-806D-104A-990A-FE40EDF8C919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3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ED37-258D-B14A-BF0A-25358CAB43EA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A84A-2930-3140-AD22-2332AD7F32B0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5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D609-17C8-5043-BF9B-B6F9CEB3B064}" type="datetime1">
              <a:rPr lang="en-US" smtClean="0"/>
              <a:t>4/24/13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6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8564-1053-954D-9508-33FFD5C1F0C8}" type="datetime1">
              <a:rPr lang="en-US" smtClean="0"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0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0C88-377E-4D45-A852-8562A056D68E}" type="datetime1">
              <a:rPr lang="en-US" smtClean="0"/>
              <a:t>4/24/13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6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6611-2C5C-4C47-9462-382971C1D66B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6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58B3-E9A1-1640-AA2A-1C425753F17E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6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3289-4F59-DD48-9ECE-A4A938F3DC67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Introducing LARVA: Large-Scale Analysis of Recurrent Variants and Annotations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ll426@gersteinlab.org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Genome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Annotatinator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Spring Equinox + 35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5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 Pathway Analysis (preliminary)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Grade 2 pathways</a:t>
            </a:r>
          </a:p>
          <a:p>
            <a:r>
              <a:rPr lang="en-US" dirty="0" err="1"/>
              <a:t>Adipogenesis</a:t>
            </a:r>
            <a:r>
              <a:rPr lang="en-US" dirty="0"/>
              <a:t> (2 samples)</a:t>
            </a:r>
          </a:p>
          <a:p>
            <a:r>
              <a:rPr lang="en-US" dirty="0"/>
              <a:t>Apoptosis (3 samples)</a:t>
            </a:r>
          </a:p>
          <a:p>
            <a:r>
              <a:rPr lang="en-US" dirty="0"/>
              <a:t>Calcium regulation in the cardiac cell (2 samples)</a:t>
            </a:r>
          </a:p>
          <a:p>
            <a:r>
              <a:rPr lang="en-US" dirty="0"/>
              <a:t>Cell cycle (3 samples)</a:t>
            </a:r>
          </a:p>
          <a:p>
            <a:r>
              <a:rPr lang="en-US" dirty="0" err="1"/>
              <a:t>ErbB</a:t>
            </a:r>
            <a:r>
              <a:rPr lang="en-US" dirty="0"/>
              <a:t> </a:t>
            </a:r>
            <a:r>
              <a:rPr lang="en-US" dirty="0" err="1"/>
              <a:t>signalling</a:t>
            </a:r>
            <a:r>
              <a:rPr lang="en-US" dirty="0"/>
              <a:t> pathway (3 samples)</a:t>
            </a:r>
          </a:p>
          <a:p>
            <a:r>
              <a:rPr lang="en-US" dirty="0" err="1"/>
              <a:t>Fluoropyrimidine</a:t>
            </a:r>
            <a:r>
              <a:rPr lang="en-US" dirty="0"/>
              <a:t> activity (3 samples)</a:t>
            </a:r>
          </a:p>
          <a:p>
            <a:r>
              <a:rPr lang="en-US" dirty="0" err="1"/>
              <a:t>Folate</a:t>
            </a:r>
            <a:r>
              <a:rPr lang="en-US" dirty="0"/>
              <a:t> metabolism (4 samples)</a:t>
            </a:r>
          </a:p>
          <a:p>
            <a:r>
              <a:rPr lang="en-US" dirty="0"/>
              <a:t>G1 to S cell cycle control (3 samples)</a:t>
            </a:r>
          </a:p>
          <a:p>
            <a:r>
              <a:rPr lang="en-US" dirty="0" err="1"/>
              <a:t>Glutathionine</a:t>
            </a:r>
            <a:r>
              <a:rPr lang="en-US" dirty="0"/>
              <a:t> metabolism (4 samples)</a:t>
            </a:r>
          </a:p>
          <a:p>
            <a:r>
              <a:rPr lang="en-US" dirty="0" err="1"/>
              <a:t>Gpcrs_class_a_rhodopsin</a:t>
            </a:r>
            <a:r>
              <a:rPr lang="en-US" dirty="0"/>
              <a:t>-like (3 samples)</a:t>
            </a:r>
          </a:p>
          <a:p>
            <a:r>
              <a:rPr lang="en-US" dirty="0"/>
              <a:t>G-protein signaling </a:t>
            </a:r>
            <a:r>
              <a:rPr lang="en-US" dirty="0" err="1"/>
              <a:t>pathways.txt</a:t>
            </a:r>
            <a:r>
              <a:rPr lang="en-US" dirty="0"/>
              <a:t> (3 samples)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Observations</a:t>
            </a:r>
            <a:endParaRPr lang="en-US" dirty="0" smtClean="0"/>
          </a:p>
          <a:p>
            <a:r>
              <a:rPr lang="en-US" dirty="0" smtClean="0"/>
              <a:t>Most of </a:t>
            </a:r>
            <a:r>
              <a:rPr lang="en-US" dirty="0"/>
              <a:t>these pathways have a large number of </a:t>
            </a:r>
            <a:r>
              <a:rPr lang="en-US" dirty="0" smtClean="0"/>
              <a:t>members</a:t>
            </a:r>
          </a:p>
          <a:p>
            <a:r>
              <a:rPr lang="en-US" dirty="0" smtClean="0"/>
              <a:t>Most </a:t>
            </a:r>
            <a:r>
              <a:rPr lang="en-US" dirty="0"/>
              <a:t>of these pathways have TP53 mutations </a:t>
            </a:r>
            <a:r>
              <a:rPr lang="en-US" dirty="0" smtClean="0"/>
              <a:t>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2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LARVA’ed</a:t>
            </a:r>
            <a:r>
              <a:rPr lang="en-US" dirty="0" smtClean="0"/>
              <a:t> a [cancer genome variant call set] against a [genome annotation set]”</a:t>
            </a:r>
          </a:p>
          <a:p>
            <a:pPr lvl="1"/>
            <a:r>
              <a:rPr lang="en-US" dirty="0" smtClean="0"/>
              <a:t>LARVA(</a:t>
            </a:r>
            <a:r>
              <a:rPr lang="en-US" i="1" dirty="0" err="1" smtClean="0"/>
              <a:t>v</a:t>
            </a:r>
            <a:r>
              <a:rPr lang="en-US" dirty="0" err="1" smtClean="0"/>
              <a:t>,</a:t>
            </a:r>
            <a:r>
              <a:rPr lang="en-US" i="1" dirty="0" err="1" smtClean="0"/>
              <a:t>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Where </a:t>
            </a:r>
            <a:r>
              <a:rPr lang="en-US" i="1" dirty="0" smtClean="0"/>
              <a:t>v</a:t>
            </a:r>
            <a:r>
              <a:rPr lang="en-US" dirty="0" smtClean="0"/>
              <a:t> = cancer genome variant call set</a:t>
            </a:r>
          </a:p>
          <a:p>
            <a:pPr lvl="1"/>
            <a:r>
              <a:rPr lang="en-US" dirty="0" smtClean="0"/>
              <a:t>And </a:t>
            </a:r>
            <a:r>
              <a:rPr lang="en-US" i="1" dirty="0" smtClean="0"/>
              <a:t>c</a:t>
            </a:r>
            <a:r>
              <a:rPr lang="en-US" dirty="0" smtClean="0"/>
              <a:t> = genome annotation set</a:t>
            </a:r>
          </a:p>
          <a:p>
            <a:r>
              <a:rPr lang="en-US" dirty="0" smtClean="0"/>
              <a:t>Positive example: “I </a:t>
            </a:r>
            <a:r>
              <a:rPr lang="en-US" dirty="0" err="1" smtClean="0"/>
              <a:t>LARVA’ed</a:t>
            </a:r>
            <a:r>
              <a:rPr lang="en-US" dirty="0" smtClean="0"/>
              <a:t> the Murat grade 2 </a:t>
            </a:r>
            <a:r>
              <a:rPr lang="en-US" dirty="0" err="1" smtClean="0"/>
              <a:t>gliomas</a:t>
            </a:r>
            <a:r>
              <a:rPr lang="en-US" dirty="0" smtClean="0"/>
              <a:t> against the GENCODE v15 </a:t>
            </a:r>
            <a:r>
              <a:rPr lang="en-US" dirty="0" err="1" smtClean="0"/>
              <a:t>ncRNA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Negative example: “LARVA makes me think of worms.”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3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LARVA(Murat </a:t>
            </a:r>
            <a:r>
              <a:rPr lang="en-US" dirty="0" err="1" smtClean="0"/>
              <a:t>glioma</a:t>
            </a:r>
            <a:r>
              <a:rPr lang="en-US" dirty="0" smtClean="0"/>
              <a:t> subtypes, </a:t>
            </a:r>
            <a:r>
              <a:rPr lang="en-US" dirty="0" err="1" smtClean="0"/>
              <a:t>ChromHMM</a:t>
            </a:r>
            <a:r>
              <a:rPr lang="en-US" dirty="0" smtClean="0"/>
              <a:t>/DRM enhancers)</a:t>
            </a:r>
          </a:p>
          <a:p>
            <a:r>
              <a:rPr lang="en-US" dirty="0" smtClean="0"/>
              <a:t>LARVA(Prostate samples from Rubin and </a:t>
            </a:r>
            <a:r>
              <a:rPr lang="en-US" dirty="0" err="1" smtClean="0"/>
              <a:t>Korbel</a:t>
            </a:r>
            <a:r>
              <a:rPr lang="en-US" dirty="0" smtClean="0"/>
              <a:t>, </a:t>
            </a:r>
            <a:r>
              <a:rPr lang="en-US" dirty="0" err="1" smtClean="0"/>
              <a:t>ChromHMM</a:t>
            </a:r>
            <a:r>
              <a:rPr lang="en-US" dirty="0" smtClean="0"/>
              <a:t>/DRM enhancers)</a:t>
            </a:r>
          </a:p>
          <a:p>
            <a:r>
              <a:rPr lang="en-US" dirty="0" smtClean="0"/>
              <a:t>Finding recurrent variants anywhere in the genome (not just in annotation sets)</a:t>
            </a:r>
          </a:p>
          <a:p>
            <a:pPr lvl="1"/>
            <a:r>
              <a:rPr lang="en-US" dirty="0" smtClean="0"/>
              <a:t>LARVA(</a:t>
            </a:r>
            <a:r>
              <a:rPr lang="en-US" i="1" dirty="0" smtClean="0"/>
              <a:t>v</a:t>
            </a:r>
            <a:r>
              <a:rPr lang="en-US" dirty="0" smtClean="0"/>
              <a:t>, whole genome)</a:t>
            </a:r>
          </a:p>
          <a:p>
            <a:r>
              <a:rPr lang="en-US" dirty="0" smtClean="0"/>
              <a:t>Extension to detecting recurrences across pathways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8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LARVA(</a:t>
            </a:r>
            <a:r>
              <a:rPr lang="en-US" dirty="0" err="1" smtClean="0"/>
              <a:t>gliomas</a:t>
            </a:r>
            <a:r>
              <a:rPr lang="en-US" dirty="0" smtClean="0"/>
              <a:t>, </a:t>
            </a:r>
            <a:r>
              <a:rPr lang="en-US" dirty="0" err="1" smtClean="0"/>
              <a:t>ChromHMM</a:t>
            </a:r>
            <a:r>
              <a:rPr lang="en-US" dirty="0" smtClean="0"/>
              <a:t> enhancers)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Grade 2: 12 enhancers recurrently mutated</a:t>
            </a:r>
          </a:p>
          <a:p>
            <a:r>
              <a:rPr lang="en-US" dirty="0" smtClean="0"/>
              <a:t>Grade 4: 182</a:t>
            </a:r>
          </a:p>
          <a:p>
            <a:r>
              <a:rPr lang="en-US" dirty="0" smtClean="0"/>
              <a:t>IDH1+: 34</a:t>
            </a:r>
          </a:p>
          <a:p>
            <a:r>
              <a:rPr lang="en-US" dirty="0" smtClean="0"/>
              <a:t>IDH1-: 112</a:t>
            </a:r>
          </a:p>
          <a:p>
            <a:pPr marL="0" indent="0">
              <a:buNone/>
            </a:pPr>
            <a:r>
              <a:rPr lang="en-US" b="1" dirty="0" smtClean="0"/>
              <a:t>Commonalities</a:t>
            </a:r>
          </a:p>
          <a:p>
            <a:r>
              <a:rPr lang="en-US" dirty="0" smtClean="0"/>
              <a:t>(chr6, 57470859, 57472624) is recurrently mutated in all groups at high sample frequencies</a:t>
            </a:r>
          </a:p>
          <a:p>
            <a:pPr lvl="1"/>
            <a:r>
              <a:rPr lang="en-US" dirty="0" smtClean="0"/>
              <a:t>Falls into an intron of PRIM2, a DNA </a:t>
            </a:r>
            <a:r>
              <a:rPr lang="en-US" dirty="0" err="1" smtClean="0"/>
              <a:t>primase</a:t>
            </a:r>
            <a:endParaRPr lang="en-US" dirty="0" smtClean="0"/>
          </a:p>
          <a:p>
            <a:r>
              <a:rPr lang="en-US" dirty="0" smtClean="0"/>
              <a:t>(chr1, 17228927, 17231200) common to grade 4 and IDH1+ groups</a:t>
            </a:r>
          </a:p>
          <a:p>
            <a:pPr lvl="1"/>
            <a:r>
              <a:rPr lang="en-US" dirty="0" smtClean="0"/>
              <a:t>Falls into an intron of CROCC</a:t>
            </a:r>
          </a:p>
          <a:p>
            <a:pPr lvl="1"/>
            <a:r>
              <a:rPr lang="en-US" dirty="0" smtClean="0"/>
              <a:t>Grade 4’s don’t have the recurrent IDH1 mutations of the IDH1+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7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gliomas</a:t>
            </a:r>
            <a:r>
              <a:rPr lang="en-US" dirty="0" smtClean="0"/>
              <a:t>, DRM enhancers)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Commonalities</a:t>
            </a:r>
          </a:p>
          <a:p>
            <a:r>
              <a:rPr lang="en-US" dirty="0" smtClean="0"/>
              <a:t>chr19</a:t>
            </a:r>
            <a:r>
              <a:rPr lang="en-US" dirty="0"/>
              <a:t>, 7754901 ,7758300: ENSG00000142449.6, ENSG00000104921.9</a:t>
            </a:r>
          </a:p>
          <a:p>
            <a:pPr lvl="1"/>
            <a:r>
              <a:rPr lang="en-US" dirty="0"/>
              <a:t>Recurrently mutated in grade 2, grade 4, IDH1+, IDH1</a:t>
            </a:r>
            <a:r>
              <a:rPr lang="en-US" dirty="0" smtClean="0"/>
              <a:t>-</a:t>
            </a:r>
          </a:p>
          <a:p>
            <a:pPr lvl="1"/>
            <a:r>
              <a:rPr lang="en-US" dirty="0" smtClean="0"/>
              <a:t>FBN3 (extracellular connective tissue)</a:t>
            </a:r>
          </a:p>
          <a:p>
            <a:pPr lvl="1"/>
            <a:r>
              <a:rPr lang="en-US" dirty="0" smtClean="0"/>
              <a:t>FCER2 (B cell growth)</a:t>
            </a:r>
            <a:endParaRPr lang="en-US" dirty="0"/>
          </a:p>
          <a:p>
            <a:r>
              <a:rPr lang="en-US" dirty="0"/>
              <a:t>chr15, 63177401, 63181100: ENSG00000205502.2</a:t>
            </a:r>
          </a:p>
          <a:p>
            <a:pPr lvl="1"/>
            <a:r>
              <a:rPr lang="en-US" dirty="0"/>
              <a:t>Recurrently mutated in </a:t>
            </a:r>
            <a:r>
              <a:rPr lang="en-US" dirty="0" smtClean="0"/>
              <a:t>Grade </a:t>
            </a:r>
            <a:r>
              <a:rPr lang="en-US" dirty="0"/>
              <a:t>4, IDH1</a:t>
            </a:r>
            <a:r>
              <a:rPr lang="en-US" dirty="0" smtClean="0"/>
              <a:t>-</a:t>
            </a:r>
          </a:p>
          <a:p>
            <a:pPr lvl="1"/>
            <a:r>
              <a:rPr lang="en-US" dirty="0" smtClean="0"/>
              <a:t>C2CD4B (calcium-dependent domain)</a:t>
            </a:r>
            <a:endParaRPr lang="en-US" dirty="0"/>
          </a:p>
          <a:p>
            <a:r>
              <a:rPr lang="en-US" dirty="0"/>
              <a:t>chr16, 87336501, 87338000: ENSG00000174990.2, ENSG00000103241.4</a:t>
            </a:r>
          </a:p>
          <a:p>
            <a:pPr lvl="1"/>
            <a:r>
              <a:rPr lang="en-US" dirty="0"/>
              <a:t>Recurrently mutated in Grade 4, IDH1</a:t>
            </a:r>
            <a:r>
              <a:rPr lang="en-US" dirty="0" smtClean="0"/>
              <a:t>-</a:t>
            </a:r>
          </a:p>
          <a:p>
            <a:pPr lvl="1"/>
            <a:r>
              <a:rPr lang="en-US" dirty="0"/>
              <a:t>CA5A</a:t>
            </a:r>
            <a:r>
              <a:rPr lang="en-US" dirty="0" smtClean="0">
                <a:effectLst/>
              </a:rPr>
              <a:t> (zinc </a:t>
            </a:r>
            <a:r>
              <a:rPr lang="en-US" dirty="0" err="1" smtClean="0">
                <a:effectLst/>
              </a:rPr>
              <a:t>metalloenzyme</a:t>
            </a:r>
            <a:r>
              <a:rPr lang="en-US" dirty="0" smtClean="0">
                <a:effectLst/>
              </a:rPr>
              <a:t>)</a:t>
            </a:r>
          </a:p>
          <a:p>
            <a:pPr lvl="1"/>
            <a:r>
              <a:rPr lang="en-US" dirty="0" smtClean="0"/>
              <a:t>FOXF1 (</a:t>
            </a:r>
            <a:r>
              <a:rPr lang="en-US" dirty="0" err="1" smtClean="0"/>
              <a:t>forkhead</a:t>
            </a:r>
            <a:r>
              <a:rPr lang="en-US" dirty="0" smtClean="0"/>
              <a:t> transcription factor)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7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gliomas</a:t>
            </a:r>
            <a:r>
              <a:rPr lang="en-US" dirty="0" smtClean="0"/>
              <a:t>, DRM enhancers)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Commonalities</a:t>
            </a:r>
          </a:p>
          <a:p>
            <a:r>
              <a:rPr lang="en-US" dirty="0" smtClean="0"/>
              <a:t>chr17, 44343101, 44346200: ENSG00000198336.3</a:t>
            </a:r>
          </a:p>
          <a:p>
            <a:pPr lvl="1"/>
            <a:r>
              <a:rPr lang="en-US" dirty="0" smtClean="0"/>
              <a:t>Recurrently mutated in Grade 4, IDH1-</a:t>
            </a:r>
          </a:p>
          <a:p>
            <a:pPr lvl="1"/>
            <a:r>
              <a:rPr lang="en-US" dirty="0" smtClean="0"/>
              <a:t>MYL4 (light chain myosin)</a:t>
            </a:r>
            <a:endParaRPr lang="en-US" dirty="0" smtClean="0"/>
          </a:p>
          <a:p>
            <a:r>
              <a:rPr lang="en-US" dirty="0" smtClean="0"/>
              <a:t>chr19, 2345201, 2346500: ENSG00000167476.4</a:t>
            </a:r>
          </a:p>
          <a:p>
            <a:pPr lvl="1"/>
            <a:r>
              <a:rPr lang="en-US" dirty="0" smtClean="0"/>
              <a:t>Recurrently mutated in Grade 4, IDH1-</a:t>
            </a:r>
          </a:p>
          <a:p>
            <a:pPr lvl="1"/>
            <a:r>
              <a:rPr lang="en-US" dirty="0" smtClean="0"/>
              <a:t>JSRP1 (sarcoplasmic reticulum protein)</a:t>
            </a:r>
            <a:endParaRPr lang="en-US" dirty="0" smtClean="0"/>
          </a:p>
          <a:p>
            <a:r>
              <a:rPr lang="en-US" dirty="0" smtClean="0"/>
              <a:t>chr3, 16796101, 16796300: ENSG00000131374.9</a:t>
            </a:r>
          </a:p>
          <a:p>
            <a:pPr lvl="1"/>
            <a:r>
              <a:rPr lang="en-US" dirty="0" smtClean="0"/>
              <a:t>Recurrently mutated in Grade 4, IDH1-</a:t>
            </a:r>
          </a:p>
          <a:p>
            <a:pPr lvl="1"/>
            <a:r>
              <a:rPr lang="en-US" dirty="0" smtClean="0"/>
              <a:t>TBC1D5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03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LARVA(prostate cancer, enhancers)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Rubin samples had no recurrently mutated enhancers</a:t>
            </a:r>
          </a:p>
          <a:p>
            <a:r>
              <a:rPr lang="en-US" dirty="0" err="1" smtClean="0"/>
              <a:t>Korbel</a:t>
            </a:r>
            <a:r>
              <a:rPr lang="en-US" dirty="0" smtClean="0"/>
              <a:t> samples had 5 recurrently mutated </a:t>
            </a:r>
            <a:r>
              <a:rPr lang="en-US" dirty="0" err="1" smtClean="0"/>
              <a:t>ChromHMM</a:t>
            </a:r>
            <a:r>
              <a:rPr lang="en-US" dirty="0" smtClean="0"/>
              <a:t> enhancers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81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gliomas</a:t>
            </a:r>
            <a:r>
              <a:rPr lang="en-US" dirty="0" smtClean="0"/>
              <a:t>, whole genome)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Grade 2</a:t>
            </a:r>
          </a:p>
          <a:p>
            <a:pPr lvl="1"/>
            <a:r>
              <a:rPr lang="en-US" dirty="0"/>
              <a:t>213 recurrent variants across entire genome</a:t>
            </a:r>
          </a:p>
          <a:p>
            <a:pPr lvl="1"/>
            <a:r>
              <a:rPr lang="en-US" dirty="0"/>
              <a:t>29 are previously seen</a:t>
            </a:r>
            <a:r>
              <a:rPr lang="en-US" dirty="0" smtClean="0">
                <a:effectLst/>
              </a:rPr>
              <a:t> in a previously studied annotation set (GENCODE, TF, enhancer)</a:t>
            </a:r>
          </a:p>
          <a:p>
            <a:r>
              <a:rPr lang="en-US" dirty="0" smtClean="0"/>
              <a:t>Grade 4</a:t>
            </a:r>
          </a:p>
          <a:p>
            <a:pPr lvl="1"/>
            <a:r>
              <a:rPr lang="en-US" dirty="0" smtClean="0"/>
              <a:t>1818 recurrent variants across entire genome</a:t>
            </a:r>
          </a:p>
          <a:p>
            <a:pPr lvl="1"/>
            <a:r>
              <a:rPr lang="en-US" dirty="0" smtClean="0"/>
              <a:t>208 are previously seen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/>
              <a:t>IDH1+</a:t>
            </a:r>
          </a:p>
          <a:p>
            <a:pPr lvl="1"/>
            <a:r>
              <a:rPr lang="en-US" dirty="0"/>
              <a:t>663 recurrent variants across entire genome</a:t>
            </a:r>
          </a:p>
          <a:p>
            <a:pPr lvl="1"/>
            <a:r>
              <a:rPr lang="en-US" dirty="0"/>
              <a:t>73 are previously </a:t>
            </a:r>
            <a:r>
              <a:rPr lang="en-US" dirty="0" smtClean="0"/>
              <a:t>seen</a:t>
            </a:r>
            <a:endParaRPr lang="en-US" dirty="0"/>
          </a:p>
          <a:p>
            <a:r>
              <a:rPr lang="en-US" dirty="0" smtClean="0"/>
              <a:t>IDH1-</a:t>
            </a:r>
          </a:p>
          <a:p>
            <a:pPr lvl="1"/>
            <a:r>
              <a:rPr lang="en-US" dirty="0"/>
              <a:t>1015 recurrent variants across entire genome</a:t>
            </a:r>
          </a:p>
          <a:p>
            <a:pPr lvl="1"/>
            <a:r>
              <a:rPr lang="en-US" dirty="0"/>
              <a:t>108 are previously </a:t>
            </a:r>
            <a:r>
              <a:rPr lang="en-US" dirty="0" smtClean="0"/>
              <a:t>seen</a:t>
            </a:r>
          </a:p>
          <a:p>
            <a:r>
              <a:rPr lang="en-US" dirty="0" smtClean="0"/>
              <a:t>Determining significance of these additional variants is ongoing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8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 Pathway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LARVA extended to detect recurrences in pathways</a:t>
            </a:r>
          </a:p>
          <a:p>
            <a:pPr lvl="1"/>
            <a:r>
              <a:rPr lang="en-US" dirty="0" smtClean="0"/>
              <a:t>Track which pathways have members mutated in multiple samples</a:t>
            </a:r>
          </a:p>
          <a:p>
            <a:r>
              <a:rPr lang="en-US" dirty="0" smtClean="0"/>
              <a:t>Tested on </a:t>
            </a:r>
            <a:r>
              <a:rPr lang="en-US" dirty="0" err="1" smtClean="0"/>
              <a:t>glutathionine</a:t>
            </a:r>
            <a:r>
              <a:rPr lang="en-US" dirty="0" smtClean="0"/>
              <a:t> metabolism pathway</a:t>
            </a:r>
          </a:p>
          <a:p>
            <a:pPr lvl="1"/>
            <a:r>
              <a:rPr lang="en-US" dirty="0" smtClean="0"/>
              <a:t>Contains IDH1</a:t>
            </a:r>
          </a:p>
          <a:p>
            <a:r>
              <a:rPr lang="en-US" dirty="0" smtClean="0"/>
              <a:t>Found that no other members of the </a:t>
            </a:r>
            <a:r>
              <a:rPr lang="en-US" dirty="0" err="1" smtClean="0"/>
              <a:t>glutathionine</a:t>
            </a:r>
            <a:r>
              <a:rPr lang="en-US" dirty="0" smtClean="0"/>
              <a:t> metabolism pathway were mutated in the </a:t>
            </a:r>
            <a:r>
              <a:rPr lang="en-US" dirty="0" err="1" smtClean="0"/>
              <a:t>glioma</a:t>
            </a:r>
            <a:r>
              <a:rPr lang="en-US" dirty="0" smtClean="0"/>
              <a:t> samples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Korbel</a:t>
            </a:r>
            <a:r>
              <a:rPr lang="en-US" dirty="0" smtClean="0"/>
              <a:t> prostate samples, two samples carried mutations for two separate members of this pathway</a:t>
            </a:r>
          </a:p>
          <a:p>
            <a:r>
              <a:rPr lang="en-US" dirty="0" smtClean="0"/>
              <a:t>Analysis of other pathways is ongoing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57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669</Words>
  <Application>Microsoft Macintosh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Introducing LARVA: Large-Scale Analysis of Recurrent Variants and Annotations</vt:lpstr>
      <vt:lpstr>Definitions</vt:lpstr>
      <vt:lpstr>Overview</vt:lpstr>
      <vt:lpstr>LARVA(gliomas, ChromHMM enhancers)</vt:lpstr>
      <vt:lpstr>LARVA(gliomas, DRM enhancers)</vt:lpstr>
      <vt:lpstr>LARVA(gliomas, DRM enhancers)</vt:lpstr>
      <vt:lpstr>LARVA(prostate cancer, enhancers)</vt:lpstr>
      <vt:lpstr>LARVA(gliomas, whole genome)</vt:lpstr>
      <vt:lpstr>LARVA Pathway Analysis</vt:lpstr>
      <vt:lpstr>LARVA Pathway Analysis (preliminary)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LARVA: Large-Scale Analysis of Recurrent Variants and Annotations</dc:title>
  <dc:creator>Lucas Lochovsky</dc:creator>
  <cp:lastModifiedBy>Lucas Lochovsky</cp:lastModifiedBy>
  <cp:revision>75</cp:revision>
  <dcterms:created xsi:type="dcterms:W3CDTF">2013-04-24T17:23:35Z</dcterms:created>
  <dcterms:modified xsi:type="dcterms:W3CDTF">2013-04-24T20:14:45Z</dcterms:modified>
</cp:coreProperties>
</file>