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77AFC-18F1-DF42-ACED-EA96BE12675B}" type="datetimeFigureOut">
              <a:rPr lang="en-US" smtClean="0"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F3680-0937-6545-BD1A-19D27980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029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0C554-5272-2E4C-9DB9-FFEF8B69B4E1}" type="datetimeFigureOut">
              <a:rPr lang="en-US" smtClean="0"/>
              <a:t>4/9/13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48AC6-C13A-5C45-BD1F-D546BE5AD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Coverage of genome of GENCODE v15 coding is commensurate with that of the GENCODE</a:t>
            </a:r>
            <a:r>
              <a:rPr lang="en-US" baseline="0" dirty="0" smtClean="0"/>
              <a:t> v7 coding file I was using earlier.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48AC6-C13A-5C45-BD1F-D546BE5ADC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26A5-9C8D-884C-B22A-9F42FF153327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2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EA15-7E1A-3B4B-9CB6-F26CB15E78B7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1217-3DDD-F946-8175-2CB4B2E6E57A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6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6A54-88A0-F944-A44B-F9DC221785A2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1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E3D9-3934-E341-A76E-3850CB08AC69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1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E171-EF40-E741-A13E-E3A6313C20D9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126E-94AF-B348-9BC9-0033F09277E8}" type="datetime1">
              <a:rPr lang="en-US" smtClean="0"/>
              <a:t>4/9/13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FBCF-CA50-0D4C-B8BF-3F3535A62E4A}" type="datetime1">
              <a:rPr lang="en-US" smtClean="0"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3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BE2-7A2D-8F43-BFC1-8DD3F79DA724}" type="datetime1">
              <a:rPr lang="en-US" smtClean="0"/>
              <a:t>4/9/13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6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3FC84-96FB-9E48-9E0D-3CA77FB9DE62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0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9DA1-4D9D-C84C-BD87-81A91DF6CBB6}" type="datetime1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5DF3-D0EF-664D-865E-6305C5773102}" type="datetime1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DA78-F038-F342-A6F3-163FA32F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3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Recurrent </a:t>
            </a:r>
            <a:r>
              <a:rPr lang="en-US" dirty="0" err="1" smtClean="0"/>
              <a:t>Glioma</a:t>
            </a:r>
            <a:r>
              <a:rPr lang="en-US" dirty="0" smtClean="0"/>
              <a:t> Variants and Annotations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0b100-0b1010-0b11111011101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6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Recurrently mutated genes from IDH1+</a:t>
            </a:r>
            <a:endParaRPr lang="en-US" dirty="0" smtClean="0"/>
          </a:p>
          <a:p>
            <a:r>
              <a:rPr lang="en-US" dirty="0" smtClean="0"/>
              <a:t>7x: IDH1</a:t>
            </a:r>
          </a:p>
          <a:p>
            <a:r>
              <a:rPr lang="en-US" dirty="0" smtClean="0"/>
              <a:t>3x: TP53</a:t>
            </a:r>
          </a:p>
          <a:p>
            <a:r>
              <a:rPr lang="en-US" dirty="0" smtClean="0"/>
              <a:t>2x: OR8UI, OR9G1, CNTN5, CREBL2, PABPC3, TP53, CEP89, RAE1, CIDEC, TRBC2, MTRNR2L10, ATRX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/>
              <a:t>Recurrently mutated genes from IDH1-</a:t>
            </a:r>
            <a:endParaRPr lang="en-US" dirty="0" smtClean="0"/>
          </a:p>
          <a:p>
            <a:r>
              <a:rPr lang="en-US" dirty="0" smtClean="0"/>
              <a:t>7x: ZNF717</a:t>
            </a:r>
          </a:p>
          <a:p>
            <a:r>
              <a:rPr lang="en-US" dirty="0" smtClean="0"/>
              <a:t>3x: ARHGAP5, C17orf49, MUC12</a:t>
            </a:r>
            <a:endParaRPr lang="en-US" dirty="0"/>
          </a:p>
          <a:p>
            <a:r>
              <a:rPr lang="en-US" dirty="0" smtClean="0"/>
              <a:t>2x: HRNR, CCT3, OR52N5, CACNG3, LINC00273, MAP2K3, RUNDC1, ZNF880, CAPG, RNF215, PHF7, RP11</a:t>
            </a:r>
            <a:r>
              <a:rPr lang="en-US" dirty="0"/>
              <a:t>-</a:t>
            </a:r>
            <a:r>
              <a:rPr lang="en-US" dirty="0" smtClean="0"/>
              <a:t>45H22.3, TRPC7, C6orf132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recurrent variant positions and annotations among 7 IDH1+ </a:t>
            </a:r>
            <a:r>
              <a:rPr lang="en-US" dirty="0" err="1" smtClean="0"/>
              <a:t>glioma</a:t>
            </a:r>
            <a:r>
              <a:rPr lang="en-US" dirty="0" smtClean="0"/>
              <a:t> samples and 9 IDH1- </a:t>
            </a:r>
            <a:r>
              <a:rPr lang="en-US" dirty="0" err="1" smtClean="0"/>
              <a:t>glioma</a:t>
            </a:r>
            <a:r>
              <a:rPr lang="en-US" dirty="0" smtClean="0"/>
              <a:t> samples</a:t>
            </a:r>
          </a:p>
          <a:p>
            <a:pPr lvl="1"/>
            <a:r>
              <a:rPr lang="en-US" dirty="0" smtClean="0"/>
              <a:t>GENCODE v15 annotations</a:t>
            </a:r>
          </a:p>
          <a:p>
            <a:pPr lvl="1"/>
            <a:r>
              <a:rPr lang="en-US" dirty="0" smtClean="0"/>
              <a:t>All TF motifs</a:t>
            </a:r>
          </a:p>
          <a:p>
            <a:r>
              <a:rPr lang="en-US" dirty="0" smtClean="0"/>
              <a:t>GENCODE v15 annotation set fixed so that coding </a:t>
            </a:r>
            <a:r>
              <a:rPr lang="en-US" dirty="0" err="1" smtClean="0"/>
              <a:t>CDSes</a:t>
            </a:r>
            <a:r>
              <a:rPr lang="en-US" dirty="0" smtClean="0"/>
              <a:t> are used instead of exons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8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pseudogenes</a:t>
            </a:r>
            <a:r>
              <a:rPr lang="en-US" dirty="0" smtClean="0"/>
              <a:t> recurrently mutated</a:t>
            </a:r>
          </a:p>
          <a:p>
            <a:r>
              <a:rPr lang="en-US" dirty="0" smtClean="0"/>
              <a:t>Notable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/>
            <a:r>
              <a:rPr lang="en-US" b="1" i="0" dirty="0" smtClean="0">
                <a:solidFill>
                  <a:srgbClr val="000000"/>
                </a:solidFill>
                <a:ea typeface="Lucida Grande"/>
                <a:cs typeface="Lucida Grande"/>
              </a:rPr>
              <a:t>RP11-352E6.2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ea typeface="Lucida Grande"/>
                <a:cs typeface="Lucida Grande"/>
              </a:rPr>
              <a:t>Mutated in 6 samples</a:t>
            </a:r>
          </a:p>
          <a:p>
            <a:pPr lvl="2"/>
            <a:r>
              <a:rPr lang="en-US" dirty="0" smtClean="0"/>
              <a:t>Contains 3 recurrent variants, each spanning 5 samples</a:t>
            </a:r>
          </a:p>
          <a:p>
            <a:pPr lvl="1"/>
            <a:r>
              <a:rPr lang="en-US" b="1" dirty="0" smtClean="0"/>
              <a:t>MTND4P24</a:t>
            </a:r>
            <a:endParaRPr lang="en-US" dirty="0" smtClean="0"/>
          </a:p>
          <a:p>
            <a:pPr lvl="2"/>
            <a:r>
              <a:rPr lang="en-US" dirty="0" smtClean="0"/>
              <a:t>Mutated in 5 samples</a:t>
            </a:r>
          </a:p>
          <a:p>
            <a:pPr lvl="2"/>
            <a:r>
              <a:rPr lang="en-US" dirty="0" smtClean="0"/>
              <a:t>Contains 17 recurrent variants (spanning 2-4 samples)</a:t>
            </a:r>
          </a:p>
          <a:p>
            <a:pPr lvl="1"/>
            <a:r>
              <a:rPr lang="en-US" b="1" dirty="0" smtClean="0"/>
              <a:t>MTND1P15</a:t>
            </a:r>
          </a:p>
          <a:p>
            <a:pPr lvl="2"/>
            <a:r>
              <a:rPr lang="en-US" dirty="0" smtClean="0"/>
              <a:t>Mutated in 4 samples</a:t>
            </a:r>
          </a:p>
          <a:p>
            <a:pPr lvl="2"/>
            <a:r>
              <a:rPr lang="en-US" dirty="0" smtClean="0"/>
              <a:t>Contains 4 recurrent variants (spanning 2-3 samples)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8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Notable </a:t>
            </a:r>
            <a:r>
              <a:rPr lang="en-US" dirty="0" err="1" smtClean="0"/>
              <a:t>pseudogenes</a:t>
            </a:r>
            <a:r>
              <a:rPr lang="en-US" dirty="0" smtClean="0"/>
              <a:t> (continued)</a:t>
            </a:r>
          </a:p>
          <a:p>
            <a:pPr lvl="1"/>
            <a:r>
              <a:rPr lang="en-US" b="1" dirty="0" smtClean="0"/>
              <a:t>MTND4LP1</a:t>
            </a:r>
            <a:endParaRPr lang="en-US" b="1" dirty="0"/>
          </a:p>
          <a:p>
            <a:pPr lvl="2"/>
            <a:r>
              <a:rPr lang="en-US" dirty="0" smtClean="0"/>
              <a:t>Mutated in 4 samples</a:t>
            </a:r>
          </a:p>
          <a:p>
            <a:pPr lvl="2"/>
            <a:r>
              <a:rPr lang="en-US" dirty="0" smtClean="0"/>
              <a:t>2 recurrent variants (spanning 2-3 samples)</a:t>
            </a:r>
          </a:p>
          <a:p>
            <a:pPr lvl="1"/>
            <a:r>
              <a:rPr lang="en-US" b="1" dirty="0" smtClean="0"/>
              <a:t>CDC27P2</a:t>
            </a:r>
            <a:endParaRPr lang="en-US" b="1" dirty="0"/>
          </a:p>
          <a:p>
            <a:pPr lvl="2"/>
            <a:r>
              <a:rPr lang="en-US" dirty="0" smtClean="0"/>
              <a:t>Mutated in 4 samples</a:t>
            </a:r>
          </a:p>
          <a:p>
            <a:pPr lvl="2"/>
            <a:r>
              <a:rPr lang="en-US" dirty="0" smtClean="0"/>
              <a:t>3 recurrent variants (spanning 2 samples)</a:t>
            </a:r>
          </a:p>
          <a:p>
            <a:pPr lvl="1"/>
            <a:r>
              <a:rPr lang="en-US" b="1" dirty="0"/>
              <a:t>RP11-</a:t>
            </a:r>
            <a:r>
              <a:rPr lang="en-US" b="1" dirty="0" smtClean="0"/>
              <a:t>10B2.1</a:t>
            </a:r>
            <a:endParaRPr lang="en-US" b="1" dirty="0"/>
          </a:p>
          <a:p>
            <a:pPr lvl="2"/>
            <a:r>
              <a:rPr lang="en-US" dirty="0" smtClean="0"/>
              <a:t>Mutated in 3 samples</a:t>
            </a:r>
          </a:p>
          <a:p>
            <a:pPr lvl="2"/>
            <a:r>
              <a:rPr lang="en-US" dirty="0" smtClean="0"/>
              <a:t>3 recurrent variants (spanning 2 samples)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pseudogenes</a:t>
            </a:r>
            <a:r>
              <a:rPr lang="en-US" dirty="0" smtClean="0"/>
              <a:t> mutated in two samples with recurrent variants</a:t>
            </a:r>
          </a:p>
          <a:p>
            <a:pPr lvl="1"/>
            <a:r>
              <a:rPr lang="en-US" dirty="0" smtClean="0"/>
              <a:t>MTND1P14 and </a:t>
            </a:r>
            <a:r>
              <a:rPr lang="en-US" dirty="0"/>
              <a:t>RP11-</a:t>
            </a:r>
            <a:r>
              <a:rPr lang="en-US" dirty="0" smtClean="0"/>
              <a:t>846F4.8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3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</a:t>
            </a:r>
            <a:r>
              <a:rPr lang="en-US" dirty="0" err="1" smtClean="0"/>
              <a:t>ncRNA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322"/>
            <a:ext cx="8229600" cy="47940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ncRNA</a:t>
            </a:r>
            <a:r>
              <a:rPr lang="en-US" dirty="0" smtClean="0"/>
              <a:t> recurrently mutated</a:t>
            </a:r>
          </a:p>
          <a:p>
            <a:r>
              <a:rPr lang="en-US" b="1" dirty="0" smtClean="0"/>
              <a:t>AL359973.1</a:t>
            </a:r>
            <a:endParaRPr lang="en-US" b="1" dirty="0"/>
          </a:p>
          <a:p>
            <a:pPr lvl="1"/>
            <a:r>
              <a:rPr lang="en-US" dirty="0" smtClean="0"/>
              <a:t>4 samples</a:t>
            </a:r>
          </a:p>
          <a:p>
            <a:pPr lvl="1"/>
            <a:r>
              <a:rPr lang="en-US" dirty="0" smtClean="0"/>
              <a:t>2 recurrent variants (spanning 2-3 samples)</a:t>
            </a:r>
          </a:p>
          <a:p>
            <a:r>
              <a:rPr lang="en-US" b="1" dirty="0"/>
              <a:t>RP11-</a:t>
            </a:r>
            <a:r>
              <a:rPr lang="en-US" b="1" dirty="0" smtClean="0"/>
              <a:t>760D2.11</a:t>
            </a:r>
            <a:endParaRPr lang="en-US" b="1" dirty="0"/>
          </a:p>
          <a:p>
            <a:pPr lvl="1"/>
            <a:r>
              <a:rPr lang="en-US" dirty="0" smtClean="0"/>
              <a:t>3 samples</a:t>
            </a:r>
          </a:p>
          <a:p>
            <a:r>
              <a:rPr lang="en-US" b="1" dirty="0" smtClean="0"/>
              <a:t>NBPF1, </a:t>
            </a:r>
            <a:r>
              <a:rPr lang="en-US" b="1" dirty="0" smtClean="0"/>
              <a:t>AC079949.1, MIR1227</a:t>
            </a:r>
            <a:endParaRPr lang="en-US" b="1" dirty="0" smtClean="0"/>
          </a:p>
          <a:p>
            <a:pPr lvl="1"/>
            <a:r>
              <a:rPr lang="en-US" dirty="0" smtClean="0"/>
              <a:t>2 samples</a:t>
            </a:r>
          </a:p>
          <a:p>
            <a:pPr lvl="1"/>
            <a:r>
              <a:rPr lang="en-US" dirty="0" smtClean="0"/>
              <a:t>1 recurrent variant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8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IDH1-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11 </a:t>
            </a:r>
            <a:r>
              <a:rPr lang="en-US" dirty="0" err="1" smtClean="0"/>
              <a:t>pseudogenes</a:t>
            </a:r>
            <a:r>
              <a:rPr lang="en-US" dirty="0" smtClean="0"/>
              <a:t> recurrently mutated</a:t>
            </a:r>
          </a:p>
          <a:p>
            <a:r>
              <a:rPr lang="en-US" dirty="0" smtClean="0"/>
              <a:t>Notable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lvl="1"/>
            <a:r>
              <a:rPr lang="en-US" b="1" dirty="0" smtClean="0"/>
              <a:t>MTND4P24</a:t>
            </a:r>
            <a:endParaRPr lang="en-US" dirty="0" smtClean="0"/>
          </a:p>
          <a:p>
            <a:pPr lvl="2"/>
            <a:r>
              <a:rPr lang="en-US" dirty="0" smtClean="0"/>
              <a:t>4 samples</a:t>
            </a:r>
          </a:p>
          <a:p>
            <a:pPr lvl="2"/>
            <a:r>
              <a:rPr lang="en-US" dirty="0" smtClean="0"/>
              <a:t>4 recurrent variants</a:t>
            </a:r>
          </a:p>
          <a:p>
            <a:pPr lvl="2"/>
            <a:r>
              <a:rPr lang="en-US" dirty="0" smtClean="0"/>
              <a:t>Only recurrent </a:t>
            </a:r>
            <a:r>
              <a:rPr lang="en-US" dirty="0" err="1" smtClean="0"/>
              <a:t>pseudogene</a:t>
            </a:r>
            <a:r>
              <a:rPr lang="en-US" dirty="0" smtClean="0"/>
              <a:t> also appearing in IDH1+</a:t>
            </a:r>
          </a:p>
          <a:p>
            <a:pPr lvl="1"/>
            <a:r>
              <a:rPr lang="en-US" b="1" dirty="0" smtClean="0"/>
              <a:t>ANKRD18DP, </a:t>
            </a:r>
            <a:r>
              <a:rPr lang="en-US" b="1" dirty="0"/>
              <a:t>CTD-</a:t>
            </a:r>
            <a:r>
              <a:rPr lang="en-US" b="1" dirty="0" smtClean="0"/>
              <a:t>2341D24.1</a:t>
            </a:r>
            <a:endParaRPr lang="en-US" b="1" dirty="0"/>
          </a:p>
          <a:p>
            <a:pPr lvl="2"/>
            <a:r>
              <a:rPr lang="en-US" dirty="0" smtClean="0"/>
              <a:t>3 samples</a:t>
            </a:r>
          </a:p>
          <a:p>
            <a:pPr lvl="2"/>
            <a:r>
              <a:rPr lang="en-US" dirty="0" smtClean="0"/>
              <a:t>1 recurrent variant</a:t>
            </a:r>
          </a:p>
          <a:p>
            <a:pPr lvl="1"/>
            <a:r>
              <a:rPr lang="en-US" b="1" dirty="0"/>
              <a:t>RP11-</a:t>
            </a:r>
            <a:r>
              <a:rPr lang="en-US" b="1" dirty="0" smtClean="0"/>
              <a:t>484L7.2, AC008427.2, </a:t>
            </a:r>
            <a:r>
              <a:rPr lang="en-US" b="1" dirty="0"/>
              <a:t>RP11-</a:t>
            </a:r>
            <a:r>
              <a:rPr lang="en-US" b="1" dirty="0" smtClean="0"/>
              <a:t>760D2.10</a:t>
            </a:r>
            <a:endParaRPr lang="en-US" b="1" dirty="0"/>
          </a:p>
          <a:p>
            <a:pPr lvl="2"/>
            <a:r>
              <a:rPr lang="en-US" dirty="0" smtClean="0"/>
              <a:t>2 samples with at least one recurrent variant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8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IDH1- </a:t>
            </a:r>
            <a:r>
              <a:rPr lang="en-US" dirty="0" err="1" smtClean="0"/>
              <a:t>ncRNA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ncRNA</a:t>
            </a:r>
            <a:r>
              <a:rPr lang="en-US" dirty="0" smtClean="0"/>
              <a:t> recurrently mutated</a:t>
            </a:r>
          </a:p>
          <a:p>
            <a:r>
              <a:rPr lang="en-US" b="1" dirty="0"/>
              <a:t>RP11-</a:t>
            </a:r>
            <a:r>
              <a:rPr lang="en-US" b="1" dirty="0" smtClean="0"/>
              <a:t>431K24.1</a:t>
            </a:r>
            <a:endParaRPr lang="en-US" b="1" dirty="0"/>
          </a:p>
          <a:p>
            <a:pPr lvl="1"/>
            <a:r>
              <a:rPr lang="en-US" dirty="0" smtClean="0"/>
              <a:t>3 samples</a:t>
            </a:r>
          </a:p>
          <a:p>
            <a:pPr lvl="1"/>
            <a:r>
              <a:rPr lang="en-US" dirty="0" smtClean="0"/>
              <a:t>1 recurrent variant</a:t>
            </a:r>
          </a:p>
          <a:p>
            <a:r>
              <a:rPr lang="en-US" b="1" dirty="0"/>
              <a:t>RP11-</a:t>
            </a:r>
            <a:r>
              <a:rPr lang="en-US" b="1" dirty="0" smtClean="0"/>
              <a:t>757G1.6</a:t>
            </a:r>
            <a:endParaRPr lang="en-US" b="1" dirty="0"/>
          </a:p>
          <a:p>
            <a:pPr lvl="1"/>
            <a:r>
              <a:rPr lang="en-US" dirty="0" smtClean="0"/>
              <a:t>3 samples</a:t>
            </a:r>
          </a:p>
          <a:p>
            <a:pPr lvl="1"/>
            <a:r>
              <a:rPr lang="en-US" dirty="0" smtClean="0"/>
              <a:t>2 recurrent variants</a:t>
            </a:r>
          </a:p>
          <a:p>
            <a:r>
              <a:rPr lang="en-US" b="1" dirty="0"/>
              <a:t>RP3-</a:t>
            </a:r>
            <a:r>
              <a:rPr lang="en-US" b="1" dirty="0" smtClean="0"/>
              <a:t>410C9.1, </a:t>
            </a:r>
            <a:r>
              <a:rPr lang="en-US" b="1" dirty="0"/>
              <a:t>CTD-</a:t>
            </a:r>
            <a:r>
              <a:rPr lang="en-US" b="1" dirty="0" smtClean="0"/>
              <a:t>2308B18.3</a:t>
            </a:r>
            <a:endParaRPr lang="en-US" b="1" dirty="0"/>
          </a:p>
          <a:p>
            <a:pPr lvl="1"/>
            <a:r>
              <a:rPr lang="en-US" dirty="0" smtClean="0"/>
              <a:t>2 samples</a:t>
            </a:r>
          </a:p>
          <a:p>
            <a:pPr lvl="1"/>
            <a:r>
              <a:rPr lang="en-US" dirty="0" smtClean="0"/>
              <a:t>1 recurrent variant</a:t>
            </a:r>
          </a:p>
          <a:p>
            <a:r>
              <a:rPr lang="en-US" b="1" dirty="0" err="1" smtClean="0"/>
              <a:t>Metazoa_SRP</a:t>
            </a:r>
            <a:r>
              <a:rPr lang="en-US" b="1" dirty="0" smtClean="0"/>
              <a:t>, NRON, </a:t>
            </a:r>
            <a:r>
              <a:rPr lang="en-US" b="1" dirty="0"/>
              <a:t>RP11-</a:t>
            </a:r>
            <a:r>
              <a:rPr lang="en-US" b="1" dirty="0" smtClean="0"/>
              <a:t>65J3.3</a:t>
            </a:r>
            <a:endParaRPr lang="en-US" b="1" dirty="0"/>
          </a:p>
          <a:p>
            <a:pPr lvl="1"/>
            <a:r>
              <a:rPr lang="en-US" dirty="0" smtClean="0"/>
              <a:t>2 samples</a:t>
            </a:r>
          </a:p>
          <a:p>
            <a:pPr lvl="1"/>
            <a:r>
              <a:rPr lang="en-US" dirty="0" smtClean="0"/>
              <a:t>No recurrent 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Recurrent TF Motif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recurrent variants/motifs are there among the ~120 TF motifs in the </a:t>
            </a:r>
            <a:r>
              <a:rPr lang="en-US" dirty="0" err="1" smtClean="0"/>
              <a:t>glioma</a:t>
            </a:r>
            <a:r>
              <a:rPr lang="en-US" dirty="0" smtClean="0"/>
              <a:t> sample subtypes?</a:t>
            </a:r>
          </a:p>
          <a:p>
            <a:pPr lvl="1"/>
            <a:r>
              <a:rPr lang="en-US" dirty="0" smtClean="0"/>
              <a:t>Grade 2 vs. </a:t>
            </a:r>
            <a:r>
              <a:rPr lang="en-US" dirty="0"/>
              <a:t>G</a:t>
            </a:r>
            <a:r>
              <a:rPr lang="en-US" dirty="0" smtClean="0"/>
              <a:t>rade 4 (Are you more recurrently mutated than a fourth grader?)</a:t>
            </a:r>
          </a:p>
          <a:p>
            <a:pPr lvl="1"/>
            <a:r>
              <a:rPr lang="en-US" dirty="0" smtClean="0"/>
              <a:t>IDH1+ vs. IDH1-</a:t>
            </a:r>
          </a:p>
          <a:p>
            <a:r>
              <a:rPr lang="en-US" dirty="0" smtClean="0"/>
              <a:t>Some TFs have very similar motifs</a:t>
            </a:r>
          </a:p>
          <a:p>
            <a:pPr lvl="1"/>
            <a:r>
              <a:rPr lang="en-US" dirty="0" smtClean="0"/>
              <a:t>E.g. Mutated motifs for JUN and JUND represent the same variants</a:t>
            </a:r>
          </a:p>
          <a:p>
            <a:r>
              <a:rPr lang="en-US" dirty="0" smtClean="0"/>
              <a:t>Also, some motifs have multiple sets of coordinates</a:t>
            </a:r>
          </a:p>
          <a:p>
            <a:pPr lvl="1"/>
            <a:r>
              <a:rPr lang="en-US" dirty="0" smtClean="0"/>
              <a:t>Initially appeared as multiple mutated motifs</a:t>
            </a:r>
          </a:p>
          <a:p>
            <a:pPr lvl="1"/>
            <a:r>
              <a:rPr lang="en-US" dirty="0" smtClean="0"/>
              <a:t>These have been treated as one motif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7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Recurrent TF Motifs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Grade 2</a:t>
            </a:r>
            <a:endParaRPr lang="en-US" dirty="0" smtClean="0"/>
          </a:p>
          <a:p>
            <a:r>
              <a:rPr lang="en-US" dirty="0" smtClean="0"/>
              <a:t>Nil</a:t>
            </a:r>
          </a:p>
          <a:p>
            <a:pPr marL="0" indent="0">
              <a:buNone/>
            </a:pPr>
            <a:r>
              <a:rPr lang="en-US" b="1" dirty="0" smtClean="0"/>
              <a:t>Grade 4</a:t>
            </a:r>
          </a:p>
          <a:p>
            <a:r>
              <a:rPr lang="en-US" dirty="0" smtClean="0"/>
              <a:t>NR3C1 (3x), CTCF, EGR1, ELK4, FOS, GABPA, GATA1, JUN, JUND, MAFF, MAFK, NANOG, RAD21, REST, SIN3A, SMC3, STAT1, STAT3, TAL1, YY1, ZNF143</a:t>
            </a:r>
          </a:p>
          <a:p>
            <a:pPr marL="0" indent="0">
              <a:buNone/>
            </a:pPr>
            <a:r>
              <a:rPr lang="en-US" b="1" dirty="0" smtClean="0"/>
              <a:t>IDH1+</a:t>
            </a:r>
          </a:p>
          <a:p>
            <a:r>
              <a:rPr lang="en-US" dirty="0" smtClean="0"/>
              <a:t>NR3C1, TBP</a:t>
            </a:r>
          </a:p>
          <a:p>
            <a:pPr marL="0" indent="0">
              <a:buNone/>
            </a:pPr>
            <a:r>
              <a:rPr lang="en-US" b="1" dirty="0" smtClean="0"/>
              <a:t>IDH1-</a:t>
            </a:r>
            <a:endParaRPr lang="en-US" dirty="0" smtClean="0"/>
          </a:p>
          <a:p>
            <a:r>
              <a:rPr lang="en-US" dirty="0" smtClean="0"/>
              <a:t>CTCF, FOS, GATA1, JUN, JUND, MAFF, MAFK, NR3C1, RAD21, REST, STAT1, STAT3, TAL1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DA78-F038-F342-A6F3-163FA32FDE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597</Words>
  <Application>Microsoft Macintosh PowerPoint</Application>
  <PresentationFormat>On-screen Show (4:3)</PresentationFormat>
  <Paragraphs>109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Recurrent Glioma Variants and Annotations</vt:lpstr>
      <vt:lpstr>Overview</vt:lpstr>
      <vt:lpstr>IDH1+ Pseudogenes</vt:lpstr>
      <vt:lpstr>IDH1+ Pseudogenes</vt:lpstr>
      <vt:lpstr>IDH1+ ncRNA</vt:lpstr>
      <vt:lpstr>IDH1- Pseudogenes</vt:lpstr>
      <vt:lpstr>IDH1- ncRNA</vt:lpstr>
      <vt:lpstr>Recurrent TF Motif Analysis</vt:lpstr>
      <vt:lpstr>Recurrent TF Motifs</vt:lpstr>
      <vt:lpstr>Backup Slide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Recurrent Glioma Variants and Annotations</dc:title>
  <dc:creator>Lucas Lochovsky</dc:creator>
  <cp:lastModifiedBy>Lucas Lochovsky</cp:lastModifiedBy>
  <cp:revision>115</cp:revision>
  <dcterms:created xsi:type="dcterms:W3CDTF">2013-04-09T21:17:06Z</dcterms:created>
  <dcterms:modified xsi:type="dcterms:W3CDTF">2013-04-10T02:13:56Z</dcterms:modified>
</cp:coreProperties>
</file>