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5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054" autoAdjust="0"/>
  </p:normalViewPr>
  <p:slideViewPr>
    <p:cSldViewPr snapToGrid="0" snapToObjects="1">
      <p:cViewPr varScale="1">
        <p:scale>
          <a:sx n="142" d="100"/>
          <a:sy n="142" d="100"/>
        </p:scale>
        <p:origin x="-43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4C2-70B8-E04A-945E-20FAFFE542A3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5E9-9EFB-F644-AB45-69440949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1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4C2-70B8-E04A-945E-20FAFFE542A3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5E9-9EFB-F644-AB45-69440949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434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4C2-70B8-E04A-945E-20FAFFE542A3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5E9-9EFB-F644-AB45-69440949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17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4C2-70B8-E04A-945E-20FAFFE542A3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5E9-9EFB-F644-AB45-69440949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6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4C2-70B8-E04A-945E-20FAFFE542A3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5E9-9EFB-F644-AB45-69440949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6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4C2-70B8-E04A-945E-20FAFFE542A3}" type="datetimeFigureOut">
              <a:rPr lang="en-US" smtClean="0"/>
              <a:t>4/2/13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5E9-9EFB-F644-AB45-69440949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2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4C2-70B8-E04A-945E-20FAFFE542A3}" type="datetimeFigureOut">
              <a:rPr lang="en-US" smtClean="0"/>
              <a:t>4/2/13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5E9-9EFB-F644-AB45-69440949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1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4C2-70B8-E04A-945E-20FAFFE542A3}" type="datetimeFigureOut">
              <a:rPr lang="en-US" smtClean="0"/>
              <a:t>4/2/13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5E9-9EFB-F644-AB45-69440949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3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4C2-70B8-E04A-945E-20FAFFE542A3}" type="datetimeFigureOut">
              <a:rPr lang="en-US" smtClean="0"/>
              <a:t>4/2/13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5E9-9EFB-F644-AB45-69440949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8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4C2-70B8-E04A-945E-20FAFFE542A3}" type="datetimeFigureOut">
              <a:rPr lang="en-US" smtClean="0"/>
              <a:t>4/2/13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5E9-9EFB-F644-AB45-69440949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0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B4C2-70B8-E04A-945E-20FAFFE542A3}" type="datetimeFigureOut">
              <a:rPr lang="en-US" smtClean="0"/>
              <a:t>4/2/13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5F5E9-9EFB-F644-AB45-69440949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0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FB4C2-70B8-E04A-945E-20FAFFE542A3}" type="datetimeFigureOut">
              <a:rPr lang="en-US" smtClean="0"/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F5E9-9EFB-F644-AB45-694409494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0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de novo</a:t>
            </a:r>
            <a:r>
              <a:rPr lang="en-US" dirty="0" smtClean="0"/>
              <a:t> SNPs in 03 family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Alexej Abyzov, Mike Wilson, Mark Gerstein</a:t>
            </a:r>
          </a:p>
          <a:p>
            <a:r>
              <a:rPr lang="en-US" dirty="0" err="1" smtClean="0"/>
              <a:t>iPS</a:t>
            </a:r>
            <a:r>
              <a:rPr lang="en-US" dirty="0" smtClean="0"/>
              <a:t> meeting</a:t>
            </a:r>
          </a:p>
          <a:p>
            <a:r>
              <a:rPr lang="en-US" dirty="0" smtClean="0"/>
              <a:t>April 10,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3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individuals in a family =&gt; more data to analyze</a:t>
            </a:r>
          </a:p>
          <a:p>
            <a:r>
              <a:rPr lang="en-US" dirty="0" smtClean="0"/>
              <a:t>High coverage for 03-03 i6 =&gt; more data to analyze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75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 flipH="1" flipV="1">
            <a:off x="4391259" y="3588475"/>
            <a:ext cx="320040" cy="0"/>
          </a:xfrm>
          <a:prstGeom prst="line">
            <a:avLst/>
          </a:prstGeom>
          <a:ln w="508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618704" y="2667329"/>
            <a:ext cx="557285" cy="557285"/>
          </a:xfrm>
          <a:prstGeom prst="rect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51" tIns="182875" rIns="365751" bIns="182875" rtlCol="0" anchor="ctr"/>
          <a:lstStyle/>
          <a:p>
            <a:pPr algn="ctr"/>
            <a:endParaRPr lang="en-US" sz="56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890219" y="2652829"/>
            <a:ext cx="557285" cy="557285"/>
          </a:xfrm>
          <a:prstGeom prst="ellipse">
            <a:avLst/>
          </a:prstGeom>
          <a:solidFill>
            <a:srgbClr val="FFFFFF"/>
          </a:solidFill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51" tIns="182875" rIns="365751" bIns="182875" rtlCol="0" anchor="ctr"/>
          <a:lstStyle/>
          <a:p>
            <a:pPr algn="ctr"/>
            <a:endParaRPr lang="en-US" sz="56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18705" y="3985739"/>
            <a:ext cx="557285" cy="557285"/>
          </a:xfrm>
          <a:prstGeom prst="rect">
            <a:avLst/>
          </a:prstGeom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51" tIns="182875" rIns="365751" bIns="182875" rtlCol="0" anchor="ctr"/>
          <a:lstStyle/>
          <a:p>
            <a:pPr algn="ctr"/>
            <a:endParaRPr lang="en-US" sz="5600" b="1" dirty="0"/>
          </a:p>
        </p:txBody>
      </p:sp>
      <p:cxnSp>
        <p:nvCxnSpPr>
          <p:cNvPr id="8" name="Elbow Connector 7"/>
          <p:cNvCxnSpPr>
            <a:stCxn id="5" idx="2"/>
            <a:endCxn id="6" idx="4"/>
          </p:cNvCxnSpPr>
          <p:nvPr/>
        </p:nvCxnSpPr>
        <p:spPr>
          <a:xfrm rot="5400000" flipH="1" flipV="1">
            <a:off x="4525854" y="2581608"/>
            <a:ext cx="14500" cy="1271515"/>
          </a:xfrm>
          <a:prstGeom prst="bentConnector3">
            <a:avLst>
              <a:gd name="adj1" fmla="val -1330428"/>
            </a:avLst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085938" y="2604354"/>
            <a:ext cx="998633" cy="677098"/>
          </a:xfrm>
          <a:prstGeom prst="rect">
            <a:avLst/>
          </a:prstGeom>
          <a:noFill/>
        </p:spPr>
        <p:txBody>
          <a:bodyPr wrap="none" lIns="365751" tIns="182875" rIns="365751" bIns="182875" rtlCol="0">
            <a:spAutoFit/>
          </a:bodyPr>
          <a:lstStyle/>
          <a:p>
            <a:r>
              <a:rPr lang="en-US" sz="2000" b="1" dirty="0" smtClean="0"/>
              <a:t>03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818590" y="1793481"/>
            <a:ext cx="2409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 lanes: F + i2 + i3 + i9</a:t>
            </a:r>
          </a:p>
          <a:p>
            <a:r>
              <a:rPr lang="en-US" dirty="0" smtClean="0"/>
              <a:t>5.4 + 6.4 + 4.5 + 5 ≈ 21X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90221" y="1783833"/>
            <a:ext cx="2584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 lanes: F + i5 + i8 + i9</a:t>
            </a:r>
          </a:p>
          <a:p>
            <a:r>
              <a:rPr lang="en-US" dirty="0" smtClean="0"/>
              <a:t>3.8 + 5.4 + 4.6 + 3.3 </a:t>
            </a:r>
            <a:r>
              <a:rPr lang="en-US" dirty="0"/>
              <a:t>≈ </a:t>
            </a:r>
            <a:r>
              <a:rPr lang="en-US" dirty="0" smtClean="0"/>
              <a:t>17X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939479" y="4647895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lanes: F + i2 + i3 + i4</a:t>
            </a:r>
          </a:p>
          <a:p>
            <a:r>
              <a:rPr lang="en-US" dirty="0" smtClean="0"/>
              <a:t>4.3 + 8 + 8 + 9 ≈ 29X </a:t>
            </a:r>
            <a:endParaRPr lang="en-US" dirty="0"/>
          </a:p>
        </p:txBody>
      </p:sp>
      <p:cxnSp>
        <p:nvCxnSpPr>
          <p:cNvPr id="14" name="Elbow Connector 13"/>
          <p:cNvCxnSpPr/>
          <p:nvPr/>
        </p:nvCxnSpPr>
        <p:spPr>
          <a:xfrm rot="16200000" flipH="1">
            <a:off x="4525856" y="3342731"/>
            <a:ext cx="14500" cy="1271515"/>
          </a:xfrm>
          <a:prstGeom prst="bentConnector3">
            <a:avLst>
              <a:gd name="adj1" fmla="val -1597876"/>
            </a:avLst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890221" y="3985739"/>
            <a:ext cx="557285" cy="557285"/>
          </a:xfrm>
          <a:prstGeom prst="rect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5751" tIns="182875" rIns="365751" bIns="182875" rtlCol="0" anchor="ctr"/>
          <a:lstStyle/>
          <a:p>
            <a:pPr algn="ctr"/>
            <a:endParaRPr lang="en-US" sz="5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90221" y="4726725"/>
            <a:ext cx="4068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lanes: F + </a:t>
            </a:r>
            <a:r>
              <a:rPr lang="en-US" b="1" dirty="0" smtClean="0"/>
              <a:t>F</a:t>
            </a:r>
            <a:r>
              <a:rPr lang="en-US" dirty="0" smtClean="0"/>
              <a:t> + i1 + i5 + i6 + </a:t>
            </a:r>
            <a:r>
              <a:rPr lang="en-US" b="1" dirty="0" smtClean="0"/>
              <a:t>i6</a:t>
            </a:r>
            <a:r>
              <a:rPr lang="en-US" dirty="0" smtClean="0"/>
              <a:t> + </a:t>
            </a:r>
            <a:r>
              <a:rPr lang="en-US" b="1" dirty="0" smtClean="0"/>
              <a:t>i6</a:t>
            </a:r>
          </a:p>
          <a:p>
            <a:r>
              <a:rPr lang="en-US" dirty="0" smtClean="0"/>
              <a:t>3.5 </a:t>
            </a:r>
            <a:r>
              <a:rPr lang="en-US" dirty="0"/>
              <a:t>+ </a:t>
            </a:r>
            <a:r>
              <a:rPr lang="en-US" b="1" dirty="0" smtClean="0"/>
              <a:t>10.4</a:t>
            </a:r>
            <a:r>
              <a:rPr lang="en-US" dirty="0" smtClean="0"/>
              <a:t> + 6.5 + 4.1 + 4.3 + </a:t>
            </a:r>
            <a:r>
              <a:rPr lang="en-US" b="1" dirty="0" smtClean="0"/>
              <a:t>6.9</a:t>
            </a:r>
            <a:r>
              <a:rPr lang="en-US" dirty="0" smtClean="0"/>
              <a:t> + </a:t>
            </a:r>
            <a:r>
              <a:rPr lang="en-US" b="1" dirty="0" smtClean="0"/>
              <a:t>7</a:t>
            </a:r>
            <a:r>
              <a:rPr lang="en-US" dirty="0" smtClean="0"/>
              <a:t> ≈ 42X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50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SNP calls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902234"/>
              </p:ext>
            </p:extLst>
          </p:nvPr>
        </p:nvGraphicFramePr>
        <p:xfrm>
          <a:off x="1339367" y="1823185"/>
          <a:ext cx="6797553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37"/>
                <a:gridCol w="1071880"/>
                <a:gridCol w="1107996"/>
                <a:gridCol w="1867020"/>
                <a:gridCol w="18670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Coverage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of 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in </a:t>
                      </a:r>
                      <a:r>
                        <a:rPr lang="en-US" dirty="0" err="1" smtClean="0"/>
                        <a:t>dbSNP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aseline="0" dirty="0" smtClean="0"/>
                        <a:t>in 1KG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03-01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3,328,658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3,286,870 (98.7%)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3,214,252 (96.6%)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03-02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3,272,942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3,234,259 (98.8%)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3,154,212 (96.4%)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03-03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29X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3,262,444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3,223,325 (98.8%)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3,152,517 (96.6%)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03-04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3,326,935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3,281,767 </a:t>
                      </a:r>
                      <a:r>
                        <a:rPr lang="en-US" dirty="0" smtClean="0"/>
                        <a:t>(</a:t>
                      </a:r>
                      <a:r>
                        <a:rPr lang="en-US" smtClean="0"/>
                        <a:t>98.6%)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3,218,802 (96.7%)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380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Predicting </a:t>
            </a:r>
            <a:r>
              <a:rPr lang="en-US" i="1" dirty="0" smtClean="0"/>
              <a:t>de novo</a:t>
            </a:r>
            <a:r>
              <a:rPr lang="en-US" dirty="0"/>
              <a:t> </a:t>
            </a:r>
            <a:r>
              <a:rPr lang="en-US" dirty="0" smtClean="0"/>
              <a:t>SNPs in </a:t>
            </a:r>
            <a:r>
              <a:rPr lang="en-US" dirty="0" err="1" smtClean="0"/>
              <a:t>proband</a:t>
            </a:r>
            <a:endParaRPr lang="en-US" i="1" dirty="0"/>
          </a:p>
        </p:txBody>
      </p:sp>
      <p:sp>
        <p:nvSpPr>
          <p:cNvPr id="3" name="Rectangle 2"/>
          <p:cNvSpPr/>
          <p:nvPr/>
        </p:nvSpPr>
        <p:spPr>
          <a:xfrm>
            <a:off x="979107" y="1619064"/>
            <a:ext cx="228600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3,262,444 (100%)</a:t>
            </a:r>
          </a:p>
          <a:p>
            <a:pPr algn="ctr"/>
            <a:r>
              <a:rPr lang="en-US" dirty="0" smtClean="0"/>
              <a:t>SNP calls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79107" y="3419614"/>
            <a:ext cx="228600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31,981 </a:t>
            </a:r>
            <a:r>
              <a:rPr lang="en-US" dirty="0"/>
              <a:t>(</a:t>
            </a:r>
            <a:r>
              <a:rPr lang="en-US" dirty="0" smtClean="0"/>
              <a:t>1%)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3" idx="2"/>
            <a:endCxn id="17" idx="0"/>
          </p:cNvCxnSpPr>
          <p:nvPr/>
        </p:nvCxnSpPr>
        <p:spPr>
          <a:xfrm>
            <a:off x="2122107" y="2167704"/>
            <a:ext cx="0" cy="1251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979107" y="5148044"/>
            <a:ext cx="228600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16,940 (0.5%)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7" idx="2"/>
            <a:endCxn id="18" idx="0"/>
          </p:cNvCxnSpPr>
          <p:nvPr/>
        </p:nvCxnSpPr>
        <p:spPr>
          <a:xfrm>
            <a:off x="2122107" y="3968254"/>
            <a:ext cx="0" cy="11797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81079" y="2530395"/>
            <a:ext cx="1965727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Unique to </a:t>
            </a:r>
            <a:r>
              <a:rPr lang="en-US" dirty="0" err="1" smtClean="0"/>
              <a:t>proband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979107" y="4350335"/>
            <a:ext cx="2280079" cy="36933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 in masked regions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106106" y="1619064"/>
            <a:ext cx="228600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3,133 (0.1%)</a:t>
            </a:r>
            <a:endParaRPr lang="en-US" dirty="0"/>
          </a:p>
        </p:txBody>
      </p:sp>
      <p:cxnSp>
        <p:nvCxnSpPr>
          <p:cNvPr id="30" name="Elbow Connector 29"/>
          <p:cNvCxnSpPr>
            <a:stCxn id="18" idx="3"/>
            <a:endCxn id="28" idx="1"/>
          </p:cNvCxnSpPr>
          <p:nvPr/>
        </p:nvCxnSpPr>
        <p:spPr>
          <a:xfrm flipV="1">
            <a:off x="3265107" y="1893384"/>
            <a:ext cx="1840999" cy="352898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16200000">
            <a:off x="3588222" y="3186647"/>
            <a:ext cx="1193881" cy="369332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 in 1KG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106106" y="3419614"/>
            <a:ext cx="228600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1,855 (0.06%)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28" idx="2"/>
            <a:endCxn id="32" idx="0"/>
          </p:cNvCxnSpPr>
          <p:nvPr/>
        </p:nvCxnSpPr>
        <p:spPr>
          <a:xfrm>
            <a:off x="6249106" y="2167704"/>
            <a:ext cx="0" cy="1251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06106" y="2366260"/>
            <a:ext cx="2525789" cy="64633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 evidence of existence</a:t>
            </a:r>
          </a:p>
          <a:p>
            <a:r>
              <a:rPr lang="en-US" dirty="0"/>
              <a:t>i</a:t>
            </a:r>
            <a:r>
              <a:rPr lang="en-US" dirty="0" smtClean="0"/>
              <a:t>n other family members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5106106" y="5148044"/>
            <a:ext cx="2286000" cy="5486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768 (0.02%)</a:t>
            </a:r>
            <a:endParaRPr lang="en-US" b="1" dirty="0"/>
          </a:p>
        </p:txBody>
      </p:sp>
      <p:cxnSp>
        <p:nvCxnSpPr>
          <p:cNvPr id="41" name="Straight Arrow Connector 40"/>
          <p:cNvCxnSpPr>
            <a:stCxn id="32" idx="2"/>
            <a:endCxn id="40" idx="0"/>
          </p:cNvCxnSpPr>
          <p:nvPr/>
        </p:nvCxnSpPr>
        <p:spPr>
          <a:xfrm>
            <a:off x="6249106" y="3968254"/>
            <a:ext cx="0" cy="11797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106106" y="4224980"/>
            <a:ext cx="2518012" cy="646331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Evidence from reliably</a:t>
            </a:r>
          </a:p>
          <a:p>
            <a:r>
              <a:rPr lang="en-US" dirty="0" smtClean="0"/>
              <a:t>mapped reads (</a:t>
            </a:r>
            <a:r>
              <a:rPr lang="en-US" dirty="0" err="1" smtClean="0"/>
              <a:t>proband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35970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52" y="4338067"/>
            <a:ext cx="3657600" cy="22954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5687" y="180696"/>
            <a:ext cx="3008313" cy="1162050"/>
          </a:xfrm>
        </p:spPr>
        <p:txBody>
          <a:bodyPr/>
          <a:lstStyle/>
          <a:p>
            <a:r>
              <a:rPr lang="en-US" dirty="0" smtClean="0"/>
              <a:t>Comparison with real SNPs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802" y="3480809"/>
            <a:ext cx="5486400" cy="32026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47" y="180696"/>
            <a:ext cx="5486400" cy="31734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42457" y="1274881"/>
            <a:ext cx="9992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Mother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Father</a:t>
            </a:r>
          </a:p>
          <a:p>
            <a:r>
              <a:rPr lang="en-US" b="1" dirty="0" err="1" smtClean="0">
                <a:solidFill>
                  <a:srgbClr val="008000"/>
                </a:solidFill>
              </a:rPr>
              <a:t>Proband</a:t>
            </a:r>
            <a:endParaRPr lang="en-US" b="1" dirty="0">
              <a:solidFill>
                <a:srgbClr val="008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879160" y="620480"/>
            <a:ext cx="74644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00104" y="466591"/>
            <a:ext cx="14516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</a:t>
            </a:r>
            <a:r>
              <a:rPr lang="en-US" sz="1400" dirty="0" smtClean="0"/>
              <a:t>e novo (dashed)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2879160" y="1005560"/>
            <a:ext cx="746449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00104" y="851671"/>
            <a:ext cx="1356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</a:t>
            </a:r>
            <a:r>
              <a:rPr lang="en-US" sz="1400" dirty="0" smtClean="0"/>
              <a:t>eal SNPs (solid)</a:t>
            </a:r>
            <a:endParaRPr lang="en-US" sz="1400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728753" y="3678660"/>
            <a:ext cx="0" cy="2679192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46968" y="3354164"/>
            <a:ext cx="1959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False positives,</a:t>
            </a:r>
          </a:p>
          <a:p>
            <a:r>
              <a:rPr lang="en-US" dirty="0"/>
              <a:t>s</a:t>
            </a:r>
            <a:r>
              <a:rPr lang="en-US" dirty="0" smtClean="0"/>
              <a:t>omatic in </a:t>
            </a:r>
            <a:r>
              <a:rPr lang="en-US" dirty="0" err="1" smtClean="0"/>
              <a:t>iPS</a:t>
            </a:r>
            <a:r>
              <a:rPr lang="en-US" dirty="0" smtClean="0"/>
              <a:t> lines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>
          <a:xfrm>
            <a:off x="3006271" y="3677330"/>
            <a:ext cx="1919086" cy="1328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655180" y="3714720"/>
            <a:ext cx="0" cy="2679192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Left Brace 22"/>
          <p:cNvSpPr/>
          <p:nvPr/>
        </p:nvSpPr>
        <p:spPr>
          <a:xfrm rot="5400000">
            <a:off x="6556248" y="2277033"/>
            <a:ext cx="271436" cy="192642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019359" y="2507774"/>
            <a:ext cx="3104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254 candidates,</a:t>
            </a:r>
          </a:p>
          <a:p>
            <a:r>
              <a:rPr lang="en-US" dirty="0" smtClean="0"/>
              <a:t>176 candidates (coverage &gt; 14)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68068" y="3713185"/>
            <a:ext cx="50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0.75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5231773" y="3710465"/>
            <a:ext cx="50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0.35</a:t>
            </a:r>
            <a:endParaRPr lang="en-US" sz="1400" dirty="0"/>
          </a:p>
        </p:txBody>
      </p:sp>
      <p:cxnSp>
        <p:nvCxnSpPr>
          <p:cNvPr id="27" name="Straight Arrow Connector 26"/>
          <p:cNvCxnSpPr>
            <a:stCxn id="19" idx="1"/>
          </p:cNvCxnSpPr>
          <p:nvPr/>
        </p:nvCxnSpPr>
        <p:spPr>
          <a:xfrm flipH="1">
            <a:off x="891861" y="3677330"/>
            <a:ext cx="155107" cy="8987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665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by </a:t>
            </a:r>
            <a:r>
              <a:rPr lang="en-US" dirty="0" err="1" smtClean="0"/>
              <a:t>iPS</a:t>
            </a:r>
            <a:r>
              <a:rPr lang="en-US" dirty="0" smtClean="0"/>
              <a:t>/F lines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870428"/>
              </p:ext>
            </p:extLst>
          </p:nvPr>
        </p:nvGraphicFramePr>
        <p:xfrm>
          <a:off x="718942" y="1600200"/>
          <a:ext cx="764235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29"/>
                <a:gridCol w="2876072"/>
                <a:gridCol w="19146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</a:t>
                      </a:r>
                      <a:r>
                        <a:rPr lang="en-US" dirty="0" err="1" smtClean="0"/>
                        <a:t>iPS</a:t>
                      </a:r>
                      <a:r>
                        <a:rPr lang="en-US" dirty="0" smtClean="0"/>
                        <a:t>/F lines with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of de</a:t>
                      </a:r>
                      <a:r>
                        <a:rPr lang="en-US" baseline="0" dirty="0" smtClean="0"/>
                        <a:t> novo SNP candidates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In </a:t>
                      </a:r>
                      <a:r>
                        <a:rPr lang="en-US" dirty="0" err="1" smtClean="0"/>
                        <a:t>dbSNP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r>
                        <a:rPr lang="en-US" baseline="0" dirty="0" smtClean="0"/>
                        <a:t> least in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 (4.0%)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At</a:t>
                      </a:r>
                      <a:r>
                        <a:rPr lang="en-US" baseline="0" dirty="0" smtClean="0"/>
                        <a:t> least in 2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 (3.7%)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At</a:t>
                      </a:r>
                      <a:r>
                        <a:rPr lang="en-US" baseline="0" dirty="0" smtClean="0"/>
                        <a:t> least in 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 (3.9%)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 </a:t>
                      </a:r>
                      <a:r>
                        <a:rPr lang="en-US" baseline="0" dirty="0" smtClean="0"/>
                        <a:t>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5 (4.7%)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247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076047" y="1628760"/>
            <a:ext cx="4572000" cy="4572000"/>
          </a:xfrm>
          <a:prstGeom prst="ellipse">
            <a:avLst/>
          </a:prstGeom>
          <a:noFill/>
          <a:ln w="381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42289" y="1628760"/>
            <a:ext cx="4572000" cy="4572000"/>
          </a:xfrm>
          <a:prstGeom prst="ellipse">
            <a:avLst/>
          </a:prstGeom>
          <a:noFill/>
          <a:ln w="38100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05807" y="1232972"/>
            <a:ext cx="1652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176 SNPs (now)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11603" y="1232972"/>
            <a:ext cx="2321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178 SNPs (preliminary)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72058" y="3461115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75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60228" y="3461115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88522" y="3461115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85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Validation is necessary to understand how well are we currently </a:t>
            </a:r>
            <a:r>
              <a:rPr lang="en-US" dirty="0" smtClean="0"/>
              <a:t>predicting</a:t>
            </a:r>
          </a:p>
          <a:p>
            <a:pPr lvl="1"/>
            <a:r>
              <a:rPr lang="en-US" dirty="0" smtClean="0"/>
              <a:t>Is prediction in </a:t>
            </a:r>
            <a:r>
              <a:rPr lang="en-US" dirty="0" err="1" smtClean="0"/>
              <a:t>proband</a:t>
            </a:r>
            <a:r>
              <a:rPr lang="en-US" dirty="0" smtClean="0"/>
              <a:t> is wrong?</a:t>
            </a:r>
          </a:p>
          <a:p>
            <a:pPr lvl="1"/>
            <a:r>
              <a:rPr lang="en-US" dirty="0" smtClean="0"/>
              <a:t>Do we miss SNPs in parents and sibling?</a:t>
            </a:r>
            <a:endParaRPr lang="en-US" dirty="0" smtClean="0"/>
          </a:p>
          <a:p>
            <a:r>
              <a:rPr lang="en-US" dirty="0" smtClean="0"/>
              <a:t>Additional set reduction by</a:t>
            </a:r>
          </a:p>
          <a:p>
            <a:pPr lvl="1"/>
            <a:r>
              <a:rPr lang="en-US" dirty="0" smtClean="0"/>
              <a:t>Increasing stringency on base-call supporting SNP</a:t>
            </a:r>
          </a:p>
          <a:p>
            <a:pPr lvl="1"/>
            <a:r>
              <a:rPr lang="en-US" dirty="0" smtClean="0"/>
              <a:t>Increasing stringency on read mapping supporting SNP</a:t>
            </a:r>
          </a:p>
          <a:p>
            <a:pPr lvl="1"/>
            <a:r>
              <a:rPr lang="en-US" dirty="0" smtClean="0"/>
              <a:t>Requiring supporting reads be mapping in both orientations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49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439</Words>
  <Application>Microsoft Macintosh PowerPoint</Application>
  <PresentationFormat>On-screen Show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 novo SNPs in 03 family</vt:lpstr>
      <vt:lpstr>Why 03</vt:lpstr>
      <vt:lpstr>Data</vt:lpstr>
      <vt:lpstr>SNP calls</vt:lpstr>
      <vt:lpstr>Predicting de novo SNPs in proband</vt:lpstr>
      <vt:lpstr>Comparison with real SNPs</vt:lpstr>
      <vt:lpstr>Selection by iPS/F lines</vt:lpstr>
      <vt:lpstr>Comparison</vt:lpstr>
      <vt:lpstr>Next</vt:lpstr>
    </vt:vector>
  </TitlesOfParts>
  <Company>Yale univesity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Alexej Abyzov</dc:creator>
  <cp:lastModifiedBy>Alexej Abyzov</cp:lastModifiedBy>
  <cp:revision>118</cp:revision>
  <dcterms:created xsi:type="dcterms:W3CDTF">2012-12-05T17:36:26Z</dcterms:created>
  <dcterms:modified xsi:type="dcterms:W3CDTF">2013-04-02T17:44:24Z</dcterms:modified>
</cp:coreProperties>
</file>