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56" r:id="rId10"/>
    <p:sldId id="257" r:id="rId11"/>
    <p:sldId id="258" r:id="rId12"/>
    <p:sldId id="259" r:id="rId13"/>
    <p:sldId id="260" r:id="rId14"/>
    <p:sldId id="261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EAB7D-42CA-9F4B-BB21-3ADB57ABA8B4}" type="datetimeFigureOut">
              <a:rPr lang="en-US" smtClean="0"/>
              <a:t>3/25/13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937A8-0B3B-1646-9EDE-C9A448DBA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0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63207-7488-534C-B785-17A9AEC0DC2A}" type="datetimeFigureOut">
              <a:rPr lang="en-US" smtClean="0"/>
              <a:t>3/25/13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202AB-3B30-D047-A5B5-65C9333AC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555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2E3E-0013-1943-9C1B-67477297CFED}" type="datetime1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45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A71F-6AEB-0B43-9DD3-F5D88B7CB806}" type="datetime1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9CD6-B71A-4E45-AF88-44CA29F29939}" type="datetime1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3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16CF-32B0-2A49-A3F0-0D85D59F7686}" type="datetime1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083A5-1088-134D-B22E-5646131BD3AE}" type="datetime1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3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A9E1-1E37-704A-8BD7-5137B84961E2}" type="datetime1">
              <a:rPr lang="en-US" smtClean="0"/>
              <a:t>3/25/13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1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E027-25EB-C74B-B316-51C6B5B2349B}" type="datetime1">
              <a:rPr lang="en-US" smtClean="0"/>
              <a:t>3/25/13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7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36068-B71D-B54D-B86A-E0D8C6ABEA92}" type="datetime1">
              <a:rPr lang="en-US" smtClean="0"/>
              <a:t>3/25/13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58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38ED-D68E-1744-9D51-E2A548F44672}" type="datetime1">
              <a:rPr lang="en-US" smtClean="0"/>
              <a:t>3/25/13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3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64D90-846D-6D41-83BA-E50C759D13AA}" type="datetime1">
              <a:rPr lang="en-US" smtClean="0"/>
              <a:t>3/25/13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7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8507-D6FC-6644-BECC-7A269E65D78D}" type="datetime1">
              <a:rPr lang="en-US" smtClean="0"/>
              <a:t>3/25/13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0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7F0E0-5277-D44C-B278-B93CE9E0452D}" type="datetime1">
              <a:rPr lang="en-US" smtClean="0"/>
              <a:t>3/25/13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E5B63-32C5-AA4A-9059-0A97374B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06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Recurrently Mutated Annotations in Grade 2 and Grade 4 </a:t>
            </a:r>
            <a:r>
              <a:rPr lang="en-US" dirty="0" err="1" smtClean="0"/>
              <a:t>Gliomas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Split </a:t>
            </a:r>
            <a:r>
              <a:rPr lang="en-US" dirty="0" err="1" smtClean="0"/>
              <a:t>glioma</a:t>
            </a:r>
            <a:r>
              <a:rPr lang="en-US" dirty="0" smtClean="0"/>
              <a:t> samples into grade 2 (low grade) and grade 4 (high grade) samples</a:t>
            </a:r>
          </a:p>
          <a:p>
            <a:pPr lvl="1"/>
            <a:r>
              <a:rPr lang="en-US" dirty="0" smtClean="0"/>
              <a:t>And removed samples flagged with a high amount of structural variation</a:t>
            </a:r>
          </a:p>
          <a:p>
            <a:r>
              <a:rPr lang="en-US" dirty="0" smtClean="0"/>
              <a:t>Run each grade’s samples through the recurrent variant analysis pipeline</a:t>
            </a:r>
          </a:p>
          <a:p>
            <a:pPr lvl="1"/>
            <a:r>
              <a:rPr lang="en-US" dirty="0" smtClean="0"/>
              <a:t>Find annotations and variants mutated in multiple samples</a:t>
            </a:r>
          </a:p>
          <a:p>
            <a:r>
              <a:rPr lang="en-US" dirty="0" smtClean="0"/>
              <a:t>Focus is on noncoding results, but it is noteworthy that in the coding results, IDH1 was seen recurrently mutated in all grade 2 samples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77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IDH1+ vs. IDH1- </a:t>
            </a:r>
            <a:r>
              <a:rPr lang="en-US" dirty="0" err="1" smtClean="0"/>
              <a:t>Pseudogene</a:t>
            </a:r>
            <a:r>
              <a:rPr lang="en-US" dirty="0" smtClean="0"/>
              <a:t> Variants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77784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6156" y="2006588"/>
            <a:ext cx="430887" cy="42486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Percent of variants that map to these annotations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810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IDH1+ vs. IDH1- </a:t>
            </a:r>
            <a:r>
              <a:rPr lang="en-US" dirty="0" err="1" smtClean="0"/>
              <a:t>ncRNA</a:t>
            </a:r>
            <a:r>
              <a:rPr lang="en-US" dirty="0" smtClean="0"/>
              <a:t> Variants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50375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6156" y="2006588"/>
            <a:ext cx="430887" cy="42486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Percent of variants that map to these annotations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4603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IDH1+ vs. IDH1- </a:t>
            </a:r>
            <a:r>
              <a:rPr lang="en-US" dirty="0" err="1" smtClean="0"/>
              <a:t>Ctcf</a:t>
            </a:r>
            <a:r>
              <a:rPr lang="en-US" dirty="0" smtClean="0"/>
              <a:t> Motif Variants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12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41238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6156" y="2006588"/>
            <a:ext cx="430887" cy="42486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Percent of variants that map to these annotations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31673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IDH1+ vs. IDH1- EP300 Motif Variants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13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77784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6156" y="2006588"/>
            <a:ext cx="430887" cy="42486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Percent of variants that map to these annotations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05757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IDH1+ vs. IDH1- </a:t>
            </a:r>
            <a:r>
              <a:rPr lang="en-US" dirty="0" err="1" smtClean="0"/>
              <a:t>Myc</a:t>
            </a:r>
            <a:r>
              <a:rPr lang="en-US" dirty="0" smtClean="0"/>
              <a:t> Motif Variants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14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68647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6156" y="2006588"/>
            <a:ext cx="430887" cy="42486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Percent of variants that map to these annotations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11613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IDH1+ vs. IDH1- Max Motif Variants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15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86920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6156" y="2006588"/>
            <a:ext cx="430887" cy="42486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Percent of variants that map to these annotations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61904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2 </a:t>
            </a:r>
            <a:r>
              <a:rPr lang="en-US" dirty="0" err="1" smtClean="0"/>
              <a:t>glioma</a:t>
            </a:r>
            <a:r>
              <a:rPr lang="en-US" dirty="0" smtClean="0"/>
              <a:t>: </a:t>
            </a:r>
            <a:r>
              <a:rPr lang="en-US" dirty="0" err="1" smtClean="0"/>
              <a:t>Pseudogenes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Sample frequency 3</a:t>
            </a:r>
          </a:p>
          <a:p>
            <a:r>
              <a:rPr lang="en-US" dirty="0"/>
              <a:t>RP11-352E6.2: </a:t>
            </a:r>
            <a:r>
              <a:rPr lang="en-US" dirty="0" smtClean="0"/>
              <a:t>Function unknown</a:t>
            </a:r>
            <a:endParaRPr lang="en-US" dirty="0"/>
          </a:p>
          <a:p>
            <a:pPr lvl="1"/>
            <a:r>
              <a:rPr lang="en-US" dirty="0" smtClean="0"/>
              <a:t>chr4    </a:t>
            </a:r>
            <a:r>
              <a:rPr lang="en-US" dirty="0"/>
              <a:t>12641922        12642261</a:t>
            </a:r>
          </a:p>
          <a:p>
            <a:r>
              <a:rPr lang="en-US" dirty="0"/>
              <a:t>MTND4P24: MT-ND4 </a:t>
            </a:r>
            <a:r>
              <a:rPr lang="en-US" dirty="0" err="1"/>
              <a:t>pseudogene</a:t>
            </a:r>
            <a:r>
              <a:rPr lang="en-US" dirty="0"/>
              <a:t> 24</a:t>
            </a:r>
          </a:p>
          <a:p>
            <a:pPr lvl="1"/>
            <a:r>
              <a:rPr lang="en-US" dirty="0" err="1"/>
              <a:t>RefSeq</a:t>
            </a:r>
            <a:r>
              <a:rPr lang="en-US" dirty="0"/>
              <a:t> inferred</a:t>
            </a:r>
          </a:p>
          <a:p>
            <a:pPr lvl="1"/>
            <a:r>
              <a:rPr lang="en-US" dirty="0" err="1"/>
              <a:t>chrX</a:t>
            </a:r>
            <a:r>
              <a:rPr lang="en-US" dirty="0"/>
              <a:t>    125606868       125607264</a:t>
            </a:r>
          </a:p>
          <a:p>
            <a:r>
              <a:rPr lang="en-US" dirty="0"/>
              <a:t>CDC27P2: cell division cycle 27 </a:t>
            </a:r>
            <a:r>
              <a:rPr lang="en-US" dirty="0" err="1"/>
              <a:t>pseudogene</a:t>
            </a:r>
            <a:r>
              <a:rPr lang="en-US" dirty="0"/>
              <a:t> 2</a:t>
            </a:r>
          </a:p>
          <a:p>
            <a:pPr lvl="1"/>
            <a:r>
              <a:rPr lang="en-US" dirty="0" err="1"/>
              <a:t>RefSeq</a:t>
            </a:r>
            <a:r>
              <a:rPr lang="en-US" dirty="0"/>
              <a:t> inferred</a:t>
            </a:r>
          </a:p>
          <a:p>
            <a:pPr lvl="1"/>
            <a:r>
              <a:rPr lang="en-US" dirty="0" err="1"/>
              <a:t>chrY</a:t>
            </a:r>
            <a:r>
              <a:rPr lang="en-US" dirty="0"/>
              <a:t>    10027986        </a:t>
            </a:r>
            <a:r>
              <a:rPr lang="en-US" dirty="0" smtClean="0"/>
              <a:t>10029907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0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2 </a:t>
            </a:r>
            <a:r>
              <a:rPr lang="en-US" dirty="0" err="1" smtClean="0"/>
              <a:t>glioma</a:t>
            </a:r>
            <a:r>
              <a:rPr lang="en-US" dirty="0" smtClean="0"/>
              <a:t>: </a:t>
            </a:r>
            <a:r>
              <a:rPr lang="en-US" dirty="0" err="1" smtClean="0"/>
              <a:t>Pseudogenes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Sample frequency 2</a:t>
            </a:r>
          </a:p>
          <a:p>
            <a:r>
              <a:rPr lang="en-US" dirty="0"/>
              <a:t>MTND1P15: MT-ND1 </a:t>
            </a:r>
            <a:r>
              <a:rPr lang="en-US" dirty="0" err="1"/>
              <a:t>pseudogene</a:t>
            </a:r>
            <a:r>
              <a:rPr lang="en-US" dirty="0"/>
              <a:t> 15</a:t>
            </a:r>
          </a:p>
          <a:p>
            <a:pPr lvl="1"/>
            <a:r>
              <a:rPr lang="en-US" dirty="0" err="1"/>
              <a:t>RefSeq</a:t>
            </a:r>
            <a:r>
              <a:rPr lang="en-US" dirty="0"/>
              <a:t> inferred</a:t>
            </a:r>
          </a:p>
          <a:p>
            <a:pPr lvl="1"/>
            <a:r>
              <a:rPr lang="en-US" dirty="0"/>
              <a:t>chr17   22024064	22025022</a:t>
            </a:r>
          </a:p>
          <a:p>
            <a:r>
              <a:rPr lang="en-US" dirty="0"/>
              <a:t>MTND4LP1: MT-ND4L </a:t>
            </a:r>
            <a:r>
              <a:rPr lang="en-US" dirty="0" err="1"/>
              <a:t>pseudogene</a:t>
            </a:r>
            <a:r>
              <a:rPr lang="en-US" dirty="0"/>
              <a:t> 1</a:t>
            </a:r>
          </a:p>
          <a:p>
            <a:pPr lvl="1"/>
            <a:r>
              <a:rPr lang="en-US" dirty="0"/>
              <a:t>Inferred</a:t>
            </a:r>
          </a:p>
          <a:p>
            <a:pPr lvl="1"/>
            <a:r>
              <a:rPr lang="en-US" dirty="0" err="1"/>
              <a:t>chrX</a:t>
            </a:r>
            <a:r>
              <a:rPr lang="en-US" dirty="0"/>
              <a:t>    125606711       125606867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2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2 </a:t>
            </a:r>
            <a:r>
              <a:rPr lang="en-US" dirty="0" err="1" smtClean="0"/>
              <a:t>glioma</a:t>
            </a:r>
            <a:r>
              <a:rPr lang="en-US" dirty="0" smtClean="0"/>
              <a:t>: </a:t>
            </a:r>
            <a:r>
              <a:rPr lang="en-US" dirty="0" err="1" smtClean="0"/>
              <a:t>ncRNA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Sample frequency 2</a:t>
            </a:r>
            <a:endParaRPr lang="en-US" dirty="0" smtClean="0"/>
          </a:p>
          <a:p>
            <a:r>
              <a:rPr lang="en-US" dirty="0"/>
              <a:t>RP11-760D2.11 (</a:t>
            </a:r>
            <a:r>
              <a:rPr lang="en-US" dirty="0" err="1"/>
              <a:t>lincRNA</a:t>
            </a:r>
            <a:r>
              <a:rPr lang="en-US" dirty="0"/>
              <a:t>): </a:t>
            </a:r>
            <a:r>
              <a:rPr lang="en-US" dirty="0" smtClean="0"/>
              <a:t>Function unknown</a:t>
            </a:r>
            <a:endParaRPr lang="en-US" dirty="0"/>
          </a:p>
          <a:p>
            <a:pPr lvl="1"/>
            <a:r>
              <a:rPr lang="en-US" dirty="0" smtClean="0"/>
              <a:t>chr7    </a:t>
            </a:r>
            <a:r>
              <a:rPr lang="en-US" dirty="0"/>
              <a:t>56560817        56564978</a:t>
            </a:r>
          </a:p>
          <a:p>
            <a:r>
              <a:rPr lang="en-US" dirty="0"/>
              <a:t>AL359973.1 (</a:t>
            </a:r>
            <a:r>
              <a:rPr lang="en-US" dirty="0" err="1"/>
              <a:t>miRNA</a:t>
            </a:r>
            <a:r>
              <a:rPr lang="en-US" dirty="0"/>
              <a:t>): No functional annotations available</a:t>
            </a:r>
          </a:p>
          <a:p>
            <a:pPr lvl="1"/>
            <a:r>
              <a:rPr lang="en-US" dirty="0" err="1" smtClean="0"/>
              <a:t>chrX</a:t>
            </a:r>
            <a:r>
              <a:rPr lang="en-US" dirty="0" smtClean="0"/>
              <a:t>    </a:t>
            </a:r>
            <a:r>
              <a:rPr lang="en-US" dirty="0"/>
              <a:t>125606792       125606865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58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4 </a:t>
            </a:r>
            <a:r>
              <a:rPr lang="en-US" dirty="0" err="1" smtClean="0"/>
              <a:t>glioma</a:t>
            </a:r>
            <a:r>
              <a:rPr lang="en-US" dirty="0" smtClean="0"/>
              <a:t>: </a:t>
            </a:r>
            <a:r>
              <a:rPr lang="en-US" dirty="0" err="1" smtClean="0"/>
              <a:t>pseudogenes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038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Sample frequency 5</a:t>
            </a:r>
            <a:endParaRPr lang="en-US" dirty="0" smtClean="0"/>
          </a:p>
          <a:p>
            <a:r>
              <a:rPr lang="en-US" dirty="0"/>
              <a:t>MTND4P24: MT-ND4 </a:t>
            </a:r>
            <a:r>
              <a:rPr lang="en-US" dirty="0" err="1"/>
              <a:t>pseudogene</a:t>
            </a:r>
            <a:r>
              <a:rPr lang="en-US" dirty="0"/>
              <a:t> 24</a:t>
            </a:r>
          </a:p>
          <a:p>
            <a:pPr lvl="1"/>
            <a:r>
              <a:rPr lang="en-US" dirty="0" err="1" smtClean="0"/>
              <a:t>chrX</a:t>
            </a:r>
            <a:r>
              <a:rPr lang="en-US" dirty="0" smtClean="0"/>
              <a:t>    </a:t>
            </a:r>
            <a:r>
              <a:rPr lang="en-US" dirty="0"/>
              <a:t>125606868       125607264</a:t>
            </a:r>
          </a:p>
          <a:p>
            <a:pPr lvl="1"/>
            <a:r>
              <a:rPr lang="en-US" dirty="0" err="1"/>
              <a:t>RefSeq</a:t>
            </a:r>
            <a:r>
              <a:rPr lang="en-US" dirty="0"/>
              <a:t> </a:t>
            </a:r>
            <a:r>
              <a:rPr lang="en-US" dirty="0" smtClean="0"/>
              <a:t>inferred</a:t>
            </a:r>
          </a:p>
          <a:p>
            <a:pPr marL="0" indent="0">
              <a:buNone/>
            </a:pPr>
            <a:r>
              <a:rPr lang="en-US" b="1" dirty="0" smtClean="0"/>
              <a:t>Sample frequency 4</a:t>
            </a:r>
            <a:endParaRPr lang="en-US" dirty="0" smtClean="0"/>
          </a:p>
          <a:p>
            <a:r>
              <a:rPr lang="en-US" dirty="0"/>
              <a:t>TAS2R64P: taste receptor, type 2, member 64 </a:t>
            </a:r>
            <a:r>
              <a:rPr lang="en-US" dirty="0" err="1"/>
              <a:t>pseudogene</a:t>
            </a:r>
            <a:endParaRPr lang="en-US" dirty="0"/>
          </a:p>
          <a:p>
            <a:pPr lvl="1"/>
            <a:r>
              <a:rPr lang="en-US" dirty="0" err="1"/>
              <a:t>RefSeq</a:t>
            </a:r>
            <a:r>
              <a:rPr lang="en-US" dirty="0"/>
              <a:t> inferred</a:t>
            </a:r>
          </a:p>
          <a:p>
            <a:pPr lvl="1"/>
            <a:r>
              <a:rPr lang="en-US" dirty="0"/>
              <a:t>chr12   11229368        11231770</a:t>
            </a:r>
          </a:p>
          <a:p>
            <a:r>
              <a:rPr lang="en-US" dirty="0"/>
              <a:t>ANKRD18DP: </a:t>
            </a:r>
            <a:r>
              <a:rPr lang="en-US" dirty="0" err="1"/>
              <a:t>ankyrin</a:t>
            </a:r>
            <a:r>
              <a:rPr lang="en-US" dirty="0"/>
              <a:t> repeat domain 18D, </a:t>
            </a:r>
            <a:r>
              <a:rPr lang="en-US" dirty="0" err="1"/>
              <a:t>pseudogene</a:t>
            </a:r>
            <a:endParaRPr lang="en-US" dirty="0"/>
          </a:p>
          <a:p>
            <a:pPr lvl="1"/>
            <a:r>
              <a:rPr lang="en-US" dirty="0" err="1"/>
              <a:t>RefSeq</a:t>
            </a:r>
            <a:r>
              <a:rPr lang="en-US" dirty="0"/>
              <a:t> provisional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Ankyrins</a:t>
            </a:r>
            <a:r>
              <a:rPr lang="en-US" dirty="0"/>
              <a:t> are a family of adaptor proteins that mediate the attachment of integral membrane proteins to the </a:t>
            </a:r>
            <a:r>
              <a:rPr lang="en-US" dirty="0" err="1"/>
              <a:t>spectrin</a:t>
            </a:r>
            <a:r>
              <a:rPr lang="en-US" dirty="0"/>
              <a:t>-actin based membrane cytoskeleton.” (Wikipedia, derived from a </a:t>
            </a:r>
            <a:r>
              <a:rPr lang="en-US" i="1" dirty="0"/>
              <a:t>Physiol. Rev.</a:t>
            </a:r>
            <a:r>
              <a:rPr lang="en-US" dirty="0"/>
              <a:t> paper)</a:t>
            </a:r>
          </a:p>
          <a:p>
            <a:pPr lvl="1"/>
            <a:r>
              <a:rPr lang="en-US" dirty="0"/>
              <a:t>chr3    197784402       197786234</a:t>
            </a:r>
          </a:p>
          <a:p>
            <a:r>
              <a:rPr lang="en-US" dirty="0"/>
              <a:t>CTD-2341D24.1: No functional annotations available</a:t>
            </a:r>
          </a:p>
          <a:p>
            <a:pPr lvl="1"/>
            <a:r>
              <a:rPr lang="en-US" dirty="0" smtClean="0"/>
              <a:t>chr5    </a:t>
            </a:r>
            <a:r>
              <a:rPr lang="en-US" dirty="0"/>
              <a:t>97912045        97912964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79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4 </a:t>
            </a:r>
            <a:r>
              <a:rPr lang="en-US" dirty="0" err="1" smtClean="0"/>
              <a:t>glioma</a:t>
            </a:r>
            <a:r>
              <a:rPr lang="en-US" dirty="0" smtClean="0"/>
              <a:t>: </a:t>
            </a:r>
            <a:r>
              <a:rPr lang="en-US" dirty="0" err="1" smtClean="0"/>
              <a:t>pseudogenes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Sample frequency 3</a:t>
            </a:r>
          </a:p>
          <a:p>
            <a:r>
              <a:rPr lang="en-US" dirty="0" smtClean="0"/>
              <a:t>RP11</a:t>
            </a:r>
            <a:r>
              <a:rPr lang="en-US" dirty="0"/>
              <a:t>-296I10.6: </a:t>
            </a:r>
            <a:r>
              <a:rPr lang="en-US" dirty="0" smtClean="0"/>
              <a:t>Function unknown</a:t>
            </a:r>
            <a:endParaRPr lang="en-US" dirty="0"/>
          </a:p>
          <a:p>
            <a:pPr lvl="1"/>
            <a:r>
              <a:rPr lang="en-US" dirty="0"/>
              <a:t>chr16   70258759        70259936</a:t>
            </a:r>
          </a:p>
          <a:p>
            <a:r>
              <a:rPr lang="en-US" dirty="0"/>
              <a:t>MTND1P15: MT-ND1 </a:t>
            </a:r>
            <a:r>
              <a:rPr lang="en-US" dirty="0" err="1"/>
              <a:t>pseudogene</a:t>
            </a:r>
            <a:r>
              <a:rPr lang="en-US" dirty="0"/>
              <a:t> 15</a:t>
            </a:r>
          </a:p>
          <a:p>
            <a:pPr lvl="1"/>
            <a:r>
              <a:rPr lang="en-US" dirty="0" err="1"/>
              <a:t>RefSeq</a:t>
            </a:r>
            <a:r>
              <a:rPr lang="en-US" dirty="0"/>
              <a:t> inferred</a:t>
            </a:r>
          </a:p>
          <a:p>
            <a:pPr lvl="1"/>
            <a:r>
              <a:rPr lang="en-US" dirty="0"/>
              <a:t>chr17   22024064	22025022</a:t>
            </a:r>
          </a:p>
          <a:p>
            <a:r>
              <a:rPr lang="en-US" dirty="0"/>
              <a:t>RP11-352E6.2: </a:t>
            </a:r>
            <a:r>
              <a:rPr lang="en-US" dirty="0" smtClean="0"/>
              <a:t>Function unknown</a:t>
            </a:r>
            <a:endParaRPr lang="en-US" dirty="0"/>
          </a:p>
          <a:p>
            <a:pPr lvl="1"/>
            <a:r>
              <a:rPr lang="en-US" dirty="0" smtClean="0"/>
              <a:t>chr4    </a:t>
            </a:r>
            <a:r>
              <a:rPr lang="en-US" dirty="0"/>
              <a:t>12641922        12642261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62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4 </a:t>
            </a:r>
            <a:r>
              <a:rPr lang="en-US" dirty="0" err="1" smtClean="0"/>
              <a:t>glioma</a:t>
            </a:r>
            <a:r>
              <a:rPr lang="en-US" dirty="0" smtClean="0"/>
              <a:t>: </a:t>
            </a:r>
            <a:r>
              <a:rPr lang="en-US" dirty="0" err="1" smtClean="0"/>
              <a:t>ncRNA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Sample frequency 3</a:t>
            </a:r>
            <a:endParaRPr lang="en-US" dirty="0" smtClean="0"/>
          </a:p>
          <a:p>
            <a:r>
              <a:rPr lang="en-US" dirty="0"/>
              <a:t>RP11-431K24.1 (</a:t>
            </a:r>
            <a:r>
              <a:rPr lang="en-US" dirty="0" err="1"/>
              <a:t>lincRNA</a:t>
            </a:r>
            <a:r>
              <a:rPr lang="en-US" dirty="0"/>
              <a:t>, chr1)</a:t>
            </a:r>
            <a:r>
              <a:rPr lang="en-US" dirty="0" smtClean="0"/>
              <a:t>: Function unknown</a:t>
            </a:r>
            <a:endParaRPr lang="en-US" dirty="0"/>
          </a:p>
          <a:p>
            <a:pPr lvl="1"/>
            <a:r>
              <a:rPr lang="en-US" dirty="0" smtClean="0"/>
              <a:t>chr1    </a:t>
            </a:r>
            <a:r>
              <a:rPr lang="en-US" dirty="0"/>
              <a:t>8181534 8182762</a:t>
            </a:r>
          </a:p>
          <a:p>
            <a:r>
              <a:rPr lang="en-US" dirty="0"/>
              <a:t>RP11-757G1.6 (</a:t>
            </a:r>
            <a:r>
              <a:rPr lang="en-US" dirty="0" err="1"/>
              <a:t>lincRNA</a:t>
            </a:r>
            <a:r>
              <a:rPr lang="en-US" dirty="0"/>
              <a:t>, chr11): </a:t>
            </a:r>
            <a:r>
              <a:rPr lang="en-US" dirty="0" smtClean="0"/>
              <a:t>Function unknown</a:t>
            </a:r>
            <a:endParaRPr lang="en-US" dirty="0"/>
          </a:p>
          <a:p>
            <a:pPr lvl="1"/>
            <a:r>
              <a:rPr lang="en-US" dirty="0" smtClean="0"/>
              <a:t>chr11   </a:t>
            </a:r>
            <a:r>
              <a:rPr lang="en-US" dirty="0"/>
              <a:t>68639011        </a:t>
            </a:r>
            <a:r>
              <a:rPr lang="en-US" dirty="0" smtClean="0"/>
              <a:t>68642010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Ctcf</a:t>
            </a:r>
            <a:r>
              <a:rPr lang="en-US" b="1" dirty="0" smtClean="0"/>
              <a:t> Motifs: Sample Frequency 2</a:t>
            </a:r>
            <a:endParaRPr lang="en-US" dirty="0" smtClean="0"/>
          </a:p>
          <a:p>
            <a:r>
              <a:rPr lang="en-US" dirty="0"/>
              <a:t>chr14   38344028        38344050</a:t>
            </a:r>
          </a:p>
          <a:p>
            <a:r>
              <a:rPr lang="en-US" dirty="0"/>
              <a:t>chr14   38344033        38344052</a:t>
            </a:r>
          </a:p>
          <a:p>
            <a:r>
              <a:rPr lang="en-US" dirty="0"/>
              <a:t>chr14   38344035        38344049</a:t>
            </a:r>
          </a:p>
          <a:p>
            <a:r>
              <a:rPr lang="en-US" dirty="0"/>
              <a:t>chr4    151720567       </a:t>
            </a:r>
            <a:r>
              <a:rPr lang="en-US" dirty="0" smtClean="0"/>
              <a:t>151720586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95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IDH1+ to IDH1-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IDH1 status indicated in latest clinical spreadsheet from Murat lab</a:t>
            </a:r>
          </a:p>
          <a:p>
            <a:r>
              <a:rPr lang="en-US" dirty="0" smtClean="0"/>
              <a:t>Split samples by IDH1 status</a:t>
            </a:r>
          </a:p>
          <a:p>
            <a:pPr lvl="1"/>
            <a:r>
              <a:rPr lang="en-US" dirty="0" smtClean="0"/>
              <a:t>And removed samples flagged with a high amount of structural variation</a:t>
            </a:r>
          </a:p>
          <a:p>
            <a:r>
              <a:rPr lang="en-US" dirty="0" smtClean="0"/>
              <a:t>Somatic and </a:t>
            </a:r>
            <a:r>
              <a:rPr lang="en-US" dirty="0" err="1" smtClean="0"/>
              <a:t>germline</a:t>
            </a:r>
            <a:r>
              <a:rPr lang="en-US" dirty="0" smtClean="0"/>
              <a:t> variant intersections done</a:t>
            </a:r>
          </a:p>
          <a:p>
            <a:pPr lvl="1"/>
            <a:r>
              <a:rPr lang="en-US" dirty="0" smtClean="0"/>
              <a:t>Waiting for recurrent variant analysis to finish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70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IDH1+ vs. IDH1- Gene Variants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41238"/>
            <a:ext cx="6400800" cy="64008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E5B63-32C5-AA4A-9059-0A97374BDFAE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56156" y="2006588"/>
            <a:ext cx="430887" cy="42486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Percent of variants that map to these annotations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02543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535</Words>
  <Application>Microsoft Macintosh PowerPoint</Application>
  <PresentationFormat>On-screen Show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Recurrently Mutated Annotations in Grade 2 and Grade 4 Gliomas</vt:lpstr>
      <vt:lpstr>Grade 2 glioma: Pseudogenes</vt:lpstr>
      <vt:lpstr>Grade 2 glioma: Pseudogenes</vt:lpstr>
      <vt:lpstr>Grade 2 glioma: ncRNA</vt:lpstr>
      <vt:lpstr>Grade 4 glioma: pseudogenes</vt:lpstr>
      <vt:lpstr>Grade 4 glioma: pseudogenes</vt:lpstr>
      <vt:lpstr>Grade 4 glioma: ncRNA</vt:lpstr>
      <vt:lpstr>Comparing IDH1+ to IDH1-</vt:lpstr>
      <vt:lpstr>IDH1+ vs. IDH1- Gene Variants</vt:lpstr>
      <vt:lpstr>IDH1+ vs. IDH1- Pseudogene Variants</vt:lpstr>
      <vt:lpstr>IDH1+ vs. IDH1- ncRNA Variants</vt:lpstr>
      <vt:lpstr>IDH1+ vs. IDH1- Ctcf Motif Variants</vt:lpstr>
      <vt:lpstr>IDH1+ vs. IDH1- EP300 Motif Variants</vt:lpstr>
      <vt:lpstr>IDH1+ vs. IDH1- Myc Motif Variants</vt:lpstr>
      <vt:lpstr>IDH1+ vs. IDH1- Max Motif Variants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IDH+ vs. IDH- Gene Variants</dc:title>
  <dc:creator>Lucas Lochovsky</dc:creator>
  <cp:lastModifiedBy>Lucas Lochovsky</cp:lastModifiedBy>
  <cp:revision>61</cp:revision>
  <dcterms:created xsi:type="dcterms:W3CDTF">2013-03-25T19:43:11Z</dcterms:created>
  <dcterms:modified xsi:type="dcterms:W3CDTF">2013-03-27T02:10:47Z</dcterms:modified>
</cp:coreProperties>
</file>