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83FF1-2BC6-AC4B-BBA0-3E04854D0946}" type="datetimeFigureOut">
              <a:rPr lang="en-US" smtClean="0"/>
              <a:t>3/20/13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024D5-9657-2149-AFCA-5005C971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43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DB116B-4F7D-924A-ADF0-7C1D3A23BB76}" type="datetimeFigureOut">
              <a:rPr lang="en-US" smtClean="0"/>
              <a:t>3/20/13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A2968-ECC8-9E4B-A638-DDBF92378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375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Overall, there</a:t>
            </a:r>
            <a:r>
              <a:rPr lang="en-US" baseline="0" dirty="0" smtClean="0"/>
              <a:t>’s gene variant enrichment across all grades, but no difference between grades. (The one sample in grade 3 makes interpretability for grade 3 trends difficult) </a:t>
            </a:r>
            <a:r>
              <a:rPr lang="en-US" dirty="0" smtClean="0"/>
              <a:t>Notable that once the flagged samples were removed from grade 4, that’s when the</a:t>
            </a:r>
            <a:r>
              <a:rPr lang="en-US" baseline="0" dirty="0" smtClean="0"/>
              <a:t> somatic and </a:t>
            </a:r>
            <a:r>
              <a:rPr lang="en-US" baseline="0" dirty="0" err="1" smtClean="0"/>
              <a:t>germline</a:t>
            </a:r>
            <a:r>
              <a:rPr lang="en-US" baseline="0" dirty="0" smtClean="0"/>
              <a:t> distributions looked much different. (could be responsible for a number of our screwed up results in the past)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F5967-CD64-284E-A804-493C06066F9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75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Looks</a:t>
            </a:r>
            <a:r>
              <a:rPr lang="en-US" baseline="0" dirty="0" smtClean="0"/>
              <a:t> like there’s an enrichment in grade 2 compared to grade 4, but if you look at the average total variant counts relative to the </a:t>
            </a:r>
            <a:r>
              <a:rPr lang="en-US" baseline="0" dirty="0" err="1" smtClean="0"/>
              <a:t>pseudogene</a:t>
            </a:r>
            <a:r>
              <a:rPr lang="en-US" baseline="0" dirty="0" smtClean="0"/>
              <a:t> variant counts, it appears that </a:t>
            </a:r>
            <a:r>
              <a:rPr lang="en-US" baseline="0" dirty="0" err="1" smtClean="0"/>
              <a:t>pseudogenes</a:t>
            </a:r>
            <a:r>
              <a:rPr lang="en-US" baseline="0" dirty="0" smtClean="0"/>
              <a:t> might be hit just as hard in grade 4, but the additional variants in grade 4 are falling in other annotation sets.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968-ECC8-9E4B-A638-DDBF923786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51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Noncoding</a:t>
            </a:r>
            <a:r>
              <a:rPr lang="en-US" baseline="0" dirty="0" smtClean="0"/>
              <a:t> RNA isn’t as dramatically enriched, but it also follows a pattern where it’s fraction appears to decrease in higher grades, similar to </a:t>
            </a:r>
            <a:r>
              <a:rPr lang="en-US" baseline="0" dirty="0" err="1" smtClean="0"/>
              <a:t>pseudogenes</a:t>
            </a:r>
            <a:r>
              <a:rPr lang="en-US" baseline="0" dirty="0" smtClean="0"/>
              <a:t>, but not as pronounced.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968-ECC8-9E4B-A638-DDBF923786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07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Here, it a</a:t>
            </a:r>
            <a:r>
              <a:rPr lang="en-US" baseline="0" dirty="0" smtClean="0"/>
              <a:t>ppears that the </a:t>
            </a:r>
            <a:r>
              <a:rPr lang="en-US" baseline="0" dirty="0" err="1" smtClean="0"/>
              <a:t>Ctcf</a:t>
            </a:r>
            <a:r>
              <a:rPr lang="en-US" baseline="0" dirty="0" smtClean="0"/>
              <a:t> motif variant percentage increases from grade 2 to grade 4. Implicates </a:t>
            </a:r>
            <a:r>
              <a:rPr lang="en-US" baseline="0" dirty="0" err="1" smtClean="0"/>
              <a:t>Ctcf</a:t>
            </a:r>
            <a:r>
              <a:rPr lang="en-US" baseline="0" dirty="0" smtClean="0"/>
              <a:t> and possibly other TF sites are hallmarks of advanced stages of </a:t>
            </a:r>
            <a:r>
              <a:rPr lang="en-US" baseline="0" dirty="0" err="1" smtClean="0"/>
              <a:t>glioma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968-ECC8-9E4B-A638-DDBF923786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44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EP30</a:t>
            </a:r>
            <a:r>
              <a:rPr lang="en-US" baseline="0" dirty="0" smtClean="0"/>
              <a:t>0 has no difference with either </a:t>
            </a:r>
            <a:r>
              <a:rPr lang="en-US" baseline="0" dirty="0" err="1" smtClean="0"/>
              <a:t>germline</a:t>
            </a:r>
            <a:r>
              <a:rPr lang="en-US" baseline="0" dirty="0" smtClean="0"/>
              <a:t>, or between grades.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968-ECC8-9E4B-A638-DDBF923786F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95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grade 2 samples had</a:t>
            </a:r>
            <a:r>
              <a:rPr lang="en-US" baseline="0" dirty="0" smtClean="0"/>
              <a:t> no intersections with </a:t>
            </a:r>
            <a:r>
              <a:rPr lang="en-US" baseline="0" dirty="0" err="1" smtClean="0"/>
              <a:t>Myc</a:t>
            </a:r>
            <a:r>
              <a:rPr lang="en-US" baseline="0" dirty="0" smtClean="0"/>
              <a:t> motifs (except for one), so they’re not shown here. With only one grade 3 sample it’s hard to say anything about what’s going on with grade 3, but grade 4 appears to be roughly in line with its </a:t>
            </a:r>
            <a:r>
              <a:rPr lang="en-US" baseline="0" dirty="0" err="1" smtClean="0"/>
              <a:t>germline</a:t>
            </a:r>
            <a:r>
              <a:rPr lang="en-US" baseline="0" dirty="0" smtClean="0"/>
              <a:t> percentage.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968-ECC8-9E4B-A638-DDBF923786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874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Same with Max.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968-ECC8-9E4B-A638-DDBF923786F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00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</a:t>
            </a:r>
            <a:r>
              <a:rPr lang="en-US" baseline="0" dirty="0" smtClean="0"/>
              <a:t> motifs done to see if there’s anything informative about this, but it appears studying individual TFs is more helpful.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A2968-ECC8-9E4B-A638-DDBF923786F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92F74-63EC-924F-A932-453A145C7933}" type="datetime1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1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BAFF-2C84-F641-BDA9-E254852070BA}" type="datetime1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31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052E-0A72-7B43-B444-9CEA813E4214}" type="datetime1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8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7A85D-F4F9-AE4A-8235-41825C402D60}" type="datetime1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4127D-9219-F547-898A-328C8C7F11E8}" type="datetime1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70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B72D-3851-D749-8320-29689FCA3F06}" type="datetime1">
              <a:rPr lang="en-US" smtClean="0"/>
              <a:t>3/20/13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8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7E23-8274-DB47-9477-64C9F6CCD062}" type="datetime1">
              <a:rPr lang="en-US" smtClean="0"/>
              <a:t>3/20/13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1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BF99-E42F-9A4B-927D-B4EFF32BC177}" type="datetime1">
              <a:rPr lang="en-US" smtClean="0"/>
              <a:t>3/20/13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97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0142F-C8F6-EA43-B5DD-02DEDB794120}" type="datetime1">
              <a:rPr lang="en-US" smtClean="0"/>
              <a:t>3/20/13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2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E99C9-32BB-BE4D-A0DB-E72E8E51EDC5}" type="datetime1">
              <a:rPr lang="en-US" smtClean="0"/>
              <a:t>3/20/13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1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3BFC7-86EA-504D-9242-75F37E3CA3AC}" type="datetime1">
              <a:rPr lang="en-US" smtClean="0"/>
              <a:t>3/20/13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4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0C9C2-D86D-A34C-A383-8D960A40F272}" type="datetime1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0457F-0E42-4044-81CE-42CC599F7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6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Glioma</a:t>
            </a:r>
            <a:r>
              <a:rPr lang="en-US" dirty="0" smtClean="0"/>
              <a:t> Variant Analyses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Annotation subgroup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March 20, 2013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39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Glioma</a:t>
            </a:r>
            <a:r>
              <a:rPr lang="en-US" dirty="0"/>
              <a:t> All </a:t>
            </a:r>
            <a:r>
              <a:rPr lang="en-US" dirty="0" smtClean="0"/>
              <a:t>grades</a:t>
            </a:r>
            <a:r>
              <a:rPr lang="en-US" dirty="0"/>
              <a:t>: Somatic vs. </a:t>
            </a:r>
            <a:r>
              <a:rPr lang="en-US" dirty="0" err="1"/>
              <a:t>Germline</a:t>
            </a:r>
            <a:r>
              <a:rPr lang="en-US" dirty="0"/>
              <a:t> </a:t>
            </a:r>
            <a:r>
              <a:rPr lang="en-US" dirty="0" smtClean="0"/>
              <a:t>All </a:t>
            </a:r>
            <a:r>
              <a:rPr lang="en-US" dirty="0"/>
              <a:t>Motif </a:t>
            </a:r>
            <a:r>
              <a:rPr lang="en-US" dirty="0" smtClean="0"/>
              <a:t>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988797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501" y="2818293"/>
            <a:ext cx="204023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2 Somatic</a:t>
            </a:r>
          </a:p>
          <a:p>
            <a:r>
              <a:rPr lang="en-US" dirty="0" smtClean="0"/>
              <a:t>2: grade 2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3 Somatic</a:t>
            </a:r>
          </a:p>
          <a:p>
            <a:r>
              <a:rPr lang="en-US" dirty="0" smtClean="0"/>
              <a:t>4: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5: grade 4 Somatic</a:t>
            </a:r>
          </a:p>
          <a:p>
            <a:r>
              <a:rPr lang="en-US" dirty="0" smtClean="0"/>
              <a:t>6: grade 4 </a:t>
            </a:r>
            <a:r>
              <a:rPr lang="en-US" dirty="0" err="1" smtClean="0"/>
              <a:t>Germline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322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recurrent variant analyses restricted to particular </a:t>
            </a:r>
            <a:r>
              <a:rPr lang="en-US" dirty="0" err="1" smtClean="0"/>
              <a:t>glioma</a:t>
            </a:r>
            <a:r>
              <a:rPr lang="en-US" dirty="0" smtClean="0"/>
              <a:t> grades</a:t>
            </a:r>
          </a:p>
          <a:p>
            <a:r>
              <a:rPr lang="en-US" dirty="0" smtClean="0"/>
              <a:t>SV mask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1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Separate </a:t>
            </a:r>
            <a:r>
              <a:rPr lang="en-US" dirty="0" err="1" smtClean="0"/>
              <a:t>glioma</a:t>
            </a:r>
            <a:r>
              <a:rPr lang="en-US" dirty="0" smtClean="0"/>
              <a:t> samples by grade</a:t>
            </a:r>
          </a:p>
          <a:p>
            <a:pPr lvl="1"/>
            <a:r>
              <a:rPr lang="en-US" dirty="0" smtClean="0"/>
              <a:t>5 grade 2’s</a:t>
            </a:r>
          </a:p>
          <a:p>
            <a:pPr lvl="1"/>
            <a:r>
              <a:rPr lang="en-US" dirty="0" smtClean="0"/>
              <a:t>1 grade 3</a:t>
            </a:r>
          </a:p>
          <a:p>
            <a:pPr lvl="1"/>
            <a:r>
              <a:rPr lang="en-US" dirty="0" smtClean="0"/>
              <a:t>20 grade 4’s</a:t>
            </a:r>
          </a:p>
          <a:p>
            <a:r>
              <a:rPr lang="en-US" dirty="0" smtClean="0"/>
              <a:t>Filter out samples flagged as having uneven coverage due to numerous breakpoints and SVs</a:t>
            </a:r>
          </a:p>
          <a:p>
            <a:pPr lvl="1"/>
            <a:r>
              <a:rPr lang="en-US" dirty="0" smtClean="0"/>
              <a:t>4 grade 2’s</a:t>
            </a:r>
          </a:p>
          <a:p>
            <a:pPr lvl="1"/>
            <a:r>
              <a:rPr lang="en-US" dirty="0" smtClean="0"/>
              <a:t>1 grade 3</a:t>
            </a:r>
          </a:p>
          <a:p>
            <a:pPr lvl="1"/>
            <a:r>
              <a:rPr lang="en-US" dirty="0" smtClean="0"/>
              <a:t>11 grade 4’s</a:t>
            </a:r>
          </a:p>
          <a:p>
            <a:r>
              <a:rPr lang="en-US" dirty="0" smtClean="0"/>
              <a:t>Intersect these samples’ variants with GENCODE v15 annotations and TF motifs</a:t>
            </a:r>
          </a:p>
          <a:p>
            <a:pPr lvl="1"/>
            <a:r>
              <a:rPr lang="en-US" dirty="0" smtClean="0"/>
              <a:t>Compared to </a:t>
            </a:r>
            <a:r>
              <a:rPr lang="en-US" dirty="0" err="1" smtClean="0"/>
              <a:t>germline</a:t>
            </a:r>
            <a:r>
              <a:rPr lang="en-US" dirty="0" smtClean="0"/>
              <a:t> variant counts instead of NA12878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0457F-0E42-4044-81CE-42CC599F78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5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Glioma</a:t>
            </a:r>
            <a:r>
              <a:rPr lang="en-US" dirty="0" smtClean="0"/>
              <a:t> All grades: Somatic vs. </a:t>
            </a:r>
            <a:r>
              <a:rPr lang="en-US" dirty="0" err="1" smtClean="0"/>
              <a:t>Germline</a:t>
            </a:r>
            <a:r>
              <a:rPr lang="en-US" dirty="0" smtClean="0"/>
              <a:t> Gene 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970256"/>
            <a:ext cx="64008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347" y="2818293"/>
            <a:ext cx="204023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2 Somatic</a:t>
            </a:r>
          </a:p>
          <a:p>
            <a:r>
              <a:rPr lang="en-US" dirty="0" smtClean="0"/>
              <a:t>2: grade 2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3 Somatic</a:t>
            </a:r>
          </a:p>
          <a:p>
            <a:r>
              <a:rPr lang="en-US" dirty="0" smtClean="0"/>
              <a:t>4: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5: grade 4 Somatic</a:t>
            </a:r>
          </a:p>
          <a:p>
            <a:r>
              <a:rPr lang="en-US" dirty="0" smtClean="0"/>
              <a:t>6: grade 4 </a:t>
            </a:r>
            <a:r>
              <a:rPr lang="en-US" dirty="0" err="1" smtClean="0"/>
              <a:t>Germline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7790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86125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Glioma</a:t>
            </a:r>
            <a:r>
              <a:rPr lang="en-US" dirty="0"/>
              <a:t> All </a:t>
            </a:r>
            <a:r>
              <a:rPr lang="en-US" dirty="0" smtClean="0"/>
              <a:t>grades</a:t>
            </a:r>
            <a:r>
              <a:rPr lang="en-US" dirty="0"/>
              <a:t>: Somatic vs. </a:t>
            </a:r>
            <a:r>
              <a:rPr lang="en-US" dirty="0" err="1"/>
              <a:t>Germline</a:t>
            </a:r>
            <a:r>
              <a:rPr lang="en-US" dirty="0"/>
              <a:t> </a:t>
            </a:r>
            <a:r>
              <a:rPr lang="en-US" dirty="0" err="1" smtClean="0"/>
              <a:t>Pseudogene</a:t>
            </a:r>
            <a:r>
              <a:rPr lang="en-US" dirty="0" smtClean="0"/>
              <a:t> 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942443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501" y="1721926"/>
            <a:ext cx="204023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2 Somatic</a:t>
            </a:r>
          </a:p>
          <a:p>
            <a:r>
              <a:rPr lang="en-US" dirty="0" smtClean="0"/>
              <a:t>2: grade 2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3 Somatic</a:t>
            </a:r>
          </a:p>
          <a:p>
            <a:r>
              <a:rPr lang="en-US" dirty="0" smtClean="0"/>
              <a:t>4: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5: grade 4 Somatic</a:t>
            </a:r>
          </a:p>
          <a:p>
            <a:r>
              <a:rPr lang="en-US" dirty="0" smtClean="0"/>
              <a:t>6: grade 4 </a:t>
            </a:r>
            <a:r>
              <a:rPr lang="en-US" dirty="0" err="1" smtClean="0"/>
              <a:t>Germline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8501" y="3560350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 2 </a:t>
            </a:r>
            <a:r>
              <a:rPr lang="en-US" dirty="0" err="1"/>
              <a:t>a</a:t>
            </a:r>
            <a:r>
              <a:rPr lang="en-US" dirty="0" err="1" smtClean="0"/>
              <a:t>vg</a:t>
            </a:r>
            <a:r>
              <a:rPr lang="en-US" dirty="0" smtClean="0"/>
              <a:t> </a:t>
            </a:r>
            <a:r>
              <a:rPr lang="en-US" dirty="0" smtClean="0"/>
              <a:t>variant</a:t>
            </a:r>
          </a:p>
          <a:p>
            <a:r>
              <a:rPr lang="en-US" dirty="0"/>
              <a:t>c</a:t>
            </a:r>
            <a:r>
              <a:rPr lang="en-US" dirty="0" smtClean="0"/>
              <a:t>ount </a:t>
            </a:r>
            <a:r>
              <a:rPr lang="en-US" dirty="0" smtClean="0"/>
              <a:t>= 3427.5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7202" y="4206681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 4 </a:t>
            </a:r>
            <a:r>
              <a:rPr lang="en-US" dirty="0" err="1"/>
              <a:t>a</a:t>
            </a:r>
            <a:r>
              <a:rPr lang="en-US" dirty="0" err="1" smtClean="0"/>
              <a:t>vg</a:t>
            </a:r>
            <a:r>
              <a:rPr lang="en-US" dirty="0" smtClean="0"/>
              <a:t> </a:t>
            </a:r>
            <a:r>
              <a:rPr lang="en-US" dirty="0" smtClean="0"/>
              <a:t>variant</a:t>
            </a:r>
          </a:p>
          <a:p>
            <a:r>
              <a:rPr lang="en-US" dirty="0"/>
              <a:t>c</a:t>
            </a:r>
            <a:r>
              <a:rPr lang="en-US" dirty="0" smtClean="0"/>
              <a:t>ount </a:t>
            </a:r>
            <a:r>
              <a:rPr lang="en-US" dirty="0" smtClean="0"/>
              <a:t>= 7286.27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7202" y="4904101"/>
            <a:ext cx="2467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 2 </a:t>
            </a:r>
            <a:r>
              <a:rPr lang="en-US" dirty="0" err="1" smtClean="0"/>
              <a:t>a</a:t>
            </a:r>
            <a:r>
              <a:rPr lang="en-US" dirty="0" err="1" smtClean="0"/>
              <a:t>vg</a:t>
            </a:r>
            <a:r>
              <a:rPr lang="en-US" dirty="0" smtClean="0"/>
              <a:t> </a:t>
            </a:r>
            <a:r>
              <a:rPr lang="en-US" dirty="0" err="1" smtClean="0"/>
              <a:t>pseudogene</a:t>
            </a:r>
            <a:endParaRPr lang="en-US" dirty="0" smtClean="0"/>
          </a:p>
          <a:p>
            <a:r>
              <a:rPr lang="en-US" dirty="0"/>
              <a:t>v</a:t>
            </a:r>
            <a:r>
              <a:rPr lang="en-US" dirty="0" smtClean="0"/>
              <a:t>ariant</a:t>
            </a:r>
            <a:r>
              <a:rPr lang="en-US" dirty="0" smtClean="0"/>
              <a:t> c</a:t>
            </a:r>
            <a:r>
              <a:rPr lang="en-US" dirty="0" smtClean="0"/>
              <a:t>ount </a:t>
            </a:r>
            <a:r>
              <a:rPr lang="en-US" dirty="0" smtClean="0"/>
              <a:t>= 40.25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8501" y="5553201"/>
            <a:ext cx="2467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grade 4 </a:t>
            </a:r>
            <a:r>
              <a:rPr lang="en-US" dirty="0" err="1" smtClean="0"/>
              <a:t>a</a:t>
            </a:r>
            <a:r>
              <a:rPr lang="en-US" dirty="0" err="1" smtClean="0"/>
              <a:t>vg</a:t>
            </a:r>
            <a:r>
              <a:rPr lang="en-US" dirty="0" smtClean="0"/>
              <a:t> </a:t>
            </a:r>
            <a:r>
              <a:rPr lang="en-US" dirty="0" err="1" smtClean="0"/>
              <a:t>pseudogene</a:t>
            </a:r>
            <a:endParaRPr lang="en-US" dirty="0" smtClean="0"/>
          </a:p>
          <a:p>
            <a:r>
              <a:rPr lang="en-US" dirty="0"/>
              <a:t>v</a:t>
            </a:r>
            <a:r>
              <a:rPr lang="en-US" dirty="0" smtClean="0"/>
              <a:t>ariant</a:t>
            </a:r>
            <a:r>
              <a:rPr lang="en-US" dirty="0" smtClean="0"/>
              <a:t> c</a:t>
            </a:r>
            <a:r>
              <a:rPr lang="en-US" dirty="0" smtClean="0"/>
              <a:t>ount </a:t>
            </a:r>
            <a:r>
              <a:rPr lang="en-US" dirty="0" smtClean="0"/>
              <a:t>= 44.18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471356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4870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Glioma</a:t>
            </a:r>
            <a:r>
              <a:rPr lang="en-US" dirty="0"/>
              <a:t> All </a:t>
            </a:r>
            <a:r>
              <a:rPr lang="en-US" dirty="0" smtClean="0"/>
              <a:t>grades</a:t>
            </a:r>
            <a:r>
              <a:rPr lang="en-US" dirty="0"/>
              <a:t>: Somatic vs. </a:t>
            </a:r>
            <a:r>
              <a:rPr lang="en-US" dirty="0" err="1"/>
              <a:t>Germline</a:t>
            </a:r>
            <a:r>
              <a:rPr lang="en-US" dirty="0"/>
              <a:t> </a:t>
            </a:r>
            <a:r>
              <a:rPr lang="en-US" dirty="0" err="1" smtClean="0"/>
              <a:t>ncRNA</a:t>
            </a:r>
            <a:r>
              <a:rPr lang="en-US" dirty="0" smtClean="0"/>
              <a:t> 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951714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0291" y="2818293"/>
            <a:ext cx="204023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2 Somatic</a:t>
            </a:r>
          </a:p>
          <a:p>
            <a:r>
              <a:rPr lang="en-US" dirty="0" smtClean="0"/>
              <a:t>2: grade 2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3 Somatic</a:t>
            </a:r>
          </a:p>
          <a:p>
            <a:r>
              <a:rPr lang="en-US" dirty="0" smtClean="0"/>
              <a:t>4: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5: grade 4 Somatic</a:t>
            </a:r>
          </a:p>
          <a:p>
            <a:r>
              <a:rPr lang="en-US" dirty="0" smtClean="0"/>
              <a:t>6: grade 4 </a:t>
            </a:r>
            <a:r>
              <a:rPr lang="en-US" dirty="0" err="1" smtClean="0"/>
              <a:t>Germline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97790" y="2006588"/>
            <a:ext cx="430887" cy="424861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Percent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0507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Glioma</a:t>
            </a:r>
            <a:r>
              <a:rPr lang="en-US" dirty="0"/>
              <a:t> All </a:t>
            </a:r>
            <a:r>
              <a:rPr lang="en-US" dirty="0" smtClean="0"/>
              <a:t>grades</a:t>
            </a:r>
            <a:r>
              <a:rPr lang="en-US" dirty="0"/>
              <a:t>: Somatic vs. </a:t>
            </a:r>
            <a:r>
              <a:rPr lang="en-US" dirty="0" err="1"/>
              <a:t>Germline</a:t>
            </a:r>
            <a:r>
              <a:rPr lang="en-US" dirty="0"/>
              <a:t> </a:t>
            </a:r>
            <a:r>
              <a:rPr lang="en-US" dirty="0" err="1" smtClean="0"/>
              <a:t>Ctcf</a:t>
            </a:r>
            <a:r>
              <a:rPr lang="en-US" dirty="0" smtClean="0"/>
              <a:t> Motif 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016609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501" y="2818293"/>
            <a:ext cx="204023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2 Somatic</a:t>
            </a:r>
          </a:p>
          <a:p>
            <a:r>
              <a:rPr lang="en-US" dirty="0" smtClean="0"/>
              <a:t>2: grade 2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3 Somatic</a:t>
            </a:r>
          </a:p>
          <a:p>
            <a:r>
              <a:rPr lang="en-US" dirty="0" smtClean="0"/>
              <a:t>4: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5: grade 4 Somatic</a:t>
            </a:r>
          </a:p>
          <a:p>
            <a:r>
              <a:rPr lang="en-US" dirty="0" smtClean="0"/>
              <a:t>6: grade 4 </a:t>
            </a:r>
            <a:r>
              <a:rPr lang="en-US" dirty="0" err="1" smtClean="0"/>
              <a:t>Germline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69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Glioma</a:t>
            </a:r>
            <a:r>
              <a:rPr lang="en-US" dirty="0"/>
              <a:t> All </a:t>
            </a:r>
            <a:r>
              <a:rPr lang="en-US" dirty="0" smtClean="0"/>
              <a:t>grades</a:t>
            </a:r>
            <a:r>
              <a:rPr lang="en-US" dirty="0"/>
              <a:t>: Somatic vs. </a:t>
            </a:r>
            <a:r>
              <a:rPr lang="en-US" dirty="0" err="1"/>
              <a:t>Germline</a:t>
            </a:r>
            <a:r>
              <a:rPr lang="en-US" dirty="0"/>
              <a:t> </a:t>
            </a:r>
            <a:r>
              <a:rPr lang="en-US" dirty="0" smtClean="0"/>
              <a:t>EP300 </a:t>
            </a:r>
            <a:r>
              <a:rPr lang="en-US" dirty="0"/>
              <a:t>Motif </a:t>
            </a:r>
            <a:r>
              <a:rPr lang="en-US" dirty="0" smtClean="0"/>
              <a:t>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979527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501" y="2818293"/>
            <a:ext cx="204023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2 Somatic</a:t>
            </a:r>
          </a:p>
          <a:p>
            <a:r>
              <a:rPr lang="en-US" dirty="0" smtClean="0"/>
              <a:t>2: grade 2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3 Somatic</a:t>
            </a:r>
          </a:p>
          <a:p>
            <a:r>
              <a:rPr lang="en-US" dirty="0" smtClean="0"/>
              <a:t>4: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5: grade 4 Somatic</a:t>
            </a:r>
          </a:p>
          <a:p>
            <a:r>
              <a:rPr lang="en-US" dirty="0" smtClean="0"/>
              <a:t>6: grade 4 </a:t>
            </a:r>
            <a:r>
              <a:rPr lang="en-US" dirty="0" err="1" smtClean="0"/>
              <a:t>Germline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13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Glioma</a:t>
            </a:r>
            <a:r>
              <a:rPr lang="en-US" dirty="0"/>
              <a:t> All </a:t>
            </a:r>
            <a:r>
              <a:rPr lang="en-US" dirty="0" smtClean="0"/>
              <a:t>grades</a:t>
            </a:r>
            <a:r>
              <a:rPr lang="en-US" dirty="0"/>
              <a:t>: Somatic vs. </a:t>
            </a:r>
            <a:r>
              <a:rPr lang="en-US" dirty="0" err="1"/>
              <a:t>Germline</a:t>
            </a:r>
            <a:r>
              <a:rPr lang="en-US" dirty="0"/>
              <a:t> </a:t>
            </a:r>
            <a:r>
              <a:rPr lang="en-US" dirty="0" err="1" smtClean="0"/>
              <a:t>Myc</a:t>
            </a:r>
            <a:r>
              <a:rPr lang="en-US" dirty="0" smtClean="0"/>
              <a:t> Motif 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998068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501" y="2818293"/>
            <a:ext cx="2040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3 Somatic</a:t>
            </a:r>
          </a:p>
          <a:p>
            <a:r>
              <a:rPr lang="en-US" dirty="0" smtClean="0"/>
              <a:t>2: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4 Somatic</a:t>
            </a:r>
          </a:p>
          <a:p>
            <a:r>
              <a:rPr lang="en-US" dirty="0" smtClean="0"/>
              <a:t>4: grade 4 </a:t>
            </a:r>
            <a:r>
              <a:rPr lang="en-US" dirty="0" err="1" smtClean="0"/>
              <a:t>Germline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7254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Glioma</a:t>
            </a:r>
            <a:r>
              <a:rPr lang="en-US" dirty="0"/>
              <a:t> All </a:t>
            </a:r>
            <a:r>
              <a:rPr lang="en-US" dirty="0" smtClean="0"/>
              <a:t>grades</a:t>
            </a:r>
            <a:r>
              <a:rPr lang="en-US" dirty="0"/>
              <a:t>: Somatic vs. </a:t>
            </a:r>
            <a:r>
              <a:rPr lang="en-US" dirty="0" err="1"/>
              <a:t>Germline</a:t>
            </a:r>
            <a:r>
              <a:rPr lang="en-US" dirty="0"/>
              <a:t> </a:t>
            </a:r>
            <a:r>
              <a:rPr lang="en-US" dirty="0" smtClean="0"/>
              <a:t>Max </a:t>
            </a:r>
            <a:r>
              <a:rPr lang="en-US" dirty="0"/>
              <a:t>Motif </a:t>
            </a:r>
            <a:r>
              <a:rPr lang="en-US" dirty="0" smtClean="0"/>
              <a:t>Percentages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256CE-2E7D-7942-9FFD-84EC9CD84AA4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4551" y="970256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8501" y="2818293"/>
            <a:ext cx="2040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 grade 3 Somatic</a:t>
            </a:r>
          </a:p>
          <a:p>
            <a:r>
              <a:rPr lang="en-US" dirty="0" smtClean="0"/>
              <a:t>2: grade 3 </a:t>
            </a:r>
            <a:r>
              <a:rPr lang="en-US" dirty="0" err="1" smtClean="0"/>
              <a:t>Germline</a:t>
            </a:r>
            <a:endParaRPr lang="en-US" dirty="0" smtClean="0"/>
          </a:p>
          <a:p>
            <a:r>
              <a:rPr lang="en-US" dirty="0" smtClean="0"/>
              <a:t>3: grade 4 Somatic</a:t>
            </a:r>
          </a:p>
          <a:p>
            <a:r>
              <a:rPr lang="en-US" dirty="0" smtClean="0"/>
              <a:t>4: grade 4 </a:t>
            </a:r>
            <a:r>
              <a:rPr lang="en-US" dirty="0" err="1" smtClean="0"/>
              <a:t>Germline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305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755</Words>
  <Application>Microsoft Macintosh PowerPoint</Application>
  <PresentationFormat>On-screen Show (4:3)</PresentationFormat>
  <Paragraphs>108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New Glioma Variant Analyses</vt:lpstr>
      <vt:lpstr>Overview</vt:lpstr>
      <vt:lpstr>Glioma All grades: Somatic vs. Germline Gene Percentages</vt:lpstr>
      <vt:lpstr>Glioma All grades: Somatic vs. Germline Pseudogene Percentages</vt:lpstr>
      <vt:lpstr>Glioma All grades: Somatic vs. Germline ncRNA Percentages</vt:lpstr>
      <vt:lpstr>Glioma All grades: Somatic vs. Germline Ctcf Motif Percentages</vt:lpstr>
      <vt:lpstr>Glioma All grades: Somatic vs. Germline EP300 Motif Percentages</vt:lpstr>
      <vt:lpstr>Glioma All grades: Somatic vs. Germline Myc Motif Percentages</vt:lpstr>
      <vt:lpstr>Glioma All grades: Somatic vs. Germline Max Motif Percentages</vt:lpstr>
      <vt:lpstr>Glioma All grades: Somatic vs. Germline All Motif Percentages</vt:lpstr>
      <vt:lpstr>Future Work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46</cp:revision>
  <dcterms:created xsi:type="dcterms:W3CDTF">2013-03-20T20:03:19Z</dcterms:created>
  <dcterms:modified xsi:type="dcterms:W3CDTF">2013-03-20T21:35:53Z</dcterms:modified>
</cp:coreProperties>
</file>