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84A170-7B00-CD47-95D3-F9D0AB01E52F}" type="datetimeFigureOut">
              <a:rPr lang="en-US" smtClean="0"/>
              <a:t>3/12/13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50B904-D6FD-5447-9FCF-BCBA5201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3735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2262BA-9B48-D143-BDEA-A0A7E0017586}" type="datetimeFigureOut">
              <a:rPr lang="en-US" smtClean="0"/>
              <a:t>3/12/13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049A9-F0AD-E44B-A5BD-AA21DC8A7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3173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0B05-429B-B04A-B211-3E65A0A8F7AF}" type="datetime1">
              <a:rPr lang="en-US" smtClean="0"/>
              <a:t>3/12/13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9D20-01BA-B54E-A920-A933A7F7D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313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13875-71D7-1344-9DDF-6CF2795A117E}" type="datetime1">
              <a:rPr lang="en-US" smtClean="0"/>
              <a:t>3/12/13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9D20-01BA-B54E-A920-A933A7F7D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262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BCF3-9F5D-1641-AF5C-359DA8AF9289}" type="datetime1">
              <a:rPr lang="en-US" smtClean="0"/>
              <a:t>3/12/13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9D20-01BA-B54E-A920-A933A7F7D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83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1A20-A80F-AF4F-A9C5-92A6F5F470E0}" type="datetime1">
              <a:rPr lang="en-US" smtClean="0"/>
              <a:t>3/12/13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9D20-01BA-B54E-A920-A933A7F7D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567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CAFC7-A85C-5F47-9E0E-021E9E283981}" type="datetime1">
              <a:rPr lang="en-US" smtClean="0"/>
              <a:t>3/12/13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9D20-01BA-B54E-A920-A933A7F7D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091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DD712-46B7-0348-A663-C845A69BD054}" type="datetime1">
              <a:rPr lang="en-US" smtClean="0"/>
              <a:t>3/12/13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9D20-01BA-B54E-A920-A933A7F7D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13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4D05-3771-BB4F-A131-3066035E3097}" type="datetime1">
              <a:rPr lang="en-US" smtClean="0"/>
              <a:t>3/12/13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9D20-01BA-B54E-A920-A933A7F7D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84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9561-2C03-B041-AAEA-358665B5C284}" type="datetime1">
              <a:rPr lang="en-US" smtClean="0"/>
              <a:t>3/12/13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9D20-01BA-B54E-A920-A933A7F7D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117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6D84-74E5-E742-AD8C-082B76A23147}" type="datetime1">
              <a:rPr lang="en-US" smtClean="0"/>
              <a:t>3/12/13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9D20-01BA-B54E-A920-A933A7F7D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382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1C7D-564A-7546-8D32-C403B0D44936}" type="datetime1">
              <a:rPr lang="en-US" smtClean="0"/>
              <a:t>3/12/13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9D20-01BA-B54E-A920-A933A7F7D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93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0DDBB-0987-804C-B50F-BB0B73E2086B}" type="datetime1">
              <a:rPr lang="en-US" smtClean="0"/>
              <a:t>3/12/13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9D20-01BA-B54E-A920-A933A7F7D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641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C56A7-6614-6A4A-AE09-B23A61F47E97}" type="datetime1">
              <a:rPr lang="en-US" smtClean="0"/>
              <a:t>3/12/13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49D20-01BA-B54E-A920-A933A7F7D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045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emf"/><Relationship Id="rId3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emf"/><Relationship Id="rId3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Prostate Variants: Somatic Percent Increase over </a:t>
            </a:r>
            <a:r>
              <a:rPr lang="en-US" dirty="0" err="1" smtClean="0"/>
              <a:t>Germline</a:t>
            </a:r>
            <a:r>
              <a:rPr lang="en-US" dirty="0" smtClean="0"/>
              <a:t>: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i="1" dirty="0" smtClean="0"/>
              <a:t>Previously, on LL TV…</a:t>
            </a:r>
          </a:p>
          <a:p>
            <a:r>
              <a:rPr lang="en-US" dirty="0" smtClean="0"/>
              <a:t>Let</a:t>
            </a:r>
          </a:p>
          <a:p>
            <a:pPr lvl="1"/>
            <a:r>
              <a:rPr lang="en-US" i="1" dirty="0" smtClean="0"/>
              <a:t>A</a:t>
            </a:r>
            <a:r>
              <a:rPr lang="en-US" dirty="0" smtClean="0"/>
              <a:t> be the </a:t>
            </a:r>
            <a:r>
              <a:rPr lang="en-US" dirty="0" smtClean="0">
                <a:solidFill>
                  <a:srgbClr val="000000"/>
                </a:solidFill>
                <a:ea typeface="Lucida Grande"/>
                <a:cs typeface="Lucida Grande"/>
              </a:rPr>
              <a:t>c</a:t>
            </a:r>
            <a:r>
              <a:rPr lang="en-US" b="0" i="0" dirty="0" smtClean="0">
                <a:solidFill>
                  <a:srgbClr val="000000"/>
                </a:solidFill>
                <a:ea typeface="Lucida Grande"/>
                <a:cs typeface="Lucida Grande"/>
              </a:rPr>
              <a:t>ancer sample variant intersection count with the annotation set</a:t>
            </a:r>
          </a:p>
          <a:p>
            <a:pPr lvl="1"/>
            <a:r>
              <a:rPr lang="en-US" i="1" dirty="0" smtClean="0"/>
              <a:t>B</a:t>
            </a:r>
            <a:r>
              <a:rPr lang="en-US" dirty="0" smtClean="0"/>
              <a:t> be the </a:t>
            </a:r>
            <a:r>
              <a:rPr lang="en-US" dirty="0" smtClean="0">
                <a:solidFill>
                  <a:srgbClr val="000000"/>
                </a:solidFill>
                <a:ea typeface="Lucida Grande"/>
                <a:cs typeface="Lucida Grande"/>
              </a:rPr>
              <a:t>n</a:t>
            </a:r>
            <a:r>
              <a:rPr lang="en-US" b="0" i="0" dirty="0" smtClean="0">
                <a:solidFill>
                  <a:srgbClr val="000000"/>
                </a:solidFill>
                <a:ea typeface="Lucida Grande"/>
                <a:cs typeface="Lucida Grande"/>
              </a:rPr>
              <a:t>ormal sample variant intersection count with the annotation set</a:t>
            </a:r>
          </a:p>
          <a:p>
            <a:pPr lvl="1"/>
            <a:r>
              <a:rPr lang="en-US" i="1" dirty="0" smtClean="0"/>
              <a:t>C</a:t>
            </a:r>
            <a:r>
              <a:rPr lang="en-US" dirty="0" smtClean="0"/>
              <a:t> be the percent increase in cancer variants compared to normal variants (</a:t>
            </a:r>
            <a:r>
              <a:rPr lang="en-US" i="1" dirty="0" smtClean="0"/>
              <a:t>A</a:t>
            </a:r>
            <a:r>
              <a:rPr lang="en-US" dirty="0" smtClean="0"/>
              <a:t>/</a:t>
            </a:r>
            <a:r>
              <a:rPr lang="en-US" i="1" dirty="0" smtClean="0"/>
              <a:t>B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Compute </a:t>
            </a:r>
            <a:r>
              <a:rPr lang="en-US" i="1" dirty="0" smtClean="0"/>
              <a:t>C</a:t>
            </a:r>
            <a:r>
              <a:rPr lang="en-US" dirty="0" smtClean="0"/>
              <a:t> for all </a:t>
            </a:r>
            <a:r>
              <a:rPr lang="en-US" dirty="0" err="1" smtClean="0"/>
              <a:t>glioma</a:t>
            </a:r>
            <a:r>
              <a:rPr lang="en-US" dirty="0" smtClean="0"/>
              <a:t> samples vs. GENCODE genes (exons), </a:t>
            </a:r>
            <a:r>
              <a:rPr lang="en-US" dirty="0" err="1" smtClean="0"/>
              <a:t>pseudogenes</a:t>
            </a:r>
            <a:r>
              <a:rPr lang="en-US" dirty="0" smtClean="0"/>
              <a:t>, </a:t>
            </a:r>
            <a:r>
              <a:rPr lang="en-US" dirty="0" err="1" smtClean="0"/>
              <a:t>ncRNA</a:t>
            </a:r>
            <a:r>
              <a:rPr lang="en-US" dirty="0" smtClean="0"/>
              <a:t>, and the following five TF peak sets:</a:t>
            </a:r>
          </a:p>
          <a:p>
            <a:pPr lvl="1"/>
            <a:r>
              <a:rPr lang="en-US" dirty="0" smtClean="0"/>
              <a:t>Pol2, </a:t>
            </a:r>
            <a:r>
              <a:rPr lang="en-US" dirty="0" err="1" smtClean="0"/>
              <a:t>Ctcf</a:t>
            </a:r>
            <a:r>
              <a:rPr lang="en-US" dirty="0" smtClean="0"/>
              <a:t>, P300, </a:t>
            </a:r>
            <a:r>
              <a:rPr lang="en-US" dirty="0" err="1" smtClean="0"/>
              <a:t>Cmyc</a:t>
            </a:r>
            <a:r>
              <a:rPr lang="en-US" dirty="0" smtClean="0"/>
              <a:t>, Max</a:t>
            </a:r>
          </a:p>
          <a:p>
            <a:r>
              <a:rPr lang="en-US" dirty="0" smtClean="0"/>
              <a:t>1KG NA12878 used as normal sample for </a:t>
            </a:r>
            <a:r>
              <a:rPr lang="en-US" i="1" dirty="0" smtClean="0"/>
              <a:t>B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9D20-01BA-B54E-A920-A933A7F7DE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571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Prostate Variants: Somatic Percent Increase over </a:t>
            </a:r>
            <a:r>
              <a:rPr lang="en-US" dirty="0" err="1" smtClean="0"/>
              <a:t>Germline</a:t>
            </a:r>
            <a:r>
              <a:rPr lang="en-US" dirty="0" smtClean="0"/>
              <a:t>: Null Model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Randomize annotation sets</a:t>
            </a:r>
          </a:p>
          <a:p>
            <a:pPr lvl="1"/>
            <a:r>
              <a:rPr lang="en-US" dirty="0" smtClean="0"/>
              <a:t>Randomly choose new positions for each annotation, keeping the same lengths</a:t>
            </a:r>
          </a:p>
          <a:p>
            <a:r>
              <a:rPr lang="en-US" dirty="0" smtClean="0"/>
              <a:t>Find NA12878 variants and cancer variants intersections </a:t>
            </a:r>
            <a:r>
              <a:rPr lang="en-US" dirty="0" smtClean="0"/>
              <a:t>with</a:t>
            </a:r>
            <a:r>
              <a:rPr lang="en-US" dirty="0" smtClean="0"/>
              <a:t> the random annotation sets</a:t>
            </a:r>
          </a:p>
          <a:p>
            <a:r>
              <a:rPr lang="en-US" dirty="0" smtClean="0"/>
              <a:t>Calculate percent increase</a:t>
            </a:r>
          </a:p>
          <a:p>
            <a:r>
              <a:rPr lang="en-US" dirty="0" smtClean="0"/>
              <a:t>Repeat 10,000 times</a:t>
            </a:r>
          </a:p>
          <a:p>
            <a:r>
              <a:rPr lang="en-US" dirty="0" smtClean="0"/>
              <a:t>Compare actual percent increase to random percent increase</a:t>
            </a:r>
          </a:p>
          <a:p>
            <a:pPr lvl="1"/>
            <a:r>
              <a:rPr lang="en-US" dirty="0" smtClean="0"/>
              <a:t>Compare actual cancer mutation rate to expected mutation rate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9D20-01BA-B54E-A920-A933A7F7DED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030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Prostate Data (Rubin) Boxplots of Variant Percent Increases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9D20-01BA-B54E-A920-A933A7F7DED4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80510"/>
            <a:ext cx="4376914" cy="437691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63469" y="1754376"/>
            <a:ext cx="1984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Genes (Exons)</a:t>
            </a:r>
            <a:endParaRPr lang="en-US" sz="24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8160" y="1680510"/>
            <a:ext cx="4385736" cy="438573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90018" y="1753791"/>
            <a:ext cx="1865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Pseudogenes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1286953" y="3518587"/>
            <a:ext cx="32514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Fold increase of somatic variants </a:t>
            </a:r>
          </a:p>
          <a:p>
            <a:pPr algn="ctr"/>
            <a:r>
              <a:rPr lang="en-US" dirty="0" smtClean="0"/>
              <a:t>over </a:t>
            </a:r>
            <a:r>
              <a:rPr lang="en-US" dirty="0" err="1" smtClean="0"/>
              <a:t>germline</a:t>
            </a:r>
            <a:r>
              <a:rPr lang="en-US" dirty="0" smtClean="0"/>
              <a:t> variants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075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Prostate Data (Rubin) Boxplots of Variant Percent Increases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9D20-01BA-B54E-A920-A933A7F7DED4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702439"/>
            <a:ext cx="4412684" cy="44126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2190" y="1702439"/>
            <a:ext cx="4412684" cy="4412684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5991239" y="2311315"/>
            <a:ext cx="90955" cy="9701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991239" y="3980355"/>
            <a:ext cx="90955" cy="9701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500563" y="2000869"/>
            <a:ext cx="443554" cy="3287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500563" y="2207094"/>
            <a:ext cx="490676" cy="16941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310402" y="1583162"/>
            <a:ext cx="20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Only two non-zero</a:t>
            </a:r>
          </a:p>
          <a:p>
            <a:r>
              <a:rPr lang="en-US" dirty="0" smtClean="0"/>
              <a:t>data points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247737" y="1745429"/>
            <a:ext cx="1043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ncRNA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036717" y="1753791"/>
            <a:ext cx="1584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Ctcf</a:t>
            </a:r>
            <a:r>
              <a:rPr lang="en-US" sz="2400" b="1" dirty="0" smtClean="0"/>
              <a:t> Motifs</a:t>
            </a:r>
            <a:endParaRPr lang="en-US" sz="2400" b="1" dirty="0"/>
          </a:p>
        </p:txBody>
      </p:sp>
      <p:sp>
        <p:nvSpPr>
          <p:cNvPr id="19" name="TextBox 18"/>
          <p:cNvSpPr txBox="1"/>
          <p:nvPr/>
        </p:nvSpPr>
        <p:spPr>
          <a:xfrm rot="16200000">
            <a:off x="-1286953" y="3518587"/>
            <a:ext cx="32514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Fold increase of somatic variants </a:t>
            </a:r>
          </a:p>
          <a:p>
            <a:pPr algn="ctr"/>
            <a:r>
              <a:rPr lang="en-US" dirty="0" smtClean="0"/>
              <a:t>over </a:t>
            </a:r>
            <a:r>
              <a:rPr lang="en-US" dirty="0" err="1" smtClean="0"/>
              <a:t>germline</a:t>
            </a:r>
            <a:r>
              <a:rPr lang="en-US" dirty="0" smtClean="0"/>
              <a:t> variants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113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Glioma</a:t>
            </a:r>
            <a:r>
              <a:rPr lang="en-US" dirty="0" smtClean="0"/>
              <a:t> Data (</a:t>
            </a:r>
            <a:r>
              <a:rPr lang="en-US" dirty="0" err="1" smtClean="0"/>
              <a:t>Gunel</a:t>
            </a:r>
            <a:r>
              <a:rPr lang="en-US" dirty="0" smtClean="0"/>
              <a:t>) Boxplots of Variant Percent Increases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9D20-01BA-B54E-A920-A933A7F7DED4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514" y="1699558"/>
            <a:ext cx="4586276" cy="45862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7012" y="1699558"/>
            <a:ext cx="4586276" cy="45862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90880" y="1754376"/>
            <a:ext cx="1984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Genes (Exons)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091543" y="1754376"/>
            <a:ext cx="1865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Pseudogenes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-1286953" y="3518587"/>
            <a:ext cx="32514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Fold increase of somatic variants </a:t>
            </a:r>
          </a:p>
          <a:p>
            <a:pPr algn="ctr"/>
            <a:r>
              <a:rPr lang="en-US" dirty="0" smtClean="0"/>
              <a:t>over </a:t>
            </a:r>
            <a:r>
              <a:rPr lang="en-US" dirty="0" err="1" smtClean="0"/>
              <a:t>germline</a:t>
            </a:r>
            <a:r>
              <a:rPr lang="en-US" dirty="0" smtClean="0"/>
              <a:t> variants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553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Glioma</a:t>
            </a:r>
            <a:r>
              <a:rPr lang="en-US" dirty="0" smtClean="0"/>
              <a:t> Data (</a:t>
            </a:r>
            <a:r>
              <a:rPr lang="en-US" dirty="0" err="1" smtClean="0"/>
              <a:t>Gunel</a:t>
            </a:r>
            <a:r>
              <a:rPr lang="en-US" dirty="0" smtClean="0"/>
              <a:t>) Boxplots of Variant Percent Increases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9D20-01BA-B54E-A920-A933A7F7DED4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300" y="1645706"/>
            <a:ext cx="4491267" cy="44912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16200000">
            <a:off x="-1197755" y="3569392"/>
            <a:ext cx="32514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Fold increase of somatic variants </a:t>
            </a:r>
          </a:p>
          <a:p>
            <a:pPr algn="ctr"/>
            <a:r>
              <a:rPr lang="en-US" dirty="0" smtClean="0"/>
              <a:t>over </a:t>
            </a:r>
            <a:r>
              <a:rPr lang="en-US" dirty="0" smtClean="0"/>
              <a:t>NA12878 variants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84796" y="1648470"/>
            <a:ext cx="1043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ncRNA</a:t>
            </a:r>
            <a:endParaRPr lang="en-US" sz="24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9" y="1641182"/>
            <a:ext cx="4495791" cy="449579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46878" y="1641182"/>
            <a:ext cx="15562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Pol2 Peaks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60287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263</Words>
  <Application>Microsoft Macintosh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Prostate Variants: Somatic Percent Increase over Germline: Recap</vt:lpstr>
      <vt:lpstr>Prostate Variants: Somatic Percent Increase over Germline: Null Model</vt:lpstr>
      <vt:lpstr>Prostate Data (Rubin) Boxplots of Variant Percent Increases</vt:lpstr>
      <vt:lpstr>Prostate Data (Rubin) Boxplots of Variant Percent Increases</vt:lpstr>
      <vt:lpstr>Glioma Data (Gunel) Boxplots of Variant Percent Increases</vt:lpstr>
      <vt:lpstr>Glioma Data (Gunel) Boxplots of Variant Percent Increases</vt:lpstr>
    </vt:vector>
  </TitlesOfParts>
  <Company>The Lochovskys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Prostate Variants: Somatic Percent Increase over Germline: Null Model</dc:title>
  <dc:creator>Lucas Lochovsky</dc:creator>
  <cp:lastModifiedBy>Lucas Lochovsky</cp:lastModifiedBy>
  <cp:revision>29</cp:revision>
  <dcterms:created xsi:type="dcterms:W3CDTF">2013-03-12T15:41:00Z</dcterms:created>
  <dcterms:modified xsi:type="dcterms:W3CDTF">2013-03-12T21:55:32Z</dcterms:modified>
</cp:coreProperties>
</file>