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76" r:id="rId4"/>
    <p:sldId id="268" r:id="rId5"/>
    <p:sldId id="319" r:id="rId6"/>
    <p:sldId id="270" r:id="rId7"/>
    <p:sldId id="379" r:id="rId8"/>
    <p:sldId id="357" r:id="rId9"/>
    <p:sldId id="377" r:id="rId10"/>
    <p:sldId id="381" r:id="rId11"/>
    <p:sldId id="382" r:id="rId12"/>
    <p:sldId id="362" r:id="rId13"/>
    <p:sldId id="266" r:id="rId14"/>
    <p:sldId id="380" r:id="rId15"/>
    <p:sldId id="355" r:id="rId16"/>
    <p:sldId id="353" r:id="rId17"/>
    <p:sldId id="264" r:id="rId18"/>
    <p:sldId id="3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FEFE"/>
    <a:srgbClr val="FF33FB"/>
    <a:srgbClr val="FF1D20"/>
    <a:srgbClr val="2F2EFA"/>
    <a:srgbClr val="FF1314"/>
    <a:srgbClr val="FF4D5D"/>
    <a:srgbClr val="5BF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0566" autoAdjust="0"/>
  </p:normalViewPr>
  <p:slideViewPr>
    <p:cSldViewPr snapToGrid="0" snapToObjects="1">
      <p:cViewPr>
        <p:scale>
          <a:sx n="150" d="100"/>
          <a:sy n="150" d="100"/>
        </p:scale>
        <p:origin x="-38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988224880541"/>
          <c:y val="0.494176573865061"/>
          <c:w val="0.426361000357867"/>
          <c:h val="0.4378415581436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0.74</c:v>
                </c:pt>
                <c:pt idx="1">
                  <c:v>0.03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35729186943795"/>
          <c:y val="0.19749184850765"/>
          <c:w val="0.470235318747268"/>
          <c:h val="0.120216704288939"/>
        </c:manualLayout>
      </c:layout>
      <c:overlay val="0"/>
      <c:txPr>
        <a:bodyPr/>
        <a:lstStyle/>
        <a:p>
          <a:pPr>
            <a:defRPr lang="zh-CN" sz="9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7985208459037"/>
          <c:y val="0.162899825245002"/>
          <c:w val="0.581195858725919"/>
          <c:h val="0.505881786976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01410268344773"/>
                  <c:y val="-0.1601804179108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lang="zh-CN" sz="9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&gt; 30</c:v>
                </c:pt>
                <c:pt idx="1">
                  <c:v>2-30</c:v>
                </c:pt>
                <c:pt idx="2">
                  <c:v>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0.05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89359594753"/>
          <c:y val="0.146697267841133"/>
          <c:w val="0.532619606866577"/>
          <c:h val="0.6727522486620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7517016376098"/>
                  <c:y val="-0.1658008748575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txPr>
              <a:bodyPr anchor="ctr">
                <a:noAutofit/>
              </a:bodyPr>
              <a:lstStyle/>
              <a:p>
                <a:pPr algn="ctr">
                  <a:defRPr lang="zh-CN" sz="900" b="0" spc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found orthologs in more than 30 species</c:v>
                </c:pt>
                <c:pt idx="1">
                  <c:v>found orthologs in less than 30 species</c:v>
                </c:pt>
                <c:pt idx="2">
                  <c:v>singleton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0.32</c:v>
                </c:pt>
                <c:pt idx="1">
                  <c:v>0.16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2A77-AF31-184F-B67E-4410B152FB0B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2D10-17EF-294B-B4AA-B22174FE5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4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0F42E-E0CA-2143-9552-9A02F08B8CE4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5DBB5-3C86-5943-B898-CDC4F4087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5DBB5-3C86-5943-B898-CDC4F4087B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+mn-lt"/>
                <a:cs typeface="Arial"/>
              </a:rPr>
              <a:t>TARs</a:t>
            </a:r>
            <a:endParaRPr lang="en-US" sz="1200" b="1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5DBB5-3C86-5943-B898-CDC4F4087B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+mn-lt"/>
                <a:cs typeface="Arial"/>
              </a:rPr>
              <a:t>TARs</a:t>
            </a:r>
            <a:endParaRPr lang="en-US" sz="1200" b="1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5DBB5-3C86-5943-B898-CDC4F4087B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+mn-lt"/>
                <a:cs typeface="Arial"/>
              </a:rPr>
              <a:t>TARs</a:t>
            </a:r>
            <a:endParaRPr lang="en-US" sz="1200" b="1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5DBB5-3C86-5943-B898-CDC4F4087B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71A07-9530-4A77-883A-884431EB0F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1A582-B222-462D-B291-5DA24C31577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55E-3A8C-FB48-9633-D84BF5884BFB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117-C1BE-A047-914F-D0EC7FC15C7D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7B83-BD51-7842-873F-6C9A6C7ED293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0D25-F27B-C042-BD7D-6B0595A6AFC6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BE-8D1D-4249-8A03-EE5E0C39DEDE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89C8-D5E3-4D40-967E-FAB0F7C2F47F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F605-07EC-614D-B9DB-CB0BFFF1F052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F4E8-A49B-1F4A-9DAF-DD724448C9D4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2CFA-ED1C-7B4F-90EC-ABEBF663F021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3AB9-7B6F-7C46-9234-6857979F1520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74B0-ED5E-4943-835D-2565A5443943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290F-0BF0-EE43-8B74-68A098A8DE1A}" type="datetime1">
              <a:rPr lang="en-US" smtClean="0"/>
              <a:pPr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B2F3-8E13-3042-8E95-E6C1373B4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14.png"/><Relationship Id="rId6" Type="http://schemas.openxmlformats.org/officeDocument/2006/relationships/chart" Target="../charts/chart3.xm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jpeg"/><Relationship Id="rId5" Type="http://schemas.openxmlformats.org/officeDocument/2006/relationships/image" Target="../media/image24.emf"/><Relationship Id="rId6" Type="http://schemas.openxmlformats.org/officeDocument/2006/relationships/image" Target="../media/image25.jpeg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5533"/>
            <a:ext cx="7772400" cy="2084917"/>
          </a:xfrm>
        </p:spPr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od/ENCODE Transcription Comparison Paper </a:t>
            </a:r>
            <a:br>
              <a:rPr lang="en-US" dirty="0" smtClean="0"/>
            </a:br>
            <a:r>
              <a:rPr lang="en-US" dirty="0" smtClean="0"/>
              <a:t>Figure Slide 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Mar 2013</a:t>
            </a:r>
          </a:p>
          <a:p>
            <a:r>
              <a:rPr lang="en-US" dirty="0" err="1" smtClean="0"/>
              <a:t>Transcriptome</a:t>
            </a:r>
            <a:r>
              <a:rPr lang="en-US" dirty="0" smtClean="0"/>
              <a:t> Comparison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45095"/>
              </p:ext>
            </p:extLst>
          </p:nvPr>
        </p:nvGraphicFramePr>
        <p:xfrm>
          <a:off x="857389" y="784276"/>
          <a:ext cx="7265674" cy="456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5"/>
                <a:gridCol w="228600"/>
                <a:gridCol w="135466"/>
                <a:gridCol w="736600"/>
                <a:gridCol w="654207"/>
                <a:gridCol w="654207"/>
                <a:gridCol w="654207"/>
                <a:gridCol w="654207"/>
                <a:gridCol w="654207"/>
                <a:gridCol w="654207"/>
                <a:gridCol w="654207"/>
                <a:gridCol w="654207"/>
                <a:gridCol w="654207"/>
              </a:tblGrid>
              <a:tr h="229701">
                <a:tc rowSpan="3" gridSpan="4"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Human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Worm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Fly</a:t>
                      </a:r>
                      <a:endParaRPr lang="en-US" sz="9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890"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56424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</a:tr>
              <a:tr h="217238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Annotated </a:t>
                      </a:r>
                      <a:r>
                        <a:rPr lang="en-US" sz="900" b="1" dirty="0" err="1" smtClean="0">
                          <a:latin typeface="+mn-lt"/>
                        </a:rPr>
                        <a:t>ncRNAs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Comparable</a:t>
                      </a: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900" b="1" baseline="0" dirty="0" err="1" smtClean="0">
                          <a:latin typeface="+mn-lt"/>
                          <a:cs typeface="Arial"/>
                        </a:rPr>
                        <a:t>ncRNAs</a:t>
                      </a: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piRNA</a:t>
                      </a:r>
                      <a:r>
                        <a:rPr lang="en-US" sz="9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loci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1,272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35,322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449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1,604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pri-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miRNA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1,158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pre-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RNAs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1,756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tRNAs</a:t>
                      </a:r>
                      <a:endParaRPr lang="en-US" sz="9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snoRNAs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1,944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lncRNAs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10,840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10,581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417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184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558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868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0.68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Other </a:t>
                      </a:r>
                      <a:r>
                        <a:rPr lang="en-US" sz="900" b="1" dirty="0" err="1" smtClean="0">
                          <a:latin typeface="+mn-lt"/>
                        </a:rPr>
                        <a:t>ncRNAs</a:t>
                      </a:r>
                      <a:r>
                        <a:rPr lang="en-US" sz="900" b="1" dirty="0" smtClean="0">
                          <a:latin typeface="+mn-lt"/>
                        </a:rPr>
                        <a:t> </a:t>
                      </a: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9,281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+mn-lt"/>
                        </a:rPr>
                        <a:t>2,624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dirty="0" smtClean="0">
                          <a:latin typeface="+mn-lt"/>
                        </a:rPr>
                        <a:t>0.091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2,935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+mn-lt"/>
                        </a:rPr>
                        <a:t>530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dirty="0" smtClean="0">
                          <a:latin typeface="+mn-lt"/>
                        </a:rPr>
                        <a:t>0.53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latin typeface="+mn-lt"/>
                        </a:rPr>
                        <a:t>398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>
                          <a:latin typeface="+mn-lt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latin typeface="+mn-lt"/>
                        </a:rPr>
                        <a:t>0.30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3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r>
                        <a:rPr lang="en-US" sz="9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1" i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26,112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16,103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39,832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1,268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baseline="0" dirty="0" smtClean="0">
                          <a:latin typeface="+mn-lt"/>
                        </a:rPr>
                        <a:t>1.26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1,897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3,022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2.35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Transcriptionally</a:t>
                      </a:r>
                      <a:r>
                        <a:rPr lang="en-US" sz="900" b="1" baseline="0" dirty="0" smtClean="0">
                          <a:latin typeface="+mn-lt"/>
                        </a:rPr>
                        <a:t> </a:t>
                      </a:r>
                      <a:r>
                        <a:rPr lang="en-US" sz="900" b="1" dirty="0" err="1" smtClean="0">
                          <a:latin typeface="+mn-lt"/>
                        </a:rPr>
                        <a:t>Unannotated</a:t>
                      </a:r>
                      <a:r>
                        <a:rPr lang="en-US" sz="900" b="1" dirty="0" smtClean="0">
                          <a:latin typeface="+mn-lt"/>
                        </a:rPr>
                        <a:t> Regions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294,956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2,749,660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146,913</a:t>
                      </a:r>
                      <a:endParaRPr lang="en-US" sz="900" b="0" i="0" baseline="300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64,232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latin typeface="+mn-lt"/>
                        </a:rPr>
                        <a:t>64.1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60,267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89,630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69.8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rowSpan="4"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TARs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718,537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923,774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32.3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235,915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37,482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37.4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76,757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47,542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37.0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Supervised Predictions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104,001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13,844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2,509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390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599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164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0.004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Overlapping TEs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1,633,407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455,803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15.9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65,600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5,621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5.6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38,595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7,414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5.8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Overlapping</a:t>
                      </a:r>
                      <a:r>
                        <a:rPr lang="en-US" sz="900" b="1" baseline="0" dirty="0" smtClean="0">
                          <a:latin typeface="+mn-lt"/>
                        </a:rPr>
                        <a:t> Introns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1,300,035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360,778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12.6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173,253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18,347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18.3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79,012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28,857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22.5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744" y="648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642" y="1109025"/>
            <a:ext cx="385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5191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82687"/>
              </p:ext>
            </p:extLst>
          </p:nvPr>
        </p:nvGraphicFramePr>
        <p:xfrm>
          <a:off x="857389" y="784276"/>
          <a:ext cx="7265674" cy="492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5"/>
                <a:gridCol w="228600"/>
                <a:gridCol w="135466"/>
                <a:gridCol w="736600"/>
                <a:gridCol w="654207"/>
                <a:gridCol w="654207"/>
                <a:gridCol w="654207"/>
                <a:gridCol w="654207"/>
                <a:gridCol w="654207"/>
                <a:gridCol w="654207"/>
                <a:gridCol w="654207"/>
                <a:gridCol w="654207"/>
                <a:gridCol w="654207"/>
              </a:tblGrid>
              <a:tr h="229701">
                <a:tc rowSpan="3" gridSpan="4"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Human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Worm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Fly</a:t>
                      </a:r>
                      <a:endParaRPr lang="en-US" sz="9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890">
                <a:tc gridSpan="4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56424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Kb 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FF"/>
                    </a:solidFill>
                  </a:tcPr>
                </a:tc>
              </a:tr>
              <a:tr h="217238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Annotated </a:t>
                      </a:r>
                      <a:r>
                        <a:rPr lang="en-US" sz="900" b="1" dirty="0" err="1" smtClean="0">
                          <a:latin typeface="+mn-lt"/>
                        </a:rPr>
                        <a:t>ncRNAs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Comparable</a:t>
                      </a: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900" b="1" baseline="0" dirty="0" err="1" smtClean="0">
                          <a:latin typeface="+mn-lt"/>
                          <a:cs typeface="Arial"/>
                        </a:rPr>
                        <a:t>ncRNAs</a:t>
                      </a: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piRNA</a:t>
                      </a:r>
                      <a:r>
                        <a:rPr lang="en-US" sz="9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loci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1,272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35,322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449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0.45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1,604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pri-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miRNA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1,158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0.25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pre-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RNAs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1,756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tRNAs</a:t>
                      </a:r>
                      <a:endParaRPr lang="en-US" sz="9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snoRNAs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1,944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lncRNAs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10,840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10,581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0.37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417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184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558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868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0.68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Other </a:t>
                      </a:r>
                      <a:r>
                        <a:rPr lang="en-US" sz="900" b="1" dirty="0" err="1" smtClean="0">
                          <a:latin typeface="+mn-lt"/>
                        </a:rPr>
                        <a:t>ncRNAs</a:t>
                      </a:r>
                      <a:r>
                        <a:rPr lang="en-US" sz="900" b="1" dirty="0" smtClean="0">
                          <a:latin typeface="+mn-lt"/>
                        </a:rPr>
                        <a:t> </a:t>
                      </a: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9,281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+mn-lt"/>
                        </a:rPr>
                        <a:t>2,624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dirty="0" smtClean="0">
                          <a:latin typeface="+mn-lt"/>
                        </a:rPr>
                        <a:t>0.091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2,935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+mn-lt"/>
                        </a:rPr>
                        <a:t>530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dirty="0" smtClean="0">
                          <a:latin typeface="+mn-lt"/>
                        </a:rPr>
                        <a:t>0.53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latin typeface="+mn-lt"/>
                        </a:rPr>
                        <a:t>398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>
                          <a:latin typeface="+mn-lt"/>
                        </a:rPr>
                        <a:t>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latin typeface="+mn-lt"/>
                        </a:rPr>
                        <a:t>0.30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23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r>
                        <a:rPr lang="en-US" sz="9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1" i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26,112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16,103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39,832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1,268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baseline="0" dirty="0" smtClean="0">
                          <a:latin typeface="+mn-lt"/>
                        </a:rPr>
                        <a:t>1.26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1,897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3,022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2.35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Transcriptionally</a:t>
                      </a:r>
                      <a:r>
                        <a:rPr lang="en-US" sz="900" b="1" baseline="0" dirty="0" smtClean="0">
                          <a:latin typeface="+mn-lt"/>
                        </a:rPr>
                        <a:t> </a:t>
                      </a:r>
                      <a:r>
                        <a:rPr lang="en-US" sz="900" b="1" dirty="0" err="1" smtClean="0">
                          <a:latin typeface="+mn-lt"/>
                        </a:rPr>
                        <a:t>Unannotated</a:t>
                      </a:r>
                      <a:r>
                        <a:rPr lang="en-US" sz="900" b="1" dirty="0" smtClean="0">
                          <a:latin typeface="+mn-lt"/>
                        </a:rPr>
                        <a:t> Regions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294,956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2,749,660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146,913</a:t>
                      </a:r>
                      <a:endParaRPr lang="en-US" sz="900" b="0" i="0" baseline="300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64,232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latin typeface="+mn-lt"/>
                        </a:rPr>
                        <a:t>64.1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60,267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89,630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69.8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238">
                <a:tc rowSpan="4"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TARs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718,537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923,774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32.3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235,915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37,482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37.4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76,757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47,542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37.0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Supervised Predictions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104,001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13,844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2,509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390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599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164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0.004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Overlapping TEs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1,633,407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455,803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15.9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65,600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5,621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5.6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38,595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7,414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5.8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 v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Overlapping</a:t>
                      </a:r>
                      <a:r>
                        <a:rPr lang="en-US" sz="900" b="1" baseline="0" dirty="0" smtClean="0">
                          <a:latin typeface="+mn-lt"/>
                        </a:rPr>
                        <a:t> Introns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1,300,035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360,778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12.6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173,253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18,347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18.3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79,012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28,857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22.5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7581"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The Rest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93,349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3.0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13,124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13.0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11,107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smtClean="0">
                          <a:latin typeface="+mn-lt"/>
                        </a:rPr>
                        <a:t>9.0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744" y="648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642" y="1109025"/>
            <a:ext cx="385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3229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778" y="2766021"/>
            <a:ext cx="4572000" cy="972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2156"/>
          <a:stretch/>
        </p:blipFill>
        <p:spPr>
          <a:xfrm>
            <a:off x="3610778" y="1914905"/>
            <a:ext cx="4572000" cy="756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hwf_ro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86" y="2244834"/>
            <a:ext cx="3200401" cy="3200400"/>
          </a:xfrm>
          <a:prstGeom prst="rect">
            <a:avLst/>
          </a:prstGeom>
        </p:spPr>
      </p:pic>
      <p:pic>
        <p:nvPicPr>
          <p:cNvPr id="16" name="Picture 15" descr="Mct1_locus2sec.pdf"/>
          <p:cNvPicPr>
            <a:picLocks noChangeAspect="1"/>
          </p:cNvPicPr>
          <p:nvPr/>
        </p:nvPicPr>
        <p:blipFill>
          <a:blip r:embed="rId6"/>
          <a:srcRect l="7162" t="26906" r="12981" b="33969"/>
          <a:stretch>
            <a:fillRect/>
          </a:stretch>
        </p:blipFill>
        <p:spPr>
          <a:xfrm>
            <a:off x="3592985" y="3786072"/>
            <a:ext cx="4969823" cy="18817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1779432"/>
            <a:ext cx="363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B)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83746" y="1782333"/>
            <a:ext cx="35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45970" y="1986698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192,386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8669" y="2196719"/>
            <a:ext cx="599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</a:t>
            </a:r>
            <a:r>
              <a:rPr lang="en-US" sz="1000" dirty="0" smtClean="0">
                <a:solidFill>
                  <a:srgbClr val="008000"/>
                </a:solidFill>
              </a:rPr>
              <a:t>18,320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8907" y="2425485"/>
            <a:ext cx="5996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  </a:t>
            </a:r>
            <a:r>
              <a:rPr lang="en-US" sz="1000" dirty="0" smtClean="0">
                <a:solidFill>
                  <a:srgbClr val="0000FF"/>
                </a:solidFill>
              </a:rPr>
              <a:t>14,848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0999" y="2844175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31,974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6366" y="3050484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541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7490" y="3275017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522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5209" y="1791793"/>
            <a:ext cx="731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Enhancers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3905209" y="2671706"/>
            <a:ext cx="1170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Distal HOT Regions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6918912" y="3726061"/>
            <a:ext cx="127003" cy="86154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76821" y="3726061"/>
            <a:ext cx="127003" cy="86154"/>
          </a:xfrm>
          <a:prstGeom prst="rect">
            <a:avLst/>
          </a:prstGeom>
          <a:pattFill prst="dkVert">
            <a:fgClr>
              <a:prstClr val="black"/>
            </a:fgClr>
            <a:bgClr>
              <a:prstClr val="white"/>
            </a:bgClr>
          </a:patt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6318" y="3846738"/>
            <a:ext cx="377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D)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86862" y="1791793"/>
            <a:ext cx="448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Total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3905209" y="3633326"/>
            <a:ext cx="40749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Percentage Overlap with Supervised </a:t>
            </a:r>
            <a:r>
              <a:rPr lang="en-US" sz="1000" dirty="0" err="1" smtClean="0"/>
              <a:t>ncRNA</a:t>
            </a:r>
            <a:r>
              <a:rPr lang="en-US" sz="1000" dirty="0" smtClean="0"/>
              <a:t> Predictions (     ) and TARs (     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8340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1131"/>
            <a:ext cx="8229600" cy="1205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Exhibit 6: Expression Clustering of Coding Genes and </a:t>
            </a:r>
            <a:r>
              <a:rPr lang="en-US" dirty="0" err="1" smtClean="0"/>
              <a:t>ncRNAs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Chart 180"/>
          <p:cNvGraphicFramePr/>
          <p:nvPr>
            <p:extLst>
              <p:ext uri="{D42A27DB-BD31-4B8C-83A1-F6EECF244321}">
                <p14:modId xmlns:p14="http://schemas.microsoft.com/office/powerpoint/2010/main" val="2183538804"/>
              </p:ext>
            </p:extLst>
          </p:nvPr>
        </p:nvGraphicFramePr>
        <p:xfrm>
          <a:off x="660869" y="13239"/>
          <a:ext cx="2178152" cy="199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9" name="TextBox 118"/>
          <p:cNvSpPr txBox="1"/>
          <p:nvPr/>
        </p:nvSpPr>
        <p:spPr>
          <a:xfrm>
            <a:off x="6211904" y="11430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grpSp>
        <p:nvGrpSpPr>
          <p:cNvPr id="6" name="Group 196"/>
          <p:cNvGrpSpPr/>
          <p:nvPr/>
        </p:nvGrpSpPr>
        <p:grpSpPr>
          <a:xfrm>
            <a:off x="135430" y="186328"/>
            <a:ext cx="6317435" cy="5799893"/>
            <a:chOff x="115685" y="-525982"/>
            <a:chExt cx="5316880" cy="4936300"/>
          </a:xfrm>
        </p:grpSpPr>
        <p:grpSp>
          <p:nvGrpSpPr>
            <p:cNvPr id="11" name="Group 183"/>
            <p:cNvGrpSpPr/>
            <p:nvPr/>
          </p:nvGrpSpPr>
          <p:grpSpPr>
            <a:xfrm>
              <a:off x="406282" y="-525982"/>
              <a:ext cx="5026283" cy="4936300"/>
              <a:chOff x="95132" y="-525982"/>
              <a:chExt cx="5026283" cy="4936300"/>
            </a:xfrm>
          </p:grpSpPr>
          <p:graphicFrame>
            <p:nvGraphicFramePr>
              <p:cNvPr id="103" name="Chart 102"/>
              <p:cNvGraphicFramePr/>
              <p:nvPr>
                <p:extLst>
                  <p:ext uri="{D42A27DB-BD31-4B8C-83A1-F6EECF244321}">
                    <p14:modId xmlns:p14="http://schemas.microsoft.com/office/powerpoint/2010/main" val="3880822750"/>
                  </p:ext>
                </p:extLst>
              </p:nvPr>
            </p:nvGraphicFramePr>
            <p:xfrm>
              <a:off x="2629977" y="-525982"/>
              <a:ext cx="1493191" cy="15120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pic>
            <p:nvPicPr>
              <p:cNvPr id="10" name="Picture 9" descr="coappear_wfh.png"/>
              <p:cNvPicPr>
                <a:picLocks noChangeAspect="1"/>
              </p:cNvPicPr>
              <p:nvPr/>
            </p:nvPicPr>
            <p:blipFill rotWithShape="1">
              <a:blip r:embed="rId5"/>
              <a:srcRect l="11228" t="-5413" r="-17171" b="1"/>
              <a:stretch/>
            </p:blipFill>
            <p:spPr>
              <a:xfrm rot="8013616">
                <a:off x="681434" y="914660"/>
                <a:ext cx="3606626" cy="3384690"/>
              </a:xfrm>
              <a:prstGeom prst="rtTriangle">
                <a:avLst/>
              </a:prstGeom>
            </p:spPr>
          </p:pic>
          <p:grpSp>
            <p:nvGrpSpPr>
              <p:cNvPr id="12" name="Group 5"/>
              <p:cNvGrpSpPr/>
              <p:nvPr/>
            </p:nvGrpSpPr>
            <p:grpSpPr>
              <a:xfrm rot="8021724">
                <a:off x="-55382" y="1245304"/>
                <a:ext cx="2985670" cy="913"/>
                <a:chOff x="651756" y="123909"/>
                <a:chExt cx="2701502" cy="91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1648645" y="123909"/>
                  <a:ext cx="830507" cy="913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584267" y="124822"/>
                  <a:ext cx="768991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3" name="Picture 22" descr="coappear_wfh.png"/>
              <p:cNvPicPr>
                <a:picLocks noChangeAspect="1"/>
              </p:cNvPicPr>
              <p:nvPr/>
            </p:nvPicPr>
            <p:blipFill rotWithShape="1">
              <a:blip r:embed="rId5"/>
              <a:srcRect l="2927" r="90741"/>
              <a:stretch/>
            </p:blipFill>
            <p:spPr>
              <a:xfrm>
                <a:off x="95132" y="0"/>
                <a:ext cx="159314" cy="2373263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47620" y="-483481"/>
                <a:ext cx="1406739" cy="20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uman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6400"/>
                    </a:solidFill>
                    <a:latin typeface="Arial" pitchFamily="34" charset="0"/>
                    <a:cs typeface="Arial" pitchFamily="34" charset="0"/>
                  </a:rPr>
                  <a:t>worm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44108" y="-46604"/>
                <a:ext cx="722433" cy="20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6400"/>
                    </a:solidFill>
                    <a:latin typeface="Arial" pitchFamily="34" charset="0"/>
                    <a:cs typeface="Arial" pitchFamily="34" charset="0"/>
                  </a:rPr>
                  <a:t> worm</a:t>
                </a:r>
                <a:r>
                  <a:rPr lang="en-US" sz="1000" b="1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1000" b="1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fly</a:t>
                </a:r>
                <a:endParaRPr lang="en-US" sz="1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3173960" y="1380816"/>
                <a:ext cx="231084" cy="2606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2536337" y="813827"/>
                <a:ext cx="217170" cy="1965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767796" y="1643628"/>
                <a:ext cx="215541" cy="1951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8-Point Star 96"/>
              <p:cNvSpPr/>
              <p:nvPr/>
            </p:nvSpPr>
            <p:spPr>
              <a:xfrm>
                <a:off x="1595996" y="-46604"/>
                <a:ext cx="201305" cy="214397"/>
              </a:xfrm>
              <a:prstGeom prst="star8">
                <a:avLst/>
              </a:prstGeom>
              <a:noFill/>
              <a:ln w="9525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>
                <a:off x="3595900" y="-462261"/>
                <a:ext cx="224846" cy="2035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64"/>
              <p:cNvGrpSpPr/>
              <p:nvPr/>
            </p:nvGrpSpPr>
            <p:grpSpPr>
              <a:xfrm>
                <a:off x="344729" y="2390368"/>
                <a:ext cx="4363206" cy="477411"/>
                <a:chOff x="344729" y="2390368"/>
                <a:chExt cx="4363206" cy="477411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 rot="2636683">
                  <a:off x="65024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 rot="2636683">
                  <a:off x="698656" y="240534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 rot="2636683">
                  <a:off x="887542" y="24236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 rot="2636683">
                  <a:off x="928091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 rot="2636683">
                  <a:off x="1071359" y="240534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 rot="2636683">
                  <a:off x="1572364" y="240533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 rot="2636683">
                  <a:off x="1649313" y="24053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 rot="2636683">
                  <a:off x="1708297" y="24006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 rot="2636683">
                  <a:off x="1632688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 rot="2636683">
                  <a:off x="2076151" y="24641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 rot="2636683">
                  <a:off x="1917514" y="240306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 rot="2636683">
                  <a:off x="2133476" y="240537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 rot="2636683">
                  <a:off x="2506854" y="241097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 rot="2636683">
                  <a:off x="2256792" y="24061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 rot="2636683">
                  <a:off x="2122894" y="260107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 rot="2636683">
                  <a:off x="2720961" y="2410971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 rot="2636683">
                  <a:off x="3060401" y="242049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 rot="2636683">
                  <a:off x="3118772" y="2399804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 rot="2636683">
                  <a:off x="3186395" y="241414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 rot="2636683">
                  <a:off x="3225168" y="240619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 rot="2636683">
                  <a:off x="3271174" y="2406243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 rot="2636683">
                  <a:off x="3335869" y="242049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 rot="2636683">
                  <a:off x="3620752" y="2414146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 rot="2636683">
                  <a:off x="3807015" y="2417322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 rot="2636683">
                  <a:off x="3926828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 rot="2636683">
                  <a:off x="4436754" y="2407799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 rot="2636683">
                  <a:off x="415577" y="240064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 rot="2636683">
                  <a:off x="377648" y="2395490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 rot="2636683">
                  <a:off x="344729" y="23903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 rot="2636683">
                  <a:off x="2848008" y="2403067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 rot="2636683">
                  <a:off x="2996227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 rot="2636683">
                  <a:off x="1279781" y="2403068"/>
                  <a:ext cx="271181" cy="266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1213498" y="2244255"/>
                <a:ext cx="208723" cy="18893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2374387" y="2228516"/>
                <a:ext cx="255591" cy="23135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4054008" y="2236907"/>
                <a:ext cx="246713" cy="22331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65"/>
              <p:cNvGrpSpPr/>
              <p:nvPr/>
            </p:nvGrpSpPr>
            <p:grpSpPr>
              <a:xfrm rot="13404346">
                <a:off x="2220414" y="912550"/>
                <a:ext cx="2901001" cy="692718"/>
                <a:chOff x="651756" y="-214744"/>
                <a:chExt cx="2624892" cy="692718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51756" y="124822"/>
                  <a:ext cx="91073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8195654" flipH="1" flipV="1">
                  <a:off x="1745274" y="-214744"/>
                  <a:ext cx="660440" cy="692718"/>
                </a:xfrm>
                <a:prstGeom prst="line">
                  <a:avLst/>
                </a:prstGeom>
                <a:ln>
                  <a:solidFill>
                    <a:srgbClr val="0064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8195654" flipH="1" flipV="1">
                  <a:off x="2689439" y="-178910"/>
                  <a:ext cx="587209" cy="61786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87" name="Chart 86"/>
              <p:cNvGraphicFramePr/>
              <p:nvPr>
                <p:extLst>
                  <p:ext uri="{D42A27DB-BD31-4B8C-83A1-F6EECF244321}">
                    <p14:modId xmlns:p14="http://schemas.microsoft.com/office/powerpoint/2010/main" val="1760188043"/>
                  </p:ext>
                </p:extLst>
              </p:nvPr>
            </p:nvGraphicFramePr>
            <p:xfrm>
              <a:off x="3583080" y="560044"/>
              <a:ext cx="1438404" cy="12054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185" name="TextBox 184"/>
            <p:cNvSpPr txBox="1"/>
            <p:nvPr/>
          </p:nvSpPr>
          <p:spPr>
            <a:xfrm rot="16200000">
              <a:off x="-771657" y="985795"/>
              <a:ext cx="2033716" cy="259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gene-gene co-association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21451" y="2161907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0</a:t>
              </a:r>
              <a:endParaRPr lang="en-US" sz="10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20619" y="-43168"/>
              <a:ext cx="2496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</a:t>
              </a:r>
              <a:endParaRPr lang="en-US" sz="1000" dirty="0"/>
            </a:p>
          </p:txBody>
        </p:sp>
        <p:cxnSp>
          <p:nvCxnSpPr>
            <p:cNvPr id="189" name="Straight Connector 188"/>
            <p:cNvCxnSpPr/>
            <p:nvPr/>
          </p:nvCxnSpPr>
          <p:spPr>
            <a:xfrm>
              <a:off x="2084694" y="976132"/>
              <a:ext cx="1553974" cy="1411452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1380072" y="1710315"/>
              <a:ext cx="698272" cy="63273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3571334" y="1636358"/>
              <a:ext cx="698272" cy="63273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2122794" y="858350"/>
              <a:ext cx="1362122" cy="1484695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39721" y="11430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52519" y="4057087"/>
            <a:ext cx="32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75" name="8-Point Star 174"/>
          <p:cNvSpPr/>
          <p:nvPr/>
        </p:nvSpPr>
        <p:spPr>
          <a:xfrm>
            <a:off x="2576782" y="2197673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gular Pentagon 18"/>
          <p:cNvSpPr/>
          <p:nvPr/>
        </p:nvSpPr>
        <p:spPr>
          <a:xfrm>
            <a:off x="2584413" y="3449179"/>
            <a:ext cx="205380" cy="196819"/>
          </a:xfrm>
          <a:prstGeom prst="pentag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821104" y="1482510"/>
            <a:ext cx="131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6400"/>
                </a:solidFill>
                <a:latin typeface="Arial" pitchFamily="34" charset="0"/>
                <a:cs typeface="Arial" pitchFamily="34" charset="0"/>
              </a:rPr>
              <a:t>worm-specific</a:t>
            </a:r>
            <a:endParaRPr lang="en-US" sz="1000" b="1" dirty="0">
              <a:solidFill>
                <a:srgbClr val="0064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076670" y="36209"/>
            <a:ext cx="183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Conservation of module across number of species</a:t>
            </a:r>
          </a:p>
        </p:txBody>
      </p:sp>
      <p:grpSp>
        <p:nvGrpSpPr>
          <p:cNvPr id="15" name="Group 124"/>
          <p:cNvGrpSpPr/>
          <p:nvPr/>
        </p:nvGrpSpPr>
        <p:grpSpPr>
          <a:xfrm>
            <a:off x="781058" y="4075655"/>
            <a:ext cx="2150400" cy="239172"/>
            <a:chOff x="7761192" y="22140"/>
            <a:chExt cx="2150400" cy="239172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7761192" y="152871"/>
              <a:ext cx="349740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8815392" y="161612"/>
              <a:ext cx="357360" cy="471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8027112" y="22140"/>
              <a:ext cx="670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Ortholog</a:t>
              </a:r>
              <a:endParaRPr lang="en-US" sz="10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047412" y="30480"/>
              <a:ext cx="86418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err="1" smtClean="0"/>
                <a:t>ncRNA</a:t>
              </a:r>
              <a:r>
                <a:rPr lang="en-US" sz="900" b="1" dirty="0" smtClean="0"/>
                <a:t>/TAR</a:t>
              </a:r>
              <a:endParaRPr lang="en-US" sz="1000" b="1" dirty="0"/>
            </a:p>
          </p:txBody>
        </p:sp>
      </p:grpSp>
      <p:sp>
        <p:nvSpPr>
          <p:cNvPr id="98" name="TextBox 97"/>
          <p:cNvSpPr txBox="1"/>
          <p:nvPr/>
        </p:nvSpPr>
        <p:spPr>
          <a:xfrm rot="16200000">
            <a:off x="131551" y="5551572"/>
            <a:ext cx="944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Expression</a:t>
            </a:r>
            <a:endParaRPr lang="en-US" sz="1000" b="1" dirty="0">
              <a:latin typeface="Arial"/>
              <a:cs typeface="Arial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9" y="4714686"/>
            <a:ext cx="2596365" cy="1844933"/>
          </a:xfrm>
          <a:prstGeom prst="rect">
            <a:avLst/>
          </a:prstGeom>
        </p:spPr>
      </p:pic>
      <p:grpSp>
        <p:nvGrpSpPr>
          <p:cNvPr id="17" name="Group 14"/>
          <p:cNvGrpSpPr/>
          <p:nvPr/>
        </p:nvGrpSpPr>
        <p:grpSpPr>
          <a:xfrm>
            <a:off x="6504065" y="200258"/>
            <a:ext cx="2357325" cy="2030630"/>
            <a:chOff x="392239" y="2563062"/>
            <a:chExt cx="2357325" cy="2030630"/>
          </a:xfrm>
        </p:grpSpPr>
        <p:sp>
          <p:nvSpPr>
            <p:cNvPr id="173" name="TextBox 172"/>
            <p:cNvSpPr txBox="1"/>
            <p:nvPr/>
          </p:nvSpPr>
          <p:spPr>
            <a:xfrm rot="16200000">
              <a:off x="-240317" y="3317878"/>
              <a:ext cx="1665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Arial"/>
                  <a:cs typeface="Arial"/>
                </a:rPr>
                <a:t>Expression of a module </a:t>
              </a:r>
              <a:r>
                <a:rPr lang="en-US" altLang="zh-CN" sz="1000" b="1" dirty="0" smtClean="0">
                  <a:latin typeface="Arial"/>
                  <a:cs typeface="Arial"/>
                </a:rPr>
                <a:t>across </a:t>
              </a:r>
              <a:r>
                <a:rPr lang="en-US" altLang="zh-CN" sz="1000" b="1" dirty="0">
                  <a:latin typeface="Arial"/>
                  <a:cs typeface="Arial"/>
                </a:rPr>
                <a:t>6 fly species</a:t>
              </a:r>
              <a:endParaRPr lang="en-US" sz="1000" b="1" dirty="0">
                <a:latin typeface="Arial"/>
                <a:cs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5" y="2563062"/>
              <a:ext cx="2001039" cy="2030630"/>
            </a:xfrm>
            <a:prstGeom prst="rect">
              <a:avLst/>
            </a:prstGeom>
          </p:spPr>
        </p:pic>
      </p:grpSp>
      <p:grpSp>
        <p:nvGrpSpPr>
          <p:cNvPr id="20" name="Group 12"/>
          <p:cNvGrpSpPr/>
          <p:nvPr/>
        </p:nvGrpSpPr>
        <p:grpSpPr>
          <a:xfrm>
            <a:off x="6540100" y="2446694"/>
            <a:ext cx="2325291" cy="1992357"/>
            <a:chOff x="3087309" y="2719800"/>
            <a:chExt cx="2292786" cy="1968975"/>
          </a:xfrm>
        </p:grpSpPr>
        <p:sp>
          <p:nvSpPr>
            <p:cNvPr id="192" name="TextBox 191"/>
            <p:cNvSpPr txBox="1"/>
            <p:nvPr/>
          </p:nvSpPr>
          <p:spPr>
            <a:xfrm rot="16200000">
              <a:off x="2404286" y="3491011"/>
              <a:ext cx="1766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latin typeface="Arial"/>
                  <a:cs typeface="Arial"/>
                </a:rPr>
                <a:t>  Expression </a:t>
              </a:r>
              <a:r>
                <a:rPr lang="en-US" altLang="zh-CN" sz="1000" b="1" dirty="0">
                  <a:latin typeface="Arial"/>
                  <a:cs typeface="Arial"/>
                </a:rPr>
                <a:t>across modules </a:t>
              </a:r>
              <a:r>
                <a:rPr lang="en-US" altLang="zh-CN" sz="1000" b="1" dirty="0" smtClean="0">
                  <a:latin typeface="Arial"/>
                  <a:cs typeface="Arial"/>
                </a:rPr>
                <a:t>in fly</a:t>
              </a:r>
              <a:endParaRPr lang="en-US" sz="1000" b="1" dirty="0">
                <a:latin typeface="Arial"/>
                <a:cs typeface="Arial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589" y="2719800"/>
              <a:ext cx="1964506" cy="1968975"/>
            </a:xfrm>
            <a:prstGeom prst="rect">
              <a:avLst/>
            </a:prstGeom>
          </p:spPr>
        </p:pic>
      </p:grpSp>
      <p:grpSp>
        <p:nvGrpSpPr>
          <p:cNvPr id="21" name="Group 11"/>
          <p:cNvGrpSpPr/>
          <p:nvPr/>
        </p:nvGrpSpPr>
        <p:grpSpPr>
          <a:xfrm>
            <a:off x="6536421" y="4401009"/>
            <a:ext cx="2259910" cy="2296314"/>
            <a:chOff x="1587854" y="4533271"/>
            <a:chExt cx="2309641" cy="22679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607" y="4743067"/>
              <a:ext cx="1948888" cy="2040630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 rot="16200000">
              <a:off x="658333" y="5462792"/>
              <a:ext cx="2267958" cy="408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>
                  <a:latin typeface="Arial"/>
                  <a:cs typeface="Arial"/>
                </a:rPr>
                <a:t>   Median expression </a:t>
              </a:r>
              <a:r>
                <a:rPr lang="en-US" altLang="zh-CN" sz="1000" b="1" dirty="0">
                  <a:latin typeface="Arial"/>
                  <a:cs typeface="Arial"/>
                </a:rPr>
                <a:t>correlation </a:t>
              </a:r>
              <a:r>
                <a:rPr lang="en-US" altLang="zh-CN" sz="1000" b="1" dirty="0" smtClean="0">
                  <a:latin typeface="Arial"/>
                  <a:cs typeface="Arial"/>
                </a:rPr>
                <a:t>across </a:t>
              </a:r>
              <a:r>
                <a:rPr lang="en-US" altLang="zh-CN" sz="1000" b="1" dirty="0">
                  <a:latin typeface="Arial"/>
                  <a:cs typeface="Arial"/>
                </a:rPr>
                <a:t>modules in </a:t>
              </a:r>
              <a:r>
                <a:rPr lang="en-US" altLang="zh-CN" sz="1000" b="1" dirty="0" smtClean="0">
                  <a:latin typeface="Arial"/>
                  <a:cs typeface="Arial"/>
                </a:rPr>
                <a:t>worm</a:t>
              </a:r>
              <a:endParaRPr lang="en-US" sz="1000" b="1" dirty="0">
                <a:latin typeface="Arial"/>
                <a:cs typeface="Arial"/>
              </a:endParaRPr>
            </a:p>
          </p:txBody>
        </p:sp>
      </p:grpSp>
      <p:sp>
        <p:nvSpPr>
          <p:cNvPr id="108" name="8-Point Star 107"/>
          <p:cNvSpPr/>
          <p:nvPr/>
        </p:nvSpPr>
        <p:spPr>
          <a:xfrm>
            <a:off x="1361424" y="3447422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481977" y="6645686"/>
            <a:ext cx="956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/>
                <a:cs typeface="Arial"/>
              </a:rPr>
              <a:t>Stage (hour)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00" name="Regular Pentagon 18"/>
          <p:cNvSpPr/>
          <p:nvPr/>
        </p:nvSpPr>
        <p:spPr>
          <a:xfrm>
            <a:off x="5951835" y="1516672"/>
            <a:ext cx="205380" cy="196819"/>
          </a:xfrm>
          <a:prstGeom prst="pentagon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077075" y="47568"/>
            <a:ext cx="276225" cy="15011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3"/>
          <p:cNvSpPr txBox="1"/>
          <p:nvPr/>
        </p:nvSpPr>
        <p:spPr>
          <a:xfrm>
            <a:off x="7353300" y="-11416"/>
            <a:ext cx="1314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>
                <a:latin typeface="Arial"/>
                <a:cs typeface="Arial"/>
              </a:rPr>
              <a:t>phylotypic</a:t>
            </a:r>
            <a:r>
              <a:rPr lang="en-US" sz="1000" b="1" dirty="0" smtClean="0">
                <a:latin typeface="Arial"/>
                <a:cs typeface="Arial"/>
              </a:rPr>
              <a:t> stage</a:t>
            </a:r>
            <a:endParaRPr lang="en-US" sz="1000" b="1" dirty="0">
              <a:latin typeface="Arial"/>
              <a:cs typeface="Arial"/>
            </a:endParaRPr>
          </a:p>
        </p:txBody>
      </p:sp>
      <p:sp>
        <p:nvSpPr>
          <p:cNvPr id="102" name="8-Point Star 101"/>
          <p:cNvSpPr/>
          <p:nvPr/>
        </p:nvSpPr>
        <p:spPr>
          <a:xfrm>
            <a:off x="3871572" y="3445253"/>
            <a:ext cx="236277" cy="220587"/>
          </a:xfrm>
          <a:prstGeom prst="star8">
            <a:avLst/>
          </a:prstGeom>
          <a:noFill/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 rot="18742567">
            <a:off x="1462189" y="2111977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"/>
                <a:cs typeface="Arial"/>
              </a:rPr>
              <a:t>20377 genes</a:t>
            </a:r>
            <a:endParaRPr lang="en-US" sz="10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6127" y="4353752"/>
            <a:ext cx="9488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Correlated</a:t>
            </a: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230693" y="4353752"/>
            <a:ext cx="118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Anti-correlated</a:t>
            </a: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107" name="TextBox 106"/>
          <p:cNvSpPr txBox="1"/>
          <p:nvPr/>
        </p:nvSpPr>
        <p:spPr>
          <a:xfrm rot="18716396">
            <a:off x="2281164" y="1224653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19901 genes</a:t>
            </a:r>
            <a:endParaRPr lang="en-US" sz="1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9" name="TextBox 108"/>
          <p:cNvSpPr txBox="1"/>
          <p:nvPr/>
        </p:nvSpPr>
        <p:spPr>
          <a:xfrm rot="18799688">
            <a:off x="647103" y="2964015"/>
            <a:ext cx="97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FF"/>
                </a:solidFill>
                <a:latin typeface="Arial"/>
                <a:cs typeface="Arial"/>
              </a:rPr>
              <a:t>13623 genes</a:t>
            </a:r>
            <a:endParaRPr lang="en-US" sz="1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7" y="4700521"/>
            <a:ext cx="2732965" cy="1875173"/>
          </a:xfrm>
          <a:prstGeom prst="rect">
            <a:avLst/>
          </a:prstGeom>
        </p:spPr>
      </p:pic>
      <p:sp>
        <p:nvSpPr>
          <p:cNvPr id="27" name="Pie 26"/>
          <p:cNvSpPr/>
          <p:nvPr/>
        </p:nvSpPr>
        <p:spPr>
          <a:xfrm rot="5400000">
            <a:off x="7435693" y="1124109"/>
            <a:ext cx="1034672" cy="1751907"/>
          </a:xfrm>
          <a:prstGeom prst="pie">
            <a:avLst>
              <a:gd name="adj1" fmla="val 5290391"/>
              <a:gd name="adj2" fmla="val 16272255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Pie 110"/>
          <p:cNvSpPr/>
          <p:nvPr/>
        </p:nvSpPr>
        <p:spPr>
          <a:xfrm rot="16200000">
            <a:off x="7387469" y="-618210"/>
            <a:ext cx="1131122" cy="1751908"/>
          </a:xfrm>
          <a:prstGeom prst="pie">
            <a:avLst>
              <a:gd name="adj1" fmla="val 5295014"/>
              <a:gd name="adj2" fmla="val 16277537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0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1131"/>
            <a:ext cx="8229600" cy="1205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Exhibit 7: Stage Mapping of Worm and Fly Developmental Timecourses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7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5(main_modified10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940"/>
            <a:ext cx="9144000" cy="55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Exhibit 8: Histone and TF Models for Gene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43083"/>
            <a:ext cx="2133600" cy="365125"/>
          </a:xfrm>
        </p:spPr>
        <p:txBody>
          <a:bodyPr/>
          <a:lstStyle/>
          <a:p>
            <a:fld id="{75B4B2F3-8E13-3042-8E95-E6C1373B4D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87073" y="112596"/>
            <a:ext cx="3642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629" y="3299883"/>
            <a:ext cx="643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53868" y="3299883"/>
            <a:ext cx="349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629" y="112596"/>
            <a:ext cx="37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04594" y="3296839"/>
            <a:ext cx="437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47005" y="11259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B </a:t>
            </a:r>
            <a:endParaRPr lang="en-US" dirty="0"/>
          </a:p>
        </p:txBody>
      </p:sp>
      <p:pic>
        <p:nvPicPr>
          <p:cNvPr id="21" name="Picture 20" descr="Pol&amp;H3K4me3vsExp_3.pdf"/>
          <p:cNvPicPr>
            <a:picLocks noChangeAspect="1"/>
          </p:cNvPicPr>
          <p:nvPr/>
        </p:nvPicPr>
        <p:blipFill>
          <a:blip r:embed="rId2"/>
          <a:srcRect l="5203" t="9871"/>
          <a:stretch>
            <a:fillRect/>
          </a:stretch>
        </p:blipFill>
        <p:spPr>
          <a:xfrm>
            <a:off x="615814" y="481928"/>
            <a:ext cx="2404408" cy="2286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11363" y="566598"/>
            <a:ext cx="988578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33FB"/>
                </a:solidFill>
              </a:rPr>
              <a:t>Pol II </a:t>
            </a:r>
            <a:r>
              <a:rPr lang="en-US" sz="900" dirty="0" err="1" smtClean="0">
                <a:solidFill>
                  <a:srgbClr val="FF33FB"/>
                </a:solidFill>
              </a:rPr>
              <a:t>ρ</a:t>
            </a:r>
            <a:r>
              <a:rPr lang="en-US" sz="900" dirty="0" smtClean="0">
                <a:solidFill>
                  <a:srgbClr val="FF33FB"/>
                </a:solidFill>
              </a:rPr>
              <a:t>=0.64 </a:t>
            </a:r>
          </a:p>
          <a:p>
            <a:r>
              <a:rPr lang="en-US" sz="900" dirty="0" smtClean="0">
                <a:ln>
                  <a:solidFill>
                    <a:srgbClr val="04FEFE"/>
                  </a:solidFill>
                </a:ln>
              </a:rPr>
              <a:t>H3K4me3 </a:t>
            </a:r>
            <a:r>
              <a:rPr lang="en-US" sz="900" dirty="0" err="1" smtClean="0">
                <a:ln>
                  <a:solidFill>
                    <a:srgbClr val="04FEFE"/>
                  </a:solidFill>
                </a:ln>
              </a:rPr>
              <a:t>ρ</a:t>
            </a:r>
            <a:r>
              <a:rPr lang="en-US" sz="900" dirty="0" smtClean="0">
                <a:ln>
                  <a:solidFill>
                    <a:srgbClr val="04FEFE"/>
                  </a:solidFill>
                </a:ln>
              </a:rPr>
              <a:t>=0.58 </a:t>
            </a:r>
          </a:p>
          <a:p>
            <a:r>
              <a:rPr lang="en-US" sz="900" dirty="0" smtClean="0"/>
              <a:t>(bin at TSS)</a:t>
            </a:r>
            <a:endParaRPr lang="en-US" sz="900" dirty="0"/>
          </a:p>
        </p:txBody>
      </p:sp>
      <p:pic>
        <p:nvPicPr>
          <p:cNvPr id="3" name="Picture 2" descr="Exhibit6_panelB_RKA_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59" y="78728"/>
            <a:ext cx="2743200" cy="3022600"/>
          </a:xfrm>
          <a:prstGeom prst="rect">
            <a:avLst/>
          </a:prstGeom>
        </p:spPr>
      </p:pic>
      <p:pic>
        <p:nvPicPr>
          <p:cNvPr id="6" name="Picture 5" descr="FigB_N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1" y="197266"/>
            <a:ext cx="2238598" cy="2743200"/>
          </a:xfrm>
          <a:prstGeom prst="rect">
            <a:avLst/>
          </a:prstGeom>
        </p:spPr>
      </p:pic>
      <p:pic>
        <p:nvPicPr>
          <p:cNvPr id="7" name="Picture 6" descr="cmptxn_ex6_panelF_RA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3" y="3309027"/>
            <a:ext cx="1677587" cy="2922440"/>
          </a:xfrm>
          <a:prstGeom prst="rect">
            <a:avLst/>
          </a:prstGeom>
        </p:spPr>
      </p:pic>
      <p:pic>
        <p:nvPicPr>
          <p:cNvPr id="8" name="Picture 7" descr="Fig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5"/>
          <a:stretch/>
        </p:blipFill>
        <p:spPr>
          <a:xfrm>
            <a:off x="734043" y="3382945"/>
            <a:ext cx="2175932" cy="3108960"/>
          </a:xfrm>
          <a:prstGeom prst="rect">
            <a:avLst/>
          </a:prstGeom>
        </p:spPr>
      </p:pic>
      <p:pic>
        <p:nvPicPr>
          <p:cNvPr id="14" name="Picture 13" descr="Fig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89713" r="34351"/>
          <a:stretch/>
        </p:blipFill>
        <p:spPr>
          <a:xfrm>
            <a:off x="1466916" y="5689602"/>
            <a:ext cx="1247157" cy="509544"/>
          </a:xfrm>
          <a:prstGeom prst="rect">
            <a:avLst/>
          </a:prstGeom>
        </p:spPr>
      </p:pic>
      <p:pic>
        <p:nvPicPr>
          <p:cNvPr id="15" name="Picture 14" descr="FigE_RI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177" y="3113339"/>
            <a:ext cx="2194560" cy="1828800"/>
          </a:xfrm>
          <a:prstGeom prst="rect">
            <a:avLst/>
          </a:prstGeom>
        </p:spPr>
      </p:pic>
      <p:pic>
        <p:nvPicPr>
          <p:cNvPr id="16" name="Picture 15" descr="FigG_choosex_New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15" y="4705810"/>
            <a:ext cx="2438400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63798" y="3309027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  <a:latin typeface="Arial"/>
              </a:rPr>
              <a:t>Human</a:t>
            </a:r>
          </a:p>
          <a:p>
            <a:r>
              <a:rPr lang="en-US" sz="900" b="1" dirty="0" smtClean="0">
                <a:solidFill>
                  <a:srgbClr val="008000"/>
                </a:solidFill>
                <a:latin typeface="Arial"/>
              </a:rPr>
              <a:t>Worm</a:t>
            </a:r>
          </a:p>
          <a:p>
            <a:r>
              <a:rPr lang="en-US" sz="900" b="1" dirty="0" smtClean="0">
                <a:solidFill>
                  <a:srgbClr val="0000FF"/>
                </a:solidFill>
                <a:latin typeface="Arial"/>
              </a:rPr>
              <a:t>Fly </a:t>
            </a:r>
          </a:p>
          <a:p>
            <a:r>
              <a:rPr lang="en-US" sz="900" b="1" dirty="0" smtClean="0">
                <a:latin typeface="Arial"/>
              </a:rPr>
              <a:t>Universal</a:t>
            </a:r>
            <a:endParaRPr lang="en-US" sz="8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29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gure 1 mockup_201301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157" name="Title 1"/>
          <p:cNvSpPr txBox="1">
            <a:spLocks/>
          </p:cNvSpPr>
          <p:nvPr/>
        </p:nvSpPr>
        <p:spPr>
          <a:xfrm>
            <a:off x="533400" y="-4255"/>
            <a:ext cx="8229600" cy="605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Exhibit 1: Data</a:t>
            </a:r>
            <a:r>
              <a:rPr lang="en-US" sz="3200" noProof="0" dirty="0" smtClean="0">
                <a:latin typeface="+mj-lt"/>
                <a:ea typeface="+mj-ea"/>
                <a:cs typeface="+mj-cs"/>
              </a:rPr>
              <a:t> 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68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669992" y="2823570"/>
            <a:ext cx="3640667" cy="12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Table 1 formatted 2012-02-01_catcov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7061"/>
          <a:stretch/>
        </p:blipFill>
        <p:spPr>
          <a:xfrm>
            <a:off x="1002057" y="52453"/>
            <a:ext cx="8875059" cy="29446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40" y="47890"/>
            <a:ext cx="9095760" cy="61251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Exhibit 2: Summary Statistics for Protein Coding Genes</a:t>
            </a:r>
            <a:endParaRPr lang="en-US" sz="3200" dirty="0"/>
          </a:p>
        </p:txBody>
      </p:sp>
      <p:pic>
        <p:nvPicPr>
          <p:cNvPr id="27" name="Picture 26" descr="BB_Table_1_line_plots.pdf"/>
          <p:cNvPicPr>
            <a:picLocks noChangeAspect="1"/>
          </p:cNvPicPr>
          <p:nvPr/>
        </p:nvPicPr>
        <p:blipFill rotWithShape="1">
          <a:blip r:embed="rId3"/>
          <a:srcRect l="5063" r="12842"/>
          <a:stretch/>
        </p:blipFill>
        <p:spPr>
          <a:xfrm>
            <a:off x="1732711" y="3299544"/>
            <a:ext cx="5798298" cy="107171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00049" y="96448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</a:rPr>
              <a:t>A</a:t>
            </a:r>
            <a:endParaRPr lang="en-US" sz="1200" dirty="0">
              <a:latin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0049" y="3179673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/>
              </a:rPr>
              <a:t>B</a:t>
            </a:r>
          </a:p>
        </p:txBody>
      </p:sp>
      <p:pic>
        <p:nvPicPr>
          <p:cNvPr id="50" name="Picture 49" descr="Exhibit2-radar-fracbases-unlabele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 t="13333" r="22822" b="15062"/>
          <a:stretch/>
        </p:blipFill>
        <p:spPr>
          <a:xfrm>
            <a:off x="6621559" y="1135196"/>
            <a:ext cx="711211" cy="708767"/>
          </a:xfrm>
          <a:prstGeom prst="rect">
            <a:avLst/>
          </a:prstGeom>
        </p:spPr>
      </p:pic>
      <p:pic>
        <p:nvPicPr>
          <p:cNvPr id="51" name="Picture 50" descr="Exhibit2-radar-fracreads-unlabeled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t="13646" r="23109" b="15184"/>
          <a:stretch/>
        </p:blipFill>
        <p:spPr>
          <a:xfrm>
            <a:off x="6623176" y="2134267"/>
            <a:ext cx="709412" cy="70876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490098" y="953766"/>
            <a:ext cx="1040911" cy="1059029"/>
            <a:chOff x="6764386" y="2781902"/>
            <a:chExt cx="1040911" cy="1059029"/>
          </a:xfrm>
        </p:grpSpPr>
        <p:sp>
          <p:nvSpPr>
            <p:cNvPr id="54" name="TextBox 53"/>
            <p:cNvSpPr txBox="1"/>
            <p:nvPr/>
          </p:nvSpPr>
          <p:spPr>
            <a:xfrm>
              <a:off x="7119983" y="2781902"/>
              <a:ext cx="2872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5’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18039" y="3202985"/>
              <a:ext cx="2872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C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28450" y="3594710"/>
              <a:ext cx="2872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3’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64386" y="3192456"/>
              <a:ext cx="2202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chemeClr val="bg1">
                      <a:lumMod val="65000"/>
                    </a:schemeClr>
                  </a:solidFill>
                  <a:latin typeface="Helvetica"/>
                  <a:cs typeface="Helvetica"/>
                </a:rPr>
                <a:t>I</a:t>
              </a: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756663" y="4302743"/>
            <a:ext cx="3074421" cy="80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err="1" smtClean="0">
                <a:latin typeface="Helvetica"/>
                <a:cs typeface="Arial"/>
              </a:rPr>
              <a:t>Pfam</a:t>
            </a:r>
            <a:r>
              <a:rPr lang="en-US" sz="1000" dirty="0" smtClean="0">
                <a:latin typeface="Helvetica"/>
                <a:cs typeface="Arial"/>
              </a:rPr>
              <a:t> Domains</a:t>
            </a:r>
            <a:endParaRPr lang="en-US" sz="1000" dirty="0">
              <a:latin typeface="Helvetica"/>
              <a:cs typeface="Arial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03686" y="4289898"/>
            <a:ext cx="2703909" cy="829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latin typeface="Helvetica"/>
                <a:cs typeface="Arial"/>
              </a:rPr>
              <a:t>Domain Combinations</a:t>
            </a:r>
            <a:endParaRPr lang="en-US" sz="1000" dirty="0">
              <a:latin typeface="Helvetica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8207" y="462707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820" y="4787899"/>
            <a:ext cx="1656966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4762" y="4787899"/>
            <a:ext cx="170759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546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Exhibit 3: Splicing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1" descr="Splicing_Figure_0205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8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3972"/>
            <a:ext cx="8229600" cy="834495"/>
          </a:xfrm>
        </p:spPr>
        <p:txBody>
          <a:bodyPr/>
          <a:lstStyle/>
          <a:p>
            <a:r>
              <a:rPr lang="en-US" dirty="0" smtClean="0"/>
              <a:t>Exhibit 4: </a:t>
            </a:r>
            <a:r>
              <a:rPr lang="en-US" dirty="0" err="1" smtClean="0"/>
              <a:t>Pseudogenes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PgeneFigure-20Feb20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1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3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3933"/>
            <a:ext cx="8229600" cy="1143000"/>
          </a:xfrm>
        </p:spPr>
        <p:txBody>
          <a:bodyPr/>
          <a:lstStyle/>
          <a:p>
            <a:r>
              <a:rPr lang="en-US" smtClean="0"/>
              <a:t>Exhibit 5: </a:t>
            </a:r>
            <a:r>
              <a:rPr lang="en-US" dirty="0" smtClean="0"/>
              <a:t>Comparison of </a:t>
            </a:r>
            <a:r>
              <a:rPr lang="en-US" dirty="0" err="1" smtClean="0"/>
              <a:t>ncRNAs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B2F3-8E13-3042-8E95-E6C1373B4D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96661"/>
              </p:ext>
            </p:extLst>
          </p:nvPr>
        </p:nvGraphicFramePr>
        <p:xfrm>
          <a:off x="200532" y="1097541"/>
          <a:ext cx="8931758" cy="4061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16840"/>
                <a:gridCol w="116840"/>
                <a:gridCol w="309606"/>
                <a:gridCol w="971309"/>
                <a:gridCol w="888994"/>
                <a:gridCol w="979540"/>
                <a:gridCol w="633820"/>
                <a:gridCol w="880762"/>
                <a:gridCol w="921920"/>
                <a:gridCol w="633820"/>
                <a:gridCol w="658515"/>
                <a:gridCol w="897225"/>
                <a:gridCol w="714287"/>
              </a:tblGrid>
              <a:tr h="289519">
                <a:tc rowSpan="2" gridSpan="5"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+mn-lt"/>
                        </a:rPr>
                        <a:t>Human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+mn-lt"/>
                        </a:rPr>
                        <a:t>Worm</a:t>
                      </a: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+mn-lt"/>
                        </a:rPr>
                        <a:t>Fly</a:t>
                      </a:r>
                      <a:endParaRPr lang="en-US" sz="900" b="1" baseline="0" dirty="0" smtClean="0"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82">
                <a:tc gridSpan="5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(Kb [%])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Mapped Reads (fraction)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(Kb [%])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Mapped Reads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(fraction)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Genome Coverage</a:t>
                      </a:r>
                    </a:p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(Kb [%])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Mapped Reads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(fraction)</a:t>
                      </a: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FF"/>
                    </a:solidFill>
                  </a:tcPr>
                </a:tc>
              </a:tr>
              <a:tr h="230060">
                <a:tc rowSpan="8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Annotated </a:t>
                      </a:r>
                      <a:r>
                        <a:rPr lang="en-US" sz="900" b="1" dirty="0" err="1" smtClean="0">
                          <a:latin typeface="+mn-lt"/>
                        </a:rPr>
                        <a:t>ncRNAs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Comparable</a:t>
                      </a: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900" b="1" baseline="0" dirty="0" err="1" smtClean="0">
                          <a:latin typeface="+mn-lt"/>
                          <a:cs typeface="Arial"/>
                        </a:rPr>
                        <a:t>ncRNAs</a:t>
                      </a: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piRNA</a:t>
                      </a:r>
                      <a:r>
                        <a:rPr lang="en-US" sz="9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loci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1,272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[0.04]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3.2 e-4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35,322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449 [0.45]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6.7 e-3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1,604 [1.2]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1.6 e-3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pri-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miRNA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1,158 [0.04]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3.6 e-4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 [0.02]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6.6 e-6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316 [0.25]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1.7 e-4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pre-</a:t>
                      </a:r>
                      <a:r>
                        <a:rPr lang="en-US" sz="9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mi</a:t>
                      </a: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RNAs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1,756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162 [0.006]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2.7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e-3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[0.02]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2.1 e-4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235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[0.02]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7.2 e-5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tRNAs</a:t>
                      </a:r>
                      <a:endParaRPr lang="en-US" sz="9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624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 [0.002]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 [0.04]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1.3 e-5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308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[0.02]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1.4 e-6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snoRNAs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1,521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168 [0.006]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3.3 e-4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 [0.02]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2.9 e-4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 [0.03]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2.9 e-4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snRNAs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1,944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210 [0.007]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4.6 e-5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114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 [0.01]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4.9 e-5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</a:t>
                      </a:r>
                      <a:endParaRPr lang="en-US" sz="9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 [0.006]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8.5 e-5</a:t>
                      </a:r>
                      <a:endParaRPr lang="en-US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lncRNAs</a:t>
                      </a:r>
                      <a:endParaRPr lang="en-US" sz="900" b="1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10,840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10,581 [0.37]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2.2 e-2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417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184 [0.18]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8.3 e-4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558</a:t>
                      </a:r>
                      <a:endParaRPr lang="en-US" sz="900" b="0" i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868 [0.68]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1.3 e-2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Other </a:t>
                      </a:r>
                      <a:r>
                        <a:rPr lang="en-US" sz="900" b="1" dirty="0" err="1" smtClean="0">
                          <a:latin typeface="+mn-lt"/>
                        </a:rPr>
                        <a:t>ncRNAs</a:t>
                      </a:r>
                      <a:r>
                        <a:rPr lang="en-US" sz="900" b="1" dirty="0" smtClean="0">
                          <a:latin typeface="+mn-lt"/>
                        </a:rPr>
                        <a:t> </a:t>
                      </a: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9,281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+mn-lt"/>
                        </a:rPr>
                        <a:t>2,624 [0.091]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dirty="0" smtClean="0">
                          <a:latin typeface="+mn-lt"/>
                        </a:rPr>
                        <a:t>3.9 e-3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2,935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+mn-lt"/>
                        </a:rPr>
                        <a:t>530</a:t>
                      </a:r>
                      <a:r>
                        <a:rPr lang="en-US" sz="900" b="0" baseline="0" dirty="0" smtClean="0">
                          <a:latin typeface="+mn-lt"/>
                        </a:rPr>
                        <a:t> </a:t>
                      </a:r>
                      <a:r>
                        <a:rPr lang="en-US" sz="900" b="0" dirty="0" smtClean="0">
                          <a:latin typeface="+mn-lt"/>
                        </a:rPr>
                        <a:t>[0.53]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dirty="0" smtClean="0">
                          <a:latin typeface="+mn-lt"/>
                        </a:rPr>
                        <a:t>2.9 e-3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latin typeface="+mn-lt"/>
                        </a:rPr>
                        <a:t>398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baseline="0" dirty="0" smtClean="0">
                          <a:latin typeface="+mn-lt"/>
                        </a:rPr>
                        <a:t>381 [0.30]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latin typeface="+mn-lt"/>
                        </a:rPr>
                        <a:t>2.1 e-3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r>
                        <a:rPr lang="en-US" sz="9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b="1" i="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ncRNAs</a:t>
                      </a: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26,112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16,103 [0.56]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2.9 e-2</a:t>
                      </a:r>
                      <a:endParaRPr lang="en-US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39,832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1,268 [1.26]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baseline="0" dirty="0" smtClean="0">
                          <a:latin typeface="+mn-lt"/>
                        </a:rPr>
                        <a:t>1.1 e-2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1,897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3,022 [2.35]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1.6 e-2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6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Transcriptionally</a:t>
                      </a:r>
                      <a:r>
                        <a:rPr lang="en-US" sz="900" b="1" baseline="0" dirty="0" smtClean="0">
                          <a:latin typeface="+mn-lt"/>
                        </a:rPr>
                        <a:t> </a:t>
                      </a:r>
                      <a:r>
                        <a:rPr lang="en-US" sz="900" b="1" dirty="0" err="1" smtClean="0">
                          <a:latin typeface="+mn-lt"/>
                        </a:rPr>
                        <a:t>Unannotated</a:t>
                      </a:r>
                      <a:r>
                        <a:rPr lang="en-US" sz="900" b="1" dirty="0" smtClean="0">
                          <a:latin typeface="+mn-lt"/>
                        </a:rPr>
                        <a:t> Regions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294,956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2,749,660 [96.1]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e-1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146,913</a:t>
                      </a:r>
                      <a:endParaRPr lang="en-US" sz="900" b="0" i="0" baseline="300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64,232 [64.1]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 smtClean="0">
                          <a:latin typeface="+mn-lt"/>
                        </a:rPr>
                        <a:t>5.1</a:t>
                      </a:r>
                      <a:r>
                        <a:rPr lang="en-US" sz="900" b="0" i="0" baseline="0" dirty="0" smtClean="0">
                          <a:latin typeface="+mn-lt"/>
                        </a:rPr>
                        <a:t> e-2</a:t>
                      </a:r>
                      <a:endParaRPr lang="en-US" sz="900" b="0" i="0" dirty="0" smtClean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baseline="0" dirty="0" smtClean="0">
                          <a:latin typeface="+mn-lt"/>
                        </a:rPr>
                        <a:t>60,267</a:t>
                      </a:r>
                      <a:endParaRPr lang="en-US" sz="900" b="0" i="0" baseline="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89,630 [69.8]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5.5</a:t>
                      </a:r>
                      <a:r>
                        <a:rPr lang="en-US" sz="900" b="0" i="0" baseline="0" dirty="0" smtClean="0">
                          <a:latin typeface="+mn-lt"/>
                        </a:rPr>
                        <a:t> e-2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+mn-lt"/>
                      </a:endParaRPr>
                    </a:p>
                  </a:txBody>
                  <a:tcPr vert="vert27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latin typeface="+mn-lt"/>
                          <a:cs typeface="Arial"/>
                        </a:rPr>
                        <a:t>TARs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718,537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923,774 [32.3]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2.0</a:t>
                      </a:r>
                      <a:r>
                        <a:rPr lang="en-US" sz="900" baseline="0" dirty="0" smtClean="0">
                          <a:latin typeface="+mn-lt"/>
                        </a:rPr>
                        <a:t> e-1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235,915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37,482 [37.4]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4.6 </a:t>
                      </a:r>
                      <a:r>
                        <a:rPr lang="en-US" sz="900" baseline="0" dirty="0" smtClean="0">
                          <a:latin typeface="+mn-lt"/>
                        </a:rPr>
                        <a:t>e-2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76,757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47,542 [37.0]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5.5 e-2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cs typeface="Arial"/>
                        </a:rPr>
                        <a:t>Supervised Predictions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104,001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13,844 [0.51]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1.2 e-2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2,509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390 [0.77]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2.5 e-4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599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  <a:cs typeface="Helvetica"/>
                        </a:rPr>
                        <a:t>164 [0.004]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2.4 e-5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Overlapping TEs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1,633,407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455,803 [15.9]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8.0 e-2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65,600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5,621 [5.6]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2.3 e-3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38,595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7,414 [5.8]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2.9 e-2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</a:rPr>
                        <a:t>Overlapping</a:t>
                      </a:r>
                      <a:r>
                        <a:rPr lang="en-US" sz="900" b="1" baseline="0" dirty="0" smtClean="0">
                          <a:latin typeface="+mn-lt"/>
                        </a:rPr>
                        <a:t> Introns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1,300,035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360,778 [12.6]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1.2 e-1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173,253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18,347 [18.3]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2.5 e-2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79,012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28,857 [22.5]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 smtClean="0">
                          <a:latin typeface="+mn-lt"/>
                        </a:rPr>
                        <a:t>1.9 e-2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7744" y="648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642" y="1109025"/>
            <a:ext cx="385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3619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10464</TotalTime>
  <Words>1064</Words>
  <Application>Microsoft Macintosh PowerPoint</Application>
  <PresentationFormat>On-screen Show (4:3)</PresentationFormat>
  <Paragraphs>576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mod/ENCODE Transcription Comparison Paper  Figure Slide Pack</vt:lpstr>
      <vt:lpstr>PowerPoint Presentation</vt:lpstr>
      <vt:lpstr>Exhibit 2: Summary Statistics for Protein Coding Genes</vt:lpstr>
      <vt:lpstr>Exhibit 3: Splicing Figure</vt:lpstr>
      <vt:lpstr>PowerPoint Presentation</vt:lpstr>
      <vt:lpstr>Exhibit 4: Pseudogenes</vt:lpstr>
      <vt:lpstr>PowerPoint Presentation</vt:lpstr>
      <vt:lpstr>Exhibit 5: Comparison of ncRNAs</vt:lpstr>
      <vt:lpstr>PowerPoint Presentation</vt:lpstr>
      <vt:lpstr>PowerPoint Presentation</vt:lpstr>
      <vt:lpstr>PowerPoint Presentation</vt:lpstr>
      <vt:lpstr>PowerPoint Presentation</vt:lpstr>
      <vt:lpstr>Exhibit 6: Expression Clustering of Coding Genes and ncRNAs</vt:lpstr>
      <vt:lpstr>PowerPoint Presentation</vt:lpstr>
      <vt:lpstr>Exhibit 7: Stage Mapping of Worm and Fly Developmental Timecourses</vt:lpstr>
      <vt:lpstr>PowerPoint Presentation</vt:lpstr>
      <vt:lpstr>Exhibit 8: Histone and TF Models for Gene Expression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mod/ENCODE Transcription Comparison Paper</dc:title>
  <dc:creator>Joel Rozowsky User</dc:creator>
  <cp:lastModifiedBy>Joel Rozowsky User</cp:lastModifiedBy>
  <cp:revision>267</cp:revision>
  <cp:lastPrinted>2013-03-01T18:28:15Z</cp:lastPrinted>
  <dcterms:created xsi:type="dcterms:W3CDTF">2012-12-23T20:39:21Z</dcterms:created>
  <dcterms:modified xsi:type="dcterms:W3CDTF">2013-03-05T18:16:11Z</dcterms:modified>
</cp:coreProperties>
</file>