
<file path=[Content_Types].xml><?xml version="1.0" encoding="utf-8"?>
<Types xmlns="http://schemas.openxmlformats.org/package/2006/content-types">
  <Default Extension="xml" ContentType="application/xml"/>
  <Default Extension="xlsx" ContentType="application/vnd.openxmlformats-officedocument.spreadsheetml.sheet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9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988224880541"/>
          <c:y val="0.494176573865061"/>
          <c:w val="0.426361000357867"/>
          <c:h val="0.4378415581436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0.74</c:v>
                </c:pt>
                <c:pt idx="1">
                  <c:v>0.03</c:v>
                </c:pt>
                <c:pt idx="2">
                  <c:v>0.23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t"/>
      <c:layout>
        <c:manualLayout>
          <c:xMode val="edge"/>
          <c:yMode val="edge"/>
          <c:x val="0.235729186943795"/>
          <c:y val="0.19749184850765"/>
          <c:w val="0.470235318747268"/>
          <c:h val="0.120216704288939"/>
        </c:manualLayout>
      </c:layout>
      <c:overlay val="0"/>
      <c:txPr>
        <a:bodyPr/>
        <a:lstStyle/>
        <a:p>
          <a:pPr>
            <a:defRPr lang="zh-CN" sz="9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427985208459037"/>
          <c:y val="0.162899825245002"/>
          <c:w val="0.581195858725919"/>
          <c:h val="0.5058817869765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201410268344773"/>
                  <c:y val="-0.16018041791084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txPr>
              <a:bodyPr/>
              <a:lstStyle/>
              <a:p>
                <a:pPr>
                  <a:defRPr lang="zh-CN" sz="90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&gt; 30</c:v>
                </c:pt>
                <c:pt idx="1">
                  <c:v>2-30</c:v>
                </c:pt>
                <c:pt idx="2">
                  <c:v>1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0.05</c:v>
                </c:pt>
                <c:pt idx="2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0289359594753"/>
          <c:y val="0.146697267841133"/>
          <c:w val="0.532619606866577"/>
          <c:h val="0.6727522486620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77517016376098"/>
                  <c:y val="-0.16580087485753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%" sourceLinked="0"/>
            <c:txPr>
              <a:bodyPr anchor="ctr">
                <a:noAutofit/>
              </a:bodyPr>
              <a:lstStyle/>
              <a:p>
                <a:pPr algn="ctr">
                  <a:defRPr lang="zh-CN" sz="900" b="0" spc="0"/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Sheet1!$A$2:$A$4</c:f>
              <c:strCache>
                <c:ptCount val="3"/>
                <c:pt idx="0">
                  <c:v>found orthologs in more than 30 species</c:v>
                </c:pt>
                <c:pt idx="1">
                  <c:v>found orthologs in less than 30 species</c:v>
                </c:pt>
                <c:pt idx="2">
                  <c:v>singleton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0.32</c:v>
                </c:pt>
                <c:pt idx="1">
                  <c:v>0.16</c:v>
                </c:pt>
                <c:pt idx="2">
                  <c:v>0.52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4E6D9-9C8A-8248-8596-2A150CCD7E7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ED5C2-890F-FA44-B08A-661F6D6C73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7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1A582-B222-462D-B291-5DA24C31577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5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7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3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13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3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4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1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2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0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DD5FB-EA1E-0C43-A65A-FE5B7A03BB19}" type="datetimeFigureOut">
              <a:rPr lang="en-US" smtClean="0"/>
              <a:pPr/>
              <a:t>2/19/13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D1B9-6948-614A-ABE6-AE7FB4E65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7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4" Type="http://schemas.openxmlformats.org/officeDocument/2006/relationships/chart" Target="../charts/chart2.xml"/><Relationship Id="rId10" Type="http://schemas.openxmlformats.org/officeDocument/2006/relationships/image" Target="../media/image5.png"/><Relationship Id="rId5" Type="http://schemas.openxmlformats.org/officeDocument/2006/relationships/image" Target="../media/image1.png"/><Relationship Id="rId7" Type="http://schemas.openxmlformats.org/officeDocument/2006/relationships/image" Target="../media/image2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9" Type="http://schemas.openxmlformats.org/officeDocument/2006/relationships/image" Target="../media/image4.png"/><Relationship Id="rId3" Type="http://schemas.openxmlformats.org/officeDocument/2006/relationships/chart" Target="../charts/chart1.xml"/><Relationship Id="rId6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Chart 180"/>
          <p:cNvGraphicFramePr/>
          <p:nvPr>
            <p:extLst>
              <p:ext uri="{D42A27DB-BD31-4B8C-83A1-F6EECF244321}">
                <p14:modId xmlns:p14="http://schemas.microsoft.com/office/powerpoint/2010/main" val="3629174470"/>
              </p:ext>
            </p:extLst>
          </p:nvPr>
        </p:nvGraphicFramePr>
        <p:xfrm>
          <a:off x="660869" y="13239"/>
          <a:ext cx="2178152" cy="199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" name="TextBox 118"/>
          <p:cNvSpPr txBox="1"/>
          <p:nvPr/>
        </p:nvSpPr>
        <p:spPr>
          <a:xfrm>
            <a:off x="6211904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6" name="Group 196"/>
          <p:cNvGrpSpPr/>
          <p:nvPr/>
        </p:nvGrpSpPr>
        <p:grpSpPr>
          <a:xfrm>
            <a:off x="135430" y="186328"/>
            <a:ext cx="6317435" cy="5799893"/>
            <a:chOff x="115685" y="-525982"/>
            <a:chExt cx="5316880" cy="4936300"/>
          </a:xfrm>
        </p:grpSpPr>
        <p:grpSp>
          <p:nvGrpSpPr>
            <p:cNvPr id="11" name="Group 183"/>
            <p:cNvGrpSpPr/>
            <p:nvPr/>
          </p:nvGrpSpPr>
          <p:grpSpPr>
            <a:xfrm>
              <a:off x="406282" y="-525982"/>
              <a:ext cx="5026283" cy="4936300"/>
              <a:chOff x="95132" y="-525982"/>
              <a:chExt cx="5026283" cy="4936300"/>
            </a:xfrm>
          </p:grpSpPr>
          <p:graphicFrame>
            <p:nvGraphicFramePr>
              <p:cNvPr id="103" name="Chart 102"/>
              <p:cNvGraphicFramePr/>
              <p:nvPr>
                <p:extLst>
                  <p:ext uri="{D42A27DB-BD31-4B8C-83A1-F6EECF244321}">
                    <p14:modId xmlns:p14="http://schemas.microsoft.com/office/powerpoint/2010/main" val="2610497917"/>
                  </p:ext>
                </p:extLst>
              </p:nvPr>
            </p:nvGraphicFramePr>
            <p:xfrm>
              <a:off x="2629977" y="-525982"/>
              <a:ext cx="1493191" cy="151204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pic>
            <p:nvPicPr>
              <p:cNvPr id="10" name="Picture 9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11228" t="-5413" r="-17171" b="1"/>
              <a:stretch/>
            </p:blipFill>
            <p:spPr>
              <a:xfrm rot="8013616">
                <a:off x="681434" y="914660"/>
                <a:ext cx="3606626" cy="3384690"/>
              </a:xfrm>
              <a:prstGeom prst="rtTriangle">
                <a:avLst/>
              </a:prstGeom>
            </p:spPr>
          </p:pic>
          <p:grpSp>
            <p:nvGrpSpPr>
              <p:cNvPr id="12" name="Group 5"/>
              <p:cNvGrpSpPr/>
              <p:nvPr/>
            </p:nvGrpSpPr>
            <p:grpSpPr>
              <a:xfrm rot="8021724">
                <a:off x="-55382" y="1245304"/>
                <a:ext cx="2985670" cy="913"/>
                <a:chOff x="651756" y="123909"/>
                <a:chExt cx="2701502" cy="91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 flipV="1">
                  <a:off x="1648645" y="123909"/>
                  <a:ext cx="830507" cy="913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2584267" y="124822"/>
                  <a:ext cx="768991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Picture 22" descr="coappear_wfh.png"/>
              <p:cNvPicPr>
                <a:picLocks noChangeAspect="1"/>
              </p:cNvPicPr>
              <p:nvPr/>
            </p:nvPicPr>
            <p:blipFill rotWithShape="1">
              <a:blip r:embed="rId5"/>
              <a:srcRect l="2927" r="90741"/>
              <a:stretch/>
            </p:blipFill>
            <p:spPr>
              <a:xfrm>
                <a:off x="95132" y="0"/>
                <a:ext cx="159314" cy="2373263"/>
              </a:xfrm>
              <a:prstGeom prst="rect">
                <a:avLst/>
              </a:prstGeom>
            </p:spPr>
          </p:pic>
          <p:sp>
            <p:nvSpPr>
              <p:cNvPr id="53" name="TextBox 52"/>
              <p:cNvSpPr txBox="1"/>
              <p:nvPr/>
            </p:nvSpPr>
            <p:spPr>
              <a:xfrm>
                <a:off x="2447620" y="-483481"/>
                <a:ext cx="1406739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en-US" sz="1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uman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worm</a:t>
                </a:r>
                <a:r>
                  <a:rPr lang="en-US" sz="1000" b="1" dirty="0" smtClean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944108" y="-46604"/>
                <a:ext cx="722433" cy="209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00" b="1" dirty="0" smtClean="0">
                    <a:solidFill>
                      <a:srgbClr val="006400"/>
                    </a:solidFill>
                    <a:latin typeface="Arial" pitchFamily="34" charset="0"/>
                    <a:cs typeface="Arial" pitchFamily="34" charset="0"/>
                  </a:rPr>
                  <a:t> worm</a:t>
                </a:r>
                <a:r>
                  <a:rPr lang="en-US" sz="1000" b="1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sz="10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fly</a:t>
                </a:r>
                <a:endParaRPr lang="en-US" sz="10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3173960" y="1380816"/>
                <a:ext cx="231084" cy="260688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2536337" y="813827"/>
                <a:ext cx="217170" cy="1965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1754266" y="1657852"/>
                <a:ext cx="215541" cy="19510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8-Point Star 96"/>
              <p:cNvSpPr/>
              <p:nvPr/>
            </p:nvSpPr>
            <p:spPr>
              <a:xfrm>
                <a:off x="1595996" y="-46604"/>
                <a:ext cx="201305" cy="214397"/>
              </a:xfrm>
              <a:prstGeom prst="star8">
                <a:avLst/>
              </a:prstGeom>
              <a:noFill/>
              <a:ln w="9525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5" name="Oval 104"/>
              <p:cNvSpPr>
                <a:spLocks noChangeAspect="1"/>
              </p:cNvSpPr>
              <p:nvPr/>
            </p:nvSpPr>
            <p:spPr>
              <a:xfrm>
                <a:off x="3595900" y="-462261"/>
                <a:ext cx="224846" cy="203524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164"/>
              <p:cNvGrpSpPr/>
              <p:nvPr/>
            </p:nvGrpSpPr>
            <p:grpSpPr>
              <a:xfrm>
                <a:off x="344729" y="2390368"/>
                <a:ext cx="4363206" cy="477411"/>
                <a:chOff x="344729" y="2390368"/>
                <a:chExt cx="4363206" cy="477411"/>
              </a:xfrm>
            </p:grpSpPr>
            <p:sp>
              <p:nvSpPr>
                <p:cNvPr id="130" name="Rectangle 129"/>
                <p:cNvSpPr/>
                <p:nvPr/>
              </p:nvSpPr>
              <p:spPr>
                <a:xfrm rot="2636683">
                  <a:off x="65024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2636683">
                  <a:off x="698656" y="240534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2636683">
                  <a:off x="887542" y="24236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/>
                <p:cNvSpPr/>
                <p:nvPr/>
              </p:nvSpPr>
              <p:spPr>
                <a:xfrm rot="2636683">
                  <a:off x="928091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4" name="Rectangle 133"/>
                <p:cNvSpPr/>
                <p:nvPr/>
              </p:nvSpPr>
              <p:spPr>
                <a:xfrm rot="2636683">
                  <a:off x="1071359" y="240534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Rectangle 135"/>
                <p:cNvSpPr/>
                <p:nvPr/>
              </p:nvSpPr>
              <p:spPr>
                <a:xfrm rot="2636683">
                  <a:off x="1572364" y="240533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 rot="2636683">
                  <a:off x="1649313" y="24053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 rot="2636683">
                  <a:off x="1708297" y="24006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 rot="2636683">
                  <a:off x="1632688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 rot="2636683">
                  <a:off x="2076151" y="24641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 rot="2636683">
                  <a:off x="1917514" y="240306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2636683">
                  <a:off x="2133476" y="240537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2636683">
                  <a:off x="2506854" y="241097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2636683">
                  <a:off x="2256792" y="24061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2636683">
                  <a:off x="2122894" y="260107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2636683">
                  <a:off x="2720961" y="2410971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2636683">
                  <a:off x="3060401" y="242049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8" name="Rectangle 147"/>
                <p:cNvSpPr/>
                <p:nvPr/>
              </p:nvSpPr>
              <p:spPr>
                <a:xfrm rot="2636683">
                  <a:off x="3118772" y="2399804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9" name="Rectangle 148"/>
                <p:cNvSpPr/>
                <p:nvPr/>
              </p:nvSpPr>
              <p:spPr>
                <a:xfrm rot="2636683">
                  <a:off x="3186395" y="241414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0" name="Rectangle 149"/>
                <p:cNvSpPr/>
                <p:nvPr/>
              </p:nvSpPr>
              <p:spPr>
                <a:xfrm rot="2636683">
                  <a:off x="3225168" y="240619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 rot="2636683">
                  <a:off x="3271174" y="2406243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 rot="2636683">
                  <a:off x="3335869" y="242049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 rot="2636683">
                  <a:off x="3620752" y="2414146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 rot="2636683">
                  <a:off x="3807015" y="2417322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 rot="2636683">
                  <a:off x="3926828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 rot="2636683">
                  <a:off x="4436754" y="2407799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 rot="2636683">
                  <a:off x="415577" y="240064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 rot="2636683">
                  <a:off x="377648" y="2395490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 rot="2636683">
                  <a:off x="344729" y="23903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2" name="Rectangle 161"/>
                <p:cNvSpPr/>
                <p:nvPr/>
              </p:nvSpPr>
              <p:spPr>
                <a:xfrm rot="2636683">
                  <a:off x="2848008" y="2403067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 rot="2636683">
                  <a:off x="2996227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 rot="2636683">
                  <a:off x="1279781" y="2403068"/>
                  <a:ext cx="271181" cy="26670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7" name="Oval 76"/>
              <p:cNvSpPr>
                <a:spLocks noChangeAspect="1"/>
              </p:cNvSpPr>
              <p:nvPr/>
            </p:nvSpPr>
            <p:spPr>
              <a:xfrm>
                <a:off x="1213498" y="2244255"/>
                <a:ext cx="208723" cy="18893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2374387" y="2228516"/>
                <a:ext cx="255591" cy="23135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4054008" y="2236907"/>
                <a:ext cx="246713" cy="223317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" name="Group 165"/>
              <p:cNvGrpSpPr/>
              <p:nvPr/>
            </p:nvGrpSpPr>
            <p:grpSpPr>
              <a:xfrm rot="13404346">
                <a:off x="2220414" y="912550"/>
                <a:ext cx="2901001" cy="692718"/>
                <a:chOff x="651756" y="-214744"/>
                <a:chExt cx="2624892" cy="692718"/>
              </a:xfrm>
            </p:grpSpPr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651756" y="124822"/>
                  <a:ext cx="910739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/>
                <p:cNvCxnSpPr/>
                <p:nvPr/>
              </p:nvCxnSpPr>
              <p:spPr>
                <a:xfrm rot="8195654" flipH="1" flipV="1">
                  <a:off x="1745274" y="-214744"/>
                  <a:ext cx="660440" cy="692718"/>
                </a:xfrm>
                <a:prstGeom prst="line">
                  <a:avLst/>
                </a:prstGeom>
                <a:ln>
                  <a:solidFill>
                    <a:srgbClr val="006400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/>
                <p:cNvCxnSpPr/>
                <p:nvPr/>
              </p:nvCxnSpPr>
              <p:spPr>
                <a:xfrm rot="8195654" flipH="1" flipV="1">
                  <a:off x="2689439" y="-178910"/>
                  <a:ext cx="587209" cy="61786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aphicFrame>
            <p:nvGraphicFramePr>
              <p:cNvPr id="87" name="Chart 86"/>
              <p:cNvGraphicFramePr/>
              <p:nvPr>
                <p:extLst>
                  <p:ext uri="{D42A27DB-BD31-4B8C-83A1-F6EECF244321}">
                    <p14:modId xmlns:p14="http://schemas.microsoft.com/office/powerpoint/2010/main" val="667604422"/>
                  </p:ext>
                </p:extLst>
              </p:nvPr>
            </p:nvGraphicFramePr>
            <p:xfrm>
              <a:off x="3583080" y="560044"/>
              <a:ext cx="1438404" cy="1205494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</p:grpSp>
        <p:sp>
          <p:nvSpPr>
            <p:cNvPr id="185" name="TextBox 184"/>
            <p:cNvSpPr txBox="1"/>
            <p:nvPr/>
          </p:nvSpPr>
          <p:spPr>
            <a:xfrm rot="16200000">
              <a:off x="-771657" y="985795"/>
              <a:ext cx="2033716" cy="2590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" pitchFamily="34" charset="0"/>
                  <a:cs typeface="Arial" pitchFamily="34" charset="0"/>
                </a:rPr>
                <a:t>gene-gene co-association</a:t>
              </a:r>
              <a:endParaRPr lang="en-US" sz="14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21451" y="2161907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220619" y="-43168"/>
              <a:ext cx="24966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</a:t>
              </a:r>
              <a:endParaRPr lang="en-US" sz="1000" dirty="0"/>
            </a:p>
          </p:txBody>
        </p:sp>
        <p:cxnSp>
          <p:nvCxnSpPr>
            <p:cNvPr id="189" name="Straight Connector 188"/>
            <p:cNvCxnSpPr/>
            <p:nvPr/>
          </p:nvCxnSpPr>
          <p:spPr>
            <a:xfrm>
              <a:off x="2084694" y="976132"/>
              <a:ext cx="1553974" cy="1411452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1380072" y="1710315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/>
            <p:cNvCxnSpPr/>
            <p:nvPr/>
          </p:nvCxnSpPr>
          <p:spPr>
            <a:xfrm rot="5400000">
              <a:off x="3571334" y="1636358"/>
              <a:ext cx="698272" cy="632730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flipH="1">
              <a:off x="2122794" y="858350"/>
              <a:ext cx="1362122" cy="1484695"/>
            </a:xfrm>
            <a:prstGeom prst="line">
              <a:avLst/>
            </a:prstGeom>
            <a:ln w="3175" cmpd="sng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8" name="TextBox 197"/>
          <p:cNvSpPr txBox="1"/>
          <p:nvPr/>
        </p:nvSpPr>
        <p:spPr>
          <a:xfrm>
            <a:off x="39721" y="11430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99" name="TextBox 198"/>
          <p:cNvSpPr txBox="1"/>
          <p:nvPr/>
        </p:nvSpPr>
        <p:spPr>
          <a:xfrm>
            <a:off x="152519" y="4057087"/>
            <a:ext cx="328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175" name="8-Point Star 174"/>
          <p:cNvSpPr/>
          <p:nvPr/>
        </p:nvSpPr>
        <p:spPr>
          <a:xfrm>
            <a:off x="2560705" y="2213748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Regular Pentagon 18"/>
          <p:cNvSpPr/>
          <p:nvPr/>
        </p:nvSpPr>
        <p:spPr>
          <a:xfrm>
            <a:off x="2584413" y="3449179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4821104" y="1482510"/>
            <a:ext cx="1313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solidFill>
                  <a:srgbClr val="006400"/>
                </a:solidFill>
                <a:latin typeface="Arial" pitchFamily="34" charset="0"/>
                <a:cs typeface="Arial" pitchFamily="34" charset="0"/>
              </a:rPr>
              <a:t>worm-specific</a:t>
            </a:r>
            <a:endParaRPr lang="en-US" sz="1000" b="1" dirty="0">
              <a:solidFill>
                <a:srgbClr val="006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076670" y="36209"/>
            <a:ext cx="18307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Arial" pitchFamily="34" charset="0"/>
                <a:cs typeface="Arial" pitchFamily="34" charset="0"/>
              </a:rPr>
              <a:t>Conservation of module across number of species</a:t>
            </a:r>
          </a:p>
        </p:txBody>
      </p:sp>
      <p:grpSp>
        <p:nvGrpSpPr>
          <p:cNvPr id="15" name="Group 124"/>
          <p:cNvGrpSpPr/>
          <p:nvPr/>
        </p:nvGrpSpPr>
        <p:grpSpPr>
          <a:xfrm>
            <a:off x="781058" y="4075655"/>
            <a:ext cx="2150400" cy="239172"/>
            <a:chOff x="7761192" y="22140"/>
            <a:chExt cx="2150400" cy="239172"/>
          </a:xfrm>
        </p:grpSpPr>
        <p:cxnSp>
          <p:nvCxnSpPr>
            <p:cNvPr id="126" name="Straight Connector 125"/>
            <p:cNvCxnSpPr/>
            <p:nvPr/>
          </p:nvCxnSpPr>
          <p:spPr>
            <a:xfrm>
              <a:off x="7761192" y="152871"/>
              <a:ext cx="349740" cy="0"/>
            </a:xfrm>
            <a:prstGeom prst="line">
              <a:avLst/>
            </a:prstGeom>
            <a:ln w="15875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8815392" y="161612"/>
              <a:ext cx="357360" cy="471"/>
            </a:xfrm>
            <a:prstGeom prst="line">
              <a:avLst/>
            </a:prstGeom>
            <a:ln w="15875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8027112" y="22140"/>
              <a:ext cx="67056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Ortholog</a:t>
              </a:r>
              <a:endParaRPr lang="en-US" sz="1000" b="1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047412" y="30480"/>
              <a:ext cx="8641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err="1" smtClean="0"/>
                <a:t>ncRNA</a:t>
              </a:r>
              <a:r>
                <a:rPr lang="en-US" sz="900" b="1" dirty="0" smtClean="0"/>
                <a:t>/TAR</a:t>
              </a:r>
              <a:endParaRPr lang="en-US" sz="1000" b="1" dirty="0"/>
            </a:p>
          </p:txBody>
        </p:sp>
      </p:grpSp>
      <p:sp>
        <p:nvSpPr>
          <p:cNvPr id="98" name="TextBox 97"/>
          <p:cNvSpPr txBox="1"/>
          <p:nvPr/>
        </p:nvSpPr>
        <p:spPr>
          <a:xfrm rot="16200000">
            <a:off x="131551" y="5551572"/>
            <a:ext cx="9445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/>
                <a:cs typeface="Arial"/>
              </a:rPr>
              <a:t>Expression</a:t>
            </a:r>
            <a:endParaRPr lang="en-US" sz="1000" b="1" dirty="0">
              <a:latin typeface="Arial"/>
              <a:cs typeface="Arial"/>
            </a:endParaRPr>
          </a:p>
        </p:txBody>
      </p:sp>
      <p:pic>
        <p:nvPicPr>
          <p:cNvPr id="120" name="Picture 1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89" y="4714686"/>
            <a:ext cx="2596365" cy="1844933"/>
          </a:xfrm>
          <a:prstGeom prst="rect">
            <a:avLst/>
          </a:prstGeom>
        </p:spPr>
      </p:pic>
      <p:grpSp>
        <p:nvGrpSpPr>
          <p:cNvPr id="17" name="Group 14"/>
          <p:cNvGrpSpPr/>
          <p:nvPr/>
        </p:nvGrpSpPr>
        <p:grpSpPr>
          <a:xfrm>
            <a:off x="6504065" y="190848"/>
            <a:ext cx="2360923" cy="2210200"/>
            <a:chOff x="392239" y="2553652"/>
            <a:chExt cx="2360923" cy="2210200"/>
          </a:xfrm>
        </p:grpSpPr>
        <p:sp>
          <p:nvSpPr>
            <p:cNvPr id="173" name="TextBox 172"/>
            <p:cNvSpPr txBox="1"/>
            <p:nvPr/>
          </p:nvSpPr>
          <p:spPr>
            <a:xfrm rot="16200000">
              <a:off x="-240317" y="3317878"/>
              <a:ext cx="16652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>
                  <a:latin typeface="Arial"/>
                  <a:cs typeface="Arial"/>
                </a:rPr>
                <a:t>Expression of a module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6 fly species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928" y="2553652"/>
              <a:ext cx="2008234" cy="2210200"/>
            </a:xfrm>
            <a:prstGeom prst="rect">
              <a:avLst/>
            </a:prstGeom>
          </p:spPr>
        </p:pic>
      </p:grpSp>
      <p:grpSp>
        <p:nvGrpSpPr>
          <p:cNvPr id="20" name="Group 12"/>
          <p:cNvGrpSpPr/>
          <p:nvPr/>
        </p:nvGrpSpPr>
        <p:grpSpPr>
          <a:xfrm>
            <a:off x="6540100" y="2359414"/>
            <a:ext cx="2325292" cy="2166928"/>
            <a:chOff x="3087309" y="2633540"/>
            <a:chExt cx="2292787" cy="2141495"/>
          </a:xfrm>
        </p:grpSpPr>
        <p:sp>
          <p:nvSpPr>
            <p:cNvPr id="192" name="TextBox 191"/>
            <p:cNvSpPr txBox="1"/>
            <p:nvPr/>
          </p:nvSpPr>
          <p:spPr>
            <a:xfrm rot="16200000">
              <a:off x="2404286" y="3332147"/>
              <a:ext cx="17661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Expression </a:t>
              </a:r>
              <a:r>
                <a:rPr lang="en-US" altLang="zh-CN" sz="1000" b="1" dirty="0">
                  <a:latin typeface="Arial"/>
                  <a:cs typeface="Arial"/>
                </a:rPr>
                <a:t>across modules </a:t>
              </a:r>
              <a:r>
                <a:rPr lang="en-US" altLang="zh-CN" sz="1000" b="1" dirty="0" smtClean="0">
                  <a:latin typeface="Arial"/>
                  <a:cs typeface="Arial"/>
                </a:rPr>
                <a:t>in fly</a:t>
              </a:r>
              <a:endParaRPr lang="en-US" sz="1000" b="1" dirty="0">
                <a:latin typeface="Arial"/>
                <a:cs typeface="Arial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5588" y="2633540"/>
              <a:ext cx="1964508" cy="2141495"/>
            </a:xfrm>
            <a:prstGeom prst="rect">
              <a:avLst/>
            </a:prstGeom>
          </p:spPr>
        </p:pic>
      </p:grpSp>
      <p:grpSp>
        <p:nvGrpSpPr>
          <p:cNvPr id="21" name="Group 11"/>
          <p:cNvGrpSpPr/>
          <p:nvPr/>
        </p:nvGrpSpPr>
        <p:grpSpPr>
          <a:xfrm>
            <a:off x="6536421" y="4401009"/>
            <a:ext cx="2292562" cy="2339740"/>
            <a:chOff x="1587854" y="4533271"/>
            <a:chExt cx="2343012" cy="231084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15236" y="4682646"/>
              <a:ext cx="2015630" cy="2161473"/>
            </a:xfrm>
            <a:prstGeom prst="rect">
              <a:avLst/>
            </a:prstGeom>
          </p:spPr>
        </p:pic>
        <p:sp>
          <p:nvSpPr>
            <p:cNvPr id="96" name="TextBox 95"/>
            <p:cNvSpPr txBox="1"/>
            <p:nvPr/>
          </p:nvSpPr>
          <p:spPr>
            <a:xfrm rot="16200000">
              <a:off x="658333" y="5462792"/>
              <a:ext cx="2267958" cy="4089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b="1" dirty="0" smtClean="0">
                  <a:latin typeface="Arial"/>
                  <a:cs typeface="Arial"/>
                </a:rPr>
                <a:t>   Median expression </a:t>
              </a:r>
              <a:r>
                <a:rPr lang="en-US" altLang="zh-CN" sz="1000" b="1" dirty="0">
                  <a:latin typeface="Arial"/>
                  <a:cs typeface="Arial"/>
                </a:rPr>
                <a:t>correlation </a:t>
              </a:r>
              <a:r>
                <a:rPr lang="en-US" altLang="zh-CN" sz="1000" b="1" dirty="0" smtClean="0">
                  <a:latin typeface="Arial"/>
                  <a:cs typeface="Arial"/>
                </a:rPr>
                <a:t>across </a:t>
              </a:r>
              <a:r>
                <a:rPr lang="en-US" altLang="zh-CN" sz="1000" b="1" dirty="0">
                  <a:latin typeface="Arial"/>
                  <a:cs typeface="Arial"/>
                </a:rPr>
                <a:t>modules in </a:t>
              </a:r>
              <a:r>
                <a:rPr lang="en-US" altLang="zh-CN" sz="1000" b="1" dirty="0" smtClean="0">
                  <a:latin typeface="Arial"/>
                  <a:cs typeface="Arial"/>
                </a:rPr>
                <a:t>worm</a:t>
              </a:r>
              <a:endParaRPr lang="en-US" sz="1000" b="1" dirty="0">
                <a:latin typeface="Arial"/>
                <a:cs typeface="Arial"/>
              </a:endParaRPr>
            </a:p>
          </p:txBody>
        </p:sp>
      </p:grpSp>
      <p:sp>
        <p:nvSpPr>
          <p:cNvPr id="108" name="8-Point Star 107"/>
          <p:cNvSpPr/>
          <p:nvPr/>
        </p:nvSpPr>
        <p:spPr>
          <a:xfrm>
            <a:off x="1361424" y="3447422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7481977" y="6645686"/>
            <a:ext cx="9562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Arial"/>
                <a:cs typeface="Arial"/>
              </a:rPr>
              <a:t>Stage (hour)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0" name="Regular Pentagon 18"/>
          <p:cNvSpPr/>
          <p:nvPr/>
        </p:nvSpPr>
        <p:spPr>
          <a:xfrm>
            <a:off x="5951835" y="1516672"/>
            <a:ext cx="205380" cy="196819"/>
          </a:xfrm>
          <a:prstGeom prst="pentagon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1" name="矩形 100"/>
          <p:cNvSpPr/>
          <p:nvPr/>
        </p:nvSpPr>
        <p:spPr>
          <a:xfrm>
            <a:off x="7077075" y="63643"/>
            <a:ext cx="276225" cy="150119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TextBox 103"/>
          <p:cNvSpPr txBox="1"/>
          <p:nvPr/>
        </p:nvSpPr>
        <p:spPr>
          <a:xfrm>
            <a:off x="7353300" y="-11416"/>
            <a:ext cx="13144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"/>
                <a:cs typeface="Arial"/>
              </a:rPr>
              <a:t>phylotypic</a:t>
            </a:r>
            <a:r>
              <a:rPr lang="en-US" sz="1000" b="1" dirty="0" smtClean="0">
                <a:latin typeface="Arial"/>
                <a:cs typeface="Arial"/>
              </a:rPr>
              <a:t> stage</a:t>
            </a:r>
            <a:endParaRPr lang="en-US" sz="1000" b="1" dirty="0">
              <a:latin typeface="Arial"/>
              <a:cs typeface="Arial"/>
            </a:endParaRPr>
          </a:p>
        </p:txBody>
      </p:sp>
      <p:sp>
        <p:nvSpPr>
          <p:cNvPr id="102" name="8-Point Star 101"/>
          <p:cNvSpPr/>
          <p:nvPr/>
        </p:nvSpPr>
        <p:spPr>
          <a:xfrm>
            <a:off x="3887649" y="3445253"/>
            <a:ext cx="236277" cy="220587"/>
          </a:xfrm>
          <a:prstGeom prst="star8">
            <a:avLst/>
          </a:prstGeom>
          <a:noFill/>
          <a:ln w="9525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 rot="18742567">
            <a:off x="1462189" y="2111977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8000"/>
                </a:solidFill>
                <a:latin typeface="Arial"/>
                <a:cs typeface="Arial"/>
              </a:rPr>
              <a:t>20377 genes</a:t>
            </a:r>
            <a:endParaRPr lang="en-US" sz="1000" b="1" dirty="0">
              <a:solidFill>
                <a:srgbClr val="008000"/>
              </a:solidFill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6127" y="4353752"/>
            <a:ext cx="9488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4230693" y="4353752"/>
            <a:ext cx="11886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/>
                <a:cs typeface="Arial"/>
              </a:rPr>
              <a:t>Anti-correlated</a:t>
            </a:r>
            <a:endParaRPr lang="en-US" sz="1100" b="1" dirty="0">
              <a:latin typeface="Arial"/>
              <a:cs typeface="Arial"/>
            </a:endParaRPr>
          </a:p>
        </p:txBody>
      </p:sp>
      <p:sp>
        <p:nvSpPr>
          <p:cNvPr id="107" name="TextBox 106"/>
          <p:cNvSpPr txBox="1"/>
          <p:nvPr/>
        </p:nvSpPr>
        <p:spPr>
          <a:xfrm rot="18716396">
            <a:off x="2281164" y="1224653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  <a:latin typeface="Arial"/>
                <a:cs typeface="Arial"/>
              </a:rPr>
              <a:t>19901 genes</a:t>
            </a:r>
            <a:endParaRPr lang="en-US" sz="1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 rot="18799688">
            <a:off x="647103" y="2964015"/>
            <a:ext cx="979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00FF"/>
                </a:solidFill>
                <a:latin typeface="Arial"/>
                <a:cs typeface="Arial"/>
              </a:rPr>
              <a:t>13623 genes</a:t>
            </a:r>
            <a:endParaRPr lang="en-US" sz="1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pic>
        <p:nvPicPr>
          <p:cNvPr id="110" name="Picture 10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37" y="4700521"/>
            <a:ext cx="2732965" cy="1875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45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82</Words>
  <Application>Microsoft Macintosh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60</cp:revision>
  <dcterms:created xsi:type="dcterms:W3CDTF">2013-02-01T15:35:57Z</dcterms:created>
  <dcterms:modified xsi:type="dcterms:W3CDTF">2013-02-19T18:46:55Z</dcterms:modified>
</cp:coreProperties>
</file>