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2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2" d="100"/>
          <a:sy n="132" d="100"/>
        </p:scale>
        <p:origin x="-6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C77E7-C11C-6148-9A44-3892C919EB9F}" type="datetime1">
              <a:rPr lang="en-US" smtClean="0"/>
              <a:t>2/20/13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172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5F678-1CA0-5041-826B-F4F8DA7EF927}" type="datetimeFigureOut">
              <a:rPr lang="en-US" smtClean="0"/>
              <a:t>2/20/13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950427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5F678-1CA0-5041-826B-F4F8DA7EF927}" type="datetimeFigureOut">
              <a:rPr lang="en-US" smtClean="0"/>
              <a:t>2/20/13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695876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3FF30-C8B3-F249-BB30-35ACA4D61FAB}" type="datetime1">
              <a:rPr lang="en-US" smtClean="0"/>
              <a:t>2/20/13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103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F94FD-AFA1-4F48-AF64-D6961B5DE41E}" type="datetime1">
              <a:rPr lang="en-US" smtClean="0"/>
              <a:t>2/20/13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971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5F678-1CA0-5041-826B-F4F8DA7EF927}" type="datetimeFigureOut">
              <a:rPr lang="en-US" smtClean="0"/>
              <a:t>2/20/13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886574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5F678-1CA0-5041-826B-F4F8DA7EF927}" type="datetimeFigureOut">
              <a:rPr lang="en-US" smtClean="0"/>
              <a:t>2/20/13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480388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73987-0022-0344-88A8-C6433C6807AB}" type="datetime1">
              <a:rPr lang="en-US" smtClean="0"/>
              <a:t>2/20/13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93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5F678-1CA0-5041-826B-F4F8DA7EF927}" type="datetimeFigureOut">
              <a:rPr lang="en-US" smtClean="0"/>
              <a:t>2/20/13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147432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5F678-1CA0-5041-826B-F4F8DA7EF927}" type="datetimeFigureOut">
              <a:rPr lang="en-US" smtClean="0"/>
              <a:t>2/20/13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222645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5F678-1CA0-5041-826B-F4F8DA7EF927}" type="datetimeFigureOut">
              <a:rPr lang="en-US" smtClean="0"/>
              <a:t>2/20/13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535953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5F678-1CA0-5041-826B-F4F8DA7EF927}" type="datetimeFigureOut">
              <a:rPr lang="en-US" smtClean="0"/>
              <a:t>2/20/13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788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313415"/>
            <a:ext cx="4847132" cy="272188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100" y="7583"/>
            <a:ext cx="421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A.</a:t>
            </a:r>
            <a:endParaRPr lang="en-US" dirty="0">
              <a:latin typeface="Arial"/>
              <a:cs typeface="Arial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9635" y="794144"/>
            <a:ext cx="1309271" cy="200957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794500" y="1329035"/>
            <a:ext cx="7488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Arial"/>
                <a:cs typeface="Arial"/>
              </a:rPr>
              <a:t>HUMAN</a:t>
            </a:r>
          </a:p>
          <a:p>
            <a:r>
              <a:rPr lang="en-US" sz="1200" dirty="0" smtClean="0">
                <a:solidFill>
                  <a:srgbClr val="008000"/>
                </a:solidFill>
                <a:latin typeface="Arial"/>
                <a:cs typeface="Arial"/>
              </a:rPr>
              <a:t>WORM</a:t>
            </a:r>
          </a:p>
          <a:p>
            <a:r>
              <a:rPr lang="en-US" sz="1200" dirty="0" smtClean="0">
                <a:solidFill>
                  <a:srgbClr val="3366FF"/>
                </a:solidFill>
                <a:latin typeface="Arial"/>
                <a:cs typeface="Arial"/>
              </a:rPr>
              <a:t>FLY</a:t>
            </a:r>
            <a:endParaRPr lang="en-US" sz="1200" dirty="0">
              <a:solidFill>
                <a:srgbClr val="3366FF"/>
              </a:solidFill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59300" y="978237"/>
            <a:ext cx="22606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200" dirty="0" smtClean="0">
                <a:solidFill>
                  <a:srgbClr val="FF0000"/>
                </a:solidFill>
                <a:latin typeface="Arial"/>
                <a:cs typeface="Arial"/>
              </a:rPr>
              <a:t>FOSL2, RCOR1, GATA3, HDAC1, UBTF, CTBP2</a:t>
            </a:r>
          </a:p>
          <a:p>
            <a:pPr algn="ctr"/>
            <a:r>
              <a:rPr lang="fr-FR" sz="1200" dirty="0" smtClean="0">
                <a:solidFill>
                  <a:srgbClr val="008000"/>
                </a:solidFill>
                <a:latin typeface="Arial"/>
                <a:cs typeface="Arial"/>
              </a:rPr>
              <a:t>FOS</a:t>
            </a:r>
            <a:r>
              <a:rPr lang="fr-FR" sz="1200" dirty="0">
                <a:solidFill>
                  <a:srgbClr val="008000"/>
                </a:solidFill>
                <a:latin typeface="Arial"/>
                <a:cs typeface="Arial"/>
              </a:rPr>
              <a:t>-</a:t>
            </a:r>
            <a:r>
              <a:rPr lang="fr-FR" sz="1200" dirty="0" smtClean="0">
                <a:solidFill>
                  <a:srgbClr val="008000"/>
                </a:solidFill>
                <a:latin typeface="Arial"/>
                <a:cs typeface="Arial"/>
              </a:rPr>
              <a:t>1, MAB</a:t>
            </a:r>
            <a:r>
              <a:rPr lang="fr-FR" sz="1200" dirty="0">
                <a:solidFill>
                  <a:srgbClr val="008000"/>
                </a:solidFill>
                <a:latin typeface="Arial"/>
                <a:cs typeface="Arial"/>
              </a:rPr>
              <a:t>-</a:t>
            </a:r>
            <a:r>
              <a:rPr lang="fr-FR" sz="1200" dirty="0" smtClean="0">
                <a:solidFill>
                  <a:srgbClr val="008000"/>
                </a:solidFill>
                <a:latin typeface="Arial"/>
                <a:cs typeface="Arial"/>
              </a:rPr>
              <a:t>5, JUN-1</a:t>
            </a:r>
          </a:p>
          <a:p>
            <a:pPr algn="ctr"/>
            <a:r>
              <a:rPr lang="fr-FR" sz="1200" dirty="0" err="1">
                <a:solidFill>
                  <a:srgbClr val="0000FF"/>
                </a:solidFill>
                <a:latin typeface="Arial"/>
                <a:cs typeface="Arial"/>
              </a:rPr>
              <a:t>psq</a:t>
            </a:r>
            <a:endParaRPr lang="it-IT" sz="1200" dirty="0">
              <a:solidFill>
                <a:srgbClr val="0000FF"/>
              </a:solidFill>
              <a:latin typeface="Arial"/>
              <a:cs typeface="Arial"/>
            </a:endParaRPr>
          </a:p>
          <a:p>
            <a:pPr algn="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60698" y="2791717"/>
            <a:ext cx="2616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200" dirty="0" smtClean="0">
                <a:solidFill>
                  <a:srgbClr val="FF0000"/>
                </a:solidFill>
                <a:latin typeface="Arial"/>
                <a:cs typeface="Arial"/>
              </a:rPr>
              <a:t>BCL3, STAT2, ESRRA, MAFK</a:t>
            </a:r>
          </a:p>
          <a:p>
            <a:pPr algn="ctr"/>
            <a:r>
              <a:rPr lang="fr-FR" sz="1200" dirty="0">
                <a:solidFill>
                  <a:srgbClr val="008000"/>
                </a:solidFill>
                <a:latin typeface="Arial"/>
                <a:cs typeface="Arial"/>
              </a:rPr>
              <a:t>DAF-</a:t>
            </a:r>
            <a:r>
              <a:rPr lang="fr-FR" sz="1200" dirty="0" smtClean="0">
                <a:solidFill>
                  <a:srgbClr val="008000"/>
                </a:solidFill>
                <a:latin typeface="Arial"/>
                <a:cs typeface="Arial"/>
              </a:rPr>
              <a:t>16, EFL</a:t>
            </a:r>
            <a:r>
              <a:rPr lang="fr-FR" sz="1200" dirty="0">
                <a:solidFill>
                  <a:srgbClr val="008000"/>
                </a:solidFill>
                <a:latin typeface="Arial"/>
                <a:cs typeface="Arial"/>
              </a:rPr>
              <a:t>-</a:t>
            </a:r>
            <a:r>
              <a:rPr lang="fr-FR" sz="1200" dirty="0" smtClean="0">
                <a:solidFill>
                  <a:srgbClr val="008000"/>
                </a:solidFill>
                <a:latin typeface="Arial"/>
                <a:cs typeface="Arial"/>
              </a:rPr>
              <a:t>1, PEB</a:t>
            </a:r>
            <a:r>
              <a:rPr lang="fr-FR" sz="1200" dirty="0">
                <a:solidFill>
                  <a:srgbClr val="008000"/>
                </a:solidFill>
                <a:latin typeface="Arial"/>
                <a:cs typeface="Arial"/>
              </a:rPr>
              <a:t>-</a:t>
            </a:r>
            <a:r>
              <a:rPr lang="fr-FR" sz="1200" dirty="0" smtClean="0">
                <a:solidFill>
                  <a:srgbClr val="008000"/>
                </a:solidFill>
                <a:latin typeface="Arial"/>
                <a:cs typeface="Arial"/>
              </a:rPr>
              <a:t>1, C27D6.4</a:t>
            </a:r>
          </a:p>
          <a:p>
            <a:pPr algn="ctr"/>
            <a:r>
              <a:rPr lang="fr-FR" sz="1200" dirty="0" err="1" smtClean="0">
                <a:solidFill>
                  <a:srgbClr val="0000FF"/>
                </a:solidFill>
                <a:latin typeface="Arial"/>
                <a:cs typeface="Arial"/>
              </a:rPr>
              <a:t>LolaI</a:t>
            </a:r>
            <a:endParaRPr lang="en-US" sz="1200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280735" y="8615"/>
            <a:ext cx="27997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200" dirty="0" smtClean="0">
                <a:solidFill>
                  <a:srgbClr val="FF0000"/>
                </a:solidFill>
                <a:latin typeface="Arial"/>
                <a:cs typeface="Arial"/>
              </a:rPr>
              <a:t>MAZ, SP4, GTF2F1, ETS1, TRIM28, JUNB, TBL1XR1, POU5F1, CEBPD</a:t>
            </a:r>
          </a:p>
          <a:p>
            <a:pPr algn="ctr"/>
            <a:r>
              <a:rPr lang="fr-FR" sz="1200" dirty="0" smtClean="0">
                <a:solidFill>
                  <a:srgbClr val="008000"/>
                </a:solidFill>
                <a:latin typeface="Arial"/>
                <a:cs typeface="Arial"/>
              </a:rPr>
              <a:t>HAM</a:t>
            </a:r>
            <a:r>
              <a:rPr lang="fr-FR" sz="1200" dirty="0">
                <a:solidFill>
                  <a:srgbClr val="008000"/>
                </a:solidFill>
                <a:latin typeface="Arial"/>
                <a:cs typeface="Arial"/>
              </a:rPr>
              <a:t>-</a:t>
            </a:r>
            <a:r>
              <a:rPr lang="fr-FR" sz="1200" dirty="0" smtClean="0">
                <a:solidFill>
                  <a:srgbClr val="008000"/>
                </a:solidFill>
                <a:latin typeface="Arial"/>
                <a:cs typeface="Arial"/>
              </a:rPr>
              <a:t>1, LIN</a:t>
            </a:r>
            <a:r>
              <a:rPr lang="fr-FR" sz="1200" dirty="0">
                <a:solidFill>
                  <a:srgbClr val="008000"/>
                </a:solidFill>
                <a:latin typeface="Arial"/>
                <a:cs typeface="Arial"/>
              </a:rPr>
              <a:t>-</a:t>
            </a:r>
            <a:r>
              <a:rPr lang="fr-FR" sz="1200" dirty="0" smtClean="0">
                <a:solidFill>
                  <a:srgbClr val="008000"/>
                </a:solidFill>
                <a:latin typeface="Arial"/>
                <a:cs typeface="Arial"/>
              </a:rPr>
              <a:t>35, NHR-11, PQM</a:t>
            </a:r>
            <a:r>
              <a:rPr lang="fr-FR" sz="1200" dirty="0">
                <a:solidFill>
                  <a:srgbClr val="008000"/>
                </a:solidFill>
                <a:latin typeface="Arial"/>
                <a:cs typeface="Arial"/>
              </a:rPr>
              <a:t>-</a:t>
            </a:r>
            <a:r>
              <a:rPr lang="fr-FR" sz="1200" dirty="0" smtClean="0">
                <a:solidFill>
                  <a:srgbClr val="008000"/>
                </a:solidFill>
                <a:latin typeface="Arial"/>
                <a:cs typeface="Arial"/>
              </a:rPr>
              <a:t>1</a:t>
            </a:r>
          </a:p>
          <a:p>
            <a:pPr algn="ctr"/>
            <a:r>
              <a:rPr lang="fr-FR" sz="1200" dirty="0" smtClean="0">
                <a:solidFill>
                  <a:srgbClr val="0000FF"/>
                </a:solidFill>
                <a:latin typeface="Arial"/>
                <a:cs typeface="Arial"/>
              </a:rPr>
              <a:t>CG8478, Tr1</a:t>
            </a:r>
            <a:endParaRPr lang="en-US" sz="1200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74270" y="28898"/>
            <a:ext cx="402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B</a:t>
            </a:r>
            <a:r>
              <a:rPr lang="en-US" dirty="0" smtClean="0">
                <a:latin typeface="Arial"/>
                <a:cs typeface="Arial"/>
              </a:rPr>
              <a:t>.</a:t>
            </a:r>
            <a:endParaRPr lang="en-US" dirty="0">
              <a:latin typeface="Arial"/>
              <a:cs typeface="Arial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4125" y="4767748"/>
            <a:ext cx="4429477" cy="1792799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21395" y="332831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C.</a:t>
            </a:r>
            <a:endParaRPr lang="en-US" dirty="0">
              <a:latin typeface="Arial"/>
              <a:cs typeface="Arial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6081064"/>
              </p:ext>
            </p:extLst>
          </p:nvPr>
        </p:nvGraphicFramePr>
        <p:xfrm>
          <a:off x="536893" y="3405370"/>
          <a:ext cx="5461001" cy="13623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5690"/>
                <a:gridCol w="1043214"/>
                <a:gridCol w="1014196"/>
                <a:gridCol w="977901"/>
              </a:tblGrid>
              <a:tr h="289868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FF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Human</a:t>
                      </a:r>
                      <a:endParaRPr lang="en-US" sz="1200" dirty="0">
                        <a:solidFill>
                          <a:srgbClr val="FF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Worm</a:t>
                      </a:r>
                      <a:endParaRPr lang="en-US" sz="1200" dirty="0">
                        <a:solidFill>
                          <a:srgbClr val="008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Fly</a:t>
                      </a:r>
                      <a:endParaRPr lang="en-US" sz="1200" dirty="0">
                        <a:solidFill>
                          <a:srgbClr val="3366FF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28986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/>
                          <a:cs typeface="Arial"/>
                        </a:rPr>
                        <a:t>Number of TFs</a:t>
                      </a:r>
                      <a:r>
                        <a:rPr lang="en-US" sz="1200" baseline="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200" baseline="0" dirty="0" smtClean="0">
                          <a:latin typeface="Arial"/>
                          <a:cs typeface="Arial"/>
                        </a:rPr>
                        <a:t>(</a:t>
                      </a:r>
                      <a:r>
                        <a:rPr lang="en-US" sz="1200" baseline="0" dirty="0" smtClean="0">
                          <a:latin typeface="Arial"/>
                          <a:cs typeface="Arial"/>
                        </a:rPr>
                        <a:t>interactions</a:t>
                      </a:r>
                      <a:r>
                        <a:rPr lang="en-US" sz="1200" dirty="0" smtClean="0">
                          <a:latin typeface="Arial"/>
                          <a:cs typeface="Arial"/>
                        </a:rPr>
                        <a:t>)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/>
                          <a:cs typeface="Arial"/>
                        </a:rPr>
                        <a:t>155</a:t>
                      </a:r>
                      <a:r>
                        <a:rPr lang="en-US" sz="1200" baseline="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200" dirty="0" smtClean="0">
                          <a:latin typeface="Arial"/>
                          <a:cs typeface="Arial"/>
                        </a:rPr>
                        <a:t>(1331)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Arial"/>
                          <a:cs typeface="Arial"/>
                        </a:rPr>
                        <a:t>79</a:t>
                      </a:r>
                      <a:r>
                        <a:rPr lang="en-US" sz="1200" baseline="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200" dirty="0" smtClean="0">
                          <a:latin typeface="Arial"/>
                          <a:cs typeface="Arial"/>
                        </a:rPr>
                        <a:t>(496)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Arial"/>
                          <a:ea typeface="Zapf Dingbats"/>
                          <a:cs typeface="Arial"/>
                          <a:sym typeface="Zapf Dingbats"/>
                        </a:rPr>
                        <a:t>25</a:t>
                      </a:r>
                      <a:r>
                        <a:rPr lang="en-US" sz="1200" baseline="0" dirty="0" smtClean="0">
                          <a:latin typeface="Arial"/>
                          <a:ea typeface="Zapf Dingbats"/>
                          <a:cs typeface="Arial"/>
                          <a:sym typeface="Zapf Dingbats"/>
                        </a:rPr>
                        <a:t> </a:t>
                      </a:r>
                      <a:r>
                        <a:rPr lang="en-US" sz="1200" dirty="0" smtClean="0">
                          <a:latin typeface="Arial"/>
                          <a:ea typeface="Zapf Dingbats"/>
                          <a:cs typeface="Arial"/>
                          <a:sym typeface="Zapf Dingbats"/>
                        </a:rPr>
                        <a:t>(50)</a:t>
                      </a:r>
                      <a:endParaRPr lang="en-US" sz="1200" dirty="0" smtClean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2898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Arial"/>
                          <a:cs typeface="Arial"/>
                        </a:rPr>
                        <a:t>Fraction of </a:t>
                      </a:r>
                      <a:r>
                        <a:rPr lang="en-US" sz="1200" dirty="0" smtClean="0">
                          <a:latin typeface="Arial"/>
                          <a:cs typeface="Arial"/>
                        </a:rPr>
                        <a:t>feedback </a:t>
                      </a:r>
                      <a:r>
                        <a:rPr lang="en-US" sz="1200" dirty="0" smtClean="0">
                          <a:latin typeface="Arial"/>
                          <a:cs typeface="Arial"/>
                        </a:rPr>
                        <a:t>edges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Arial"/>
                          <a:cs typeface="Arial"/>
                        </a:rPr>
                        <a:t>30%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Arial"/>
                          <a:cs typeface="Arial"/>
                        </a:rPr>
                        <a:t>22%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Arial"/>
                          <a:cs typeface="Arial"/>
                        </a:rPr>
                        <a:t>4%</a:t>
                      </a:r>
                    </a:p>
                  </a:txBody>
                  <a:tcPr anchor="ctr"/>
                </a:tc>
              </a:tr>
              <a:tr h="4927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latin typeface="Arial"/>
                          <a:cs typeface="Arial"/>
                        </a:rPr>
                        <a:t>% of nodes in  </a:t>
                      </a:r>
                      <a:r>
                        <a:rPr lang="en-US" sz="1200" baseline="0" dirty="0" smtClean="0">
                          <a:latin typeface="Arial"/>
                          <a:cs typeface="Arial"/>
                        </a:rPr>
                        <a:t>(</a:t>
                      </a:r>
                      <a:r>
                        <a:rPr lang="en-US" sz="1200" baseline="0" dirty="0" smtClean="0">
                          <a:latin typeface="Arial"/>
                          <a:cs typeface="Arial"/>
                        </a:rPr>
                        <a:t>B, M, T) levels</a:t>
                      </a:r>
                      <a:endParaRPr lang="en-US" sz="1200" dirty="0" smtClean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Arial"/>
                          <a:cs typeface="Arial"/>
                        </a:rPr>
                        <a:t>(30</a:t>
                      </a:r>
                      <a:r>
                        <a:rPr lang="en-US" sz="1200" baseline="0" dirty="0" smtClean="0">
                          <a:latin typeface="Arial"/>
                          <a:cs typeface="Arial"/>
                        </a:rPr>
                        <a:t>, 37, 33)</a:t>
                      </a:r>
                      <a:endParaRPr lang="en-US" sz="1200" dirty="0" smtClean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Arial"/>
                          <a:cs typeface="Arial"/>
                        </a:rPr>
                        <a:t>(32,</a:t>
                      </a:r>
                      <a:r>
                        <a:rPr lang="en-US" sz="1200" baseline="0" dirty="0" smtClean="0">
                          <a:latin typeface="Arial"/>
                          <a:cs typeface="Arial"/>
                        </a:rPr>
                        <a:t> 55, 13)</a:t>
                      </a:r>
                      <a:endParaRPr lang="en-US" sz="1200" dirty="0" smtClean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Arial"/>
                          <a:cs typeface="Arial"/>
                        </a:rPr>
                        <a:t>(46, 47, 7)</a:t>
                      </a:r>
                      <a:r>
                        <a:rPr lang="en-US" sz="1200" baseline="0" dirty="0" smtClean="0">
                          <a:latin typeface="Arial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404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152</Words>
  <Application>Microsoft Macintosh PowerPoint</Application>
  <PresentationFormat>On-screen Show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Gerstein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Koon-Kiu Yan</dc:creator>
  <cp:lastModifiedBy>Koon-Kiu Yan</cp:lastModifiedBy>
  <cp:revision>2</cp:revision>
  <dcterms:created xsi:type="dcterms:W3CDTF">2013-02-20T22:52:15Z</dcterms:created>
  <dcterms:modified xsi:type="dcterms:W3CDTF">2013-02-20T23:03:19Z</dcterms:modified>
</cp:coreProperties>
</file>