
<file path=[Content_Types].xml><?xml version="1.0" encoding="utf-8"?>
<Types xmlns="http://schemas.openxmlformats.org/package/2006/content-types">
  <Default Extension="xml" ContentType="application/xml"/>
  <Default Extension="xlsx" ContentType="application/vnd.openxmlformats-officedocument.spreadsheetml.sheet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92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6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988224880541"/>
          <c:y val="0.494176573865061"/>
          <c:w val="0.426361000357867"/>
          <c:h val="0.43784155814361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numFmt formatCode="0%" sourceLinked="0"/>
            <c:txPr>
              <a:bodyPr/>
              <a:lstStyle/>
              <a:p>
                <a:pPr>
                  <a:defRPr lang="zh-CN" sz="9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&gt; 30</c:v>
                </c:pt>
                <c:pt idx="1">
                  <c:v>2-30</c:v>
                </c:pt>
                <c:pt idx="2">
                  <c:v>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0.74</c:v>
                </c:pt>
                <c:pt idx="1">
                  <c:v>0.03</c:v>
                </c:pt>
                <c:pt idx="2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235729186943795"/>
          <c:y val="0.19749184850765"/>
          <c:w val="0.470235318747268"/>
          <c:h val="0.120216704288939"/>
        </c:manualLayout>
      </c:layout>
      <c:overlay val="0"/>
      <c:txPr>
        <a:bodyPr/>
        <a:lstStyle/>
        <a:p>
          <a:pPr>
            <a:defRPr lang="zh-CN" sz="9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27985208459037"/>
          <c:y val="0.162899825245002"/>
          <c:w val="0.581195858725919"/>
          <c:h val="0.50588178697658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201410268344773"/>
                  <c:y val="-0.16018041791084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lang="zh-CN" sz="9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&gt; 30</c:v>
                </c:pt>
                <c:pt idx="1">
                  <c:v>2-30</c:v>
                </c:pt>
                <c:pt idx="2">
                  <c:v>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0.77</c:v>
                </c:pt>
                <c:pt idx="1">
                  <c:v>0.05</c:v>
                </c:pt>
                <c:pt idx="2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289359594753"/>
          <c:y val="0.146697267841133"/>
          <c:w val="0.532619606866577"/>
          <c:h val="0.67275224866208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77517016376098"/>
                  <c:y val="-0.16580087485753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%" sourceLinked="0"/>
            <c:txPr>
              <a:bodyPr anchor="ctr">
                <a:noAutofit/>
              </a:bodyPr>
              <a:lstStyle/>
              <a:p>
                <a:pPr algn="ctr">
                  <a:defRPr lang="zh-CN" sz="900" b="0" spc="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found orthologs in more than 30 species</c:v>
                </c:pt>
                <c:pt idx="1">
                  <c:v>found orthologs in less than 30 species</c:v>
                </c:pt>
                <c:pt idx="2">
                  <c:v>singleton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0.32</c:v>
                </c:pt>
                <c:pt idx="1">
                  <c:v>0.16</c:v>
                </c:pt>
                <c:pt idx="2">
                  <c:v>0.52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9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4E6D9-9C8A-8248-8596-2A150CCD7E79}" type="datetimeFigureOut">
              <a:rPr lang="en-US" smtClean="0"/>
              <a:pPr/>
              <a:t>2/12/13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ED5C2-890F-FA44-B08A-661F6D6C7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70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1A582-B222-462D-B291-5DA24C31577C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58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7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3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3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3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62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4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1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2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0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DD5FB-EA1E-0C43-A65A-FE5B7A03BB19}" type="datetimeFigureOut">
              <a:rPr lang="en-US" smtClean="0"/>
              <a:pPr/>
              <a:t>2/12/13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67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4" Type="http://schemas.openxmlformats.org/officeDocument/2006/relationships/chart" Target="../charts/chart2.xml"/><Relationship Id="rId10" Type="http://schemas.openxmlformats.org/officeDocument/2006/relationships/image" Target="../media/image5.png"/><Relationship Id="rId5" Type="http://schemas.openxmlformats.org/officeDocument/2006/relationships/image" Target="../media/image1.png"/><Relationship Id="rId7" Type="http://schemas.openxmlformats.org/officeDocument/2006/relationships/image" Target="../media/image2.png"/><Relationship Id="rId11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9" Type="http://schemas.openxmlformats.org/officeDocument/2006/relationships/image" Target="../media/image4.png"/><Relationship Id="rId3" Type="http://schemas.openxmlformats.org/officeDocument/2006/relationships/chart" Target="../charts/chart1.xml"/><Relationship Id="rId6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1" name="Chart 180"/>
          <p:cNvGraphicFramePr/>
          <p:nvPr>
            <p:extLst>
              <p:ext uri="{D42A27DB-BD31-4B8C-83A1-F6EECF244321}">
                <p14:modId xmlns:p14="http://schemas.microsoft.com/office/powerpoint/2010/main" val="3629174470"/>
              </p:ext>
            </p:extLst>
          </p:nvPr>
        </p:nvGraphicFramePr>
        <p:xfrm>
          <a:off x="660869" y="13239"/>
          <a:ext cx="2178152" cy="199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9" name="TextBox 118"/>
          <p:cNvSpPr txBox="1"/>
          <p:nvPr/>
        </p:nvSpPr>
        <p:spPr>
          <a:xfrm>
            <a:off x="6211904" y="11430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grpSp>
        <p:nvGrpSpPr>
          <p:cNvPr id="6" name="Group 196"/>
          <p:cNvGrpSpPr/>
          <p:nvPr/>
        </p:nvGrpSpPr>
        <p:grpSpPr>
          <a:xfrm>
            <a:off x="143031" y="186328"/>
            <a:ext cx="6309835" cy="5799893"/>
            <a:chOff x="122081" y="-525982"/>
            <a:chExt cx="5310484" cy="4936300"/>
          </a:xfrm>
        </p:grpSpPr>
        <p:grpSp>
          <p:nvGrpSpPr>
            <p:cNvPr id="11" name="Group 183"/>
            <p:cNvGrpSpPr/>
            <p:nvPr/>
          </p:nvGrpSpPr>
          <p:grpSpPr>
            <a:xfrm>
              <a:off x="406282" y="-525982"/>
              <a:ext cx="5026283" cy="4936300"/>
              <a:chOff x="95132" y="-525982"/>
              <a:chExt cx="5026283" cy="4936300"/>
            </a:xfrm>
          </p:grpSpPr>
          <p:graphicFrame>
            <p:nvGraphicFramePr>
              <p:cNvPr id="103" name="Chart 102"/>
              <p:cNvGraphicFramePr/>
              <p:nvPr>
                <p:extLst>
                  <p:ext uri="{D42A27DB-BD31-4B8C-83A1-F6EECF244321}">
                    <p14:modId xmlns:p14="http://schemas.microsoft.com/office/powerpoint/2010/main" val="2610497917"/>
                  </p:ext>
                </p:extLst>
              </p:nvPr>
            </p:nvGraphicFramePr>
            <p:xfrm>
              <a:off x="2629977" y="-525982"/>
              <a:ext cx="1493191" cy="151204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pic>
            <p:nvPicPr>
              <p:cNvPr id="10" name="Picture 9" descr="coappear_wfh.png"/>
              <p:cNvPicPr>
                <a:picLocks noChangeAspect="1"/>
              </p:cNvPicPr>
              <p:nvPr/>
            </p:nvPicPr>
            <p:blipFill rotWithShape="1">
              <a:blip r:embed="rId5"/>
              <a:srcRect l="11228" t="-5413" r="-17171" b="1"/>
              <a:stretch/>
            </p:blipFill>
            <p:spPr>
              <a:xfrm rot="8013616">
                <a:off x="681434" y="914660"/>
                <a:ext cx="3606626" cy="3384690"/>
              </a:xfrm>
              <a:prstGeom prst="rtTriangle">
                <a:avLst/>
              </a:prstGeom>
            </p:spPr>
          </p:pic>
          <p:grpSp>
            <p:nvGrpSpPr>
              <p:cNvPr id="12" name="Group 5"/>
              <p:cNvGrpSpPr/>
              <p:nvPr/>
            </p:nvGrpSpPr>
            <p:grpSpPr>
              <a:xfrm rot="8021724">
                <a:off x="-55382" y="1245304"/>
                <a:ext cx="2985670" cy="913"/>
                <a:chOff x="651756" y="123909"/>
                <a:chExt cx="2701502" cy="913"/>
              </a:xfrm>
            </p:grpSpPr>
            <p:cxnSp>
              <p:nvCxnSpPr>
                <p:cNvPr id="7" name="Straight Connector 6"/>
                <p:cNvCxnSpPr/>
                <p:nvPr/>
              </p:nvCxnSpPr>
              <p:spPr>
                <a:xfrm>
                  <a:off x="651756" y="124822"/>
                  <a:ext cx="910739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flipV="1">
                  <a:off x="1648645" y="123909"/>
                  <a:ext cx="830507" cy="913"/>
                </a:xfrm>
                <a:prstGeom prst="line">
                  <a:avLst/>
                </a:prstGeom>
                <a:ln>
                  <a:solidFill>
                    <a:srgbClr val="0064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>
                  <a:off x="2584267" y="124822"/>
                  <a:ext cx="768991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23" name="Picture 22" descr="coappear_wfh.png"/>
              <p:cNvPicPr>
                <a:picLocks noChangeAspect="1"/>
              </p:cNvPicPr>
              <p:nvPr/>
            </p:nvPicPr>
            <p:blipFill rotWithShape="1">
              <a:blip r:embed="rId5"/>
              <a:srcRect l="2927" r="90741"/>
              <a:stretch/>
            </p:blipFill>
            <p:spPr>
              <a:xfrm>
                <a:off x="95132" y="0"/>
                <a:ext cx="159314" cy="2373263"/>
              </a:xfrm>
              <a:prstGeom prst="rect">
                <a:avLst/>
              </a:prstGeom>
            </p:spPr>
          </p:pic>
          <p:sp>
            <p:nvSpPr>
              <p:cNvPr id="53" name="TextBox 52"/>
              <p:cNvSpPr txBox="1"/>
              <p:nvPr/>
            </p:nvSpPr>
            <p:spPr>
              <a:xfrm>
                <a:off x="2447620" y="-483481"/>
                <a:ext cx="1406739" cy="209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US" sz="10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uman</a:t>
                </a:r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6400"/>
                    </a:solidFill>
                    <a:latin typeface="Arial" pitchFamily="34" charset="0"/>
                    <a:cs typeface="Arial" pitchFamily="34" charset="0"/>
                  </a:rPr>
                  <a:t>worm</a:t>
                </a:r>
                <a:r>
                  <a:rPr lang="en-US" sz="10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fly</a:t>
                </a:r>
                <a:endParaRPr lang="en-US" sz="1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944108" y="-46604"/>
                <a:ext cx="722433" cy="209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solidFill>
                      <a:srgbClr val="006400"/>
                    </a:solidFill>
                    <a:latin typeface="Arial" pitchFamily="34" charset="0"/>
                    <a:cs typeface="Arial" pitchFamily="34" charset="0"/>
                  </a:rPr>
                  <a:t> worm</a:t>
                </a:r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fly</a:t>
                </a:r>
                <a:endParaRPr lang="en-US" sz="1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Oval 72"/>
              <p:cNvSpPr>
                <a:spLocks noChangeAspect="1"/>
              </p:cNvSpPr>
              <p:nvPr/>
            </p:nvSpPr>
            <p:spPr>
              <a:xfrm>
                <a:off x="3173960" y="1380816"/>
                <a:ext cx="231084" cy="26068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>
                <a:spLocks noChangeAspect="1"/>
              </p:cNvSpPr>
              <p:nvPr/>
            </p:nvSpPr>
            <p:spPr>
              <a:xfrm>
                <a:off x="2536337" y="813827"/>
                <a:ext cx="217170" cy="1965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>
                <a:spLocks noChangeAspect="1"/>
              </p:cNvSpPr>
              <p:nvPr/>
            </p:nvSpPr>
            <p:spPr>
              <a:xfrm>
                <a:off x="1729892" y="1635516"/>
                <a:ext cx="252522" cy="22857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8-Point Star 96"/>
              <p:cNvSpPr/>
              <p:nvPr/>
            </p:nvSpPr>
            <p:spPr>
              <a:xfrm>
                <a:off x="1595996" y="-46604"/>
                <a:ext cx="201305" cy="214397"/>
              </a:xfrm>
              <a:prstGeom prst="star8">
                <a:avLst/>
              </a:prstGeom>
              <a:noFill/>
              <a:ln w="9525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5" name="Oval 104"/>
              <p:cNvSpPr>
                <a:spLocks noChangeAspect="1"/>
              </p:cNvSpPr>
              <p:nvPr/>
            </p:nvSpPr>
            <p:spPr>
              <a:xfrm>
                <a:off x="3595900" y="-462261"/>
                <a:ext cx="224846" cy="2035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164"/>
              <p:cNvGrpSpPr/>
              <p:nvPr/>
            </p:nvGrpSpPr>
            <p:grpSpPr>
              <a:xfrm>
                <a:off x="344729" y="2390368"/>
                <a:ext cx="4363206" cy="477411"/>
                <a:chOff x="344729" y="2390368"/>
                <a:chExt cx="4363206" cy="477411"/>
              </a:xfrm>
            </p:grpSpPr>
            <p:sp>
              <p:nvSpPr>
                <p:cNvPr id="130" name="Rectangle 129"/>
                <p:cNvSpPr/>
                <p:nvPr/>
              </p:nvSpPr>
              <p:spPr>
                <a:xfrm rot="2636683">
                  <a:off x="650246" y="240534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 rot="2636683">
                  <a:off x="698656" y="240534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 rot="2636683">
                  <a:off x="887542" y="242367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 rot="2636683">
                  <a:off x="928091" y="240533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 rot="2636683">
                  <a:off x="1071359" y="240534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Rectangle 135"/>
                <p:cNvSpPr/>
                <p:nvPr/>
              </p:nvSpPr>
              <p:spPr>
                <a:xfrm rot="2636683">
                  <a:off x="1572364" y="240533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/>
                <p:cNvSpPr/>
                <p:nvPr/>
              </p:nvSpPr>
              <p:spPr>
                <a:xfrm rot="2636683">
                  <a:off x="1649313" y="2405343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 rot="2636683">
                  <a:off x="1708297" y="240064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Rectangle 138"/>
                <p:cNvSpPr/>
                <p:nvPr/>
              </p:nvSpPr>
              <p:spPr>
                <a:xfrm rot="2636683">
                  <a:off x="1632688" y="241097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 rot="2636683">
                  <a:off x="2076151" y="246414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Rectangle 140"/>
                <p:cNvSpPr/>
                <p:nvPr/>
              </p:nvSpPr>
              <p:spPr>
                <a:xfrm rot="2636683">
                  <a:off x="1917514" y="240306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Rectangle 141"/>
                <p:cNvSpPr/>
                <p:nvPr/>
              </p:nvSpPr>
              <p:spPr>
                <a:xfrm rot="2636683">
                  <a:off x="2133476" y="240537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ectangle 142"/>
                <p:cNvSpPr/>
                <p:nvPr/>
              </p:nvSpPr>
              <p:spPr>
                <a:xfrm rot="2636683">
                  <a:off x="2506854" y="241097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 143"/>
                <p:cNvSpPr/>
                <p:nvPr/>
              </p:nvSpPr>
              <p:spPr>
                <a:xfrm rot="2636683">
                  <a:off x="2256792" y="24061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ectangle 144"/>
                <p:cNvSpPr/>
                <p:nvPr/>
              </p:nvSpPr>
              <p:spPr>
                <a:xfrm rot="2636683">
                  <a:off x="2122894" y="260107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Rectangle 145"/>
                <p:cNvSpPr/>
                <p:nvPr/>
              </p:nvSpPr>
              <p:spPr>
                <a:xfrm rot="2636683">
                  <a:off x="2720961" y="241097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ectangle 146"/>
                <p:cNvSpPr/>
                <p:nvPr/>
              </p:nvSpPr>
              <p:spPr>
                <a:xfrm rot="2636683">
                  <a:off x="3060401" y="2420494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 rot="2636683">
                  <a:off x="3118772" y="2399804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Rectangle 148"/>
                <p:cNvSpPr/>
                <p:nvPr/>
              </p:nvSpPr>
              <p:spPr>
                <a:xfrm rot="2636683">
                  <a:off x="3186395" y="241414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Rectangle 149"/>
                <p:cNvSpPr/>
                <p:nvPr/>
              </p:nvSpPr>
              <p:spPr>
                <a:xfrm rot="2636683">
                  <a:off x="3225168" y="240619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Rectangle 150"/>
                <p:cNvSpPr/>
                <p:nvPr/>
              </p:nvSpPr>
              <p:spPr>
                <a:xfrm rot="2636683">
                  <a:off x="3271174" y="2406243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Rectangle 151"/>
                <p:cNvSpPr/>
                <p:nvPr/>
              </p:nvSpPr>
              <p:spPr>
                <a:xfrm rot="2636683">
                  <a:off x="3335869" y="242049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Rectangle 152"/>
                <p:cNvSpPr/>
                <p:nvPr/>
              </p:nvSpPr>
              <p:spPr>
                <a:xfrm rot="2636683">
                  <a:off x="3620752" y="2414146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Rectangle 153"/>
                <p:cNvSpPr/>
                <p:nvPr/>
              </p:nvSpPr>
              <p:spPr>
                <a:xfrm rot="2636683">
                  <a:off x="3807015" y="241732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Rectangle 154"/>
                <p:cNvSpPr/>
                <p:nvPr/>
              </p:nvSpPr>
              <p:spPr>
                <a:xfrm rot="2636683">
                  <a:off x="3926828" y="24077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Rectangle 156"/>
                <p:cNvSpPr/>
                <p:nvPr/>
              </p:nvSpPr>
              <p:spPr>
                <a:xfrm rot="2636683">
                  <a:off x="4436754" y="24077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 rot="2636683">
                  <a:off x="415577" y="240064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 rot="2636683">
                  <a:off x="377648" y="239549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 rot="2636683">
                  <a:off x="344729" y="23903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Rectangle 161"/>
                <p:cNvSpPr/>
                <p:nvPr/>
              </p:nvSpPr>
              <p:spPr>
                <a:xfrm rot="2636683">
                  <a:off x="2848008" y="240306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Rectangle 162"/>
                <p:cNvSpPr/>
                <p:nvPr/>
              </p:nvSpPr>
              <p:spPr>
                <a:xfrm rot="2636683">
                  <a:off x="2996227" y="24030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ectangle 163"/>
                <p:cNvSpPr/>
                <p:nvPr/>
              </p:nvSpPr>
              <p:spPr>
                <a:xfrm rot="2636683">
                  <a:off x="1279781" y="24030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0" name="8-Point Star 89"/>
              <p:cNvSpPr/>
              <p:nvPr/>
            </p:nvSpPr>
            <p:spPr>
              <a:xfrm>
                <a:off x="2959067" y="2221346"/>
                <a:ext cx="187287" cy="220986"/>
              </a:xfrm>
              <a:prstGeom prst="star8">
                <a:avLst/>
              </a:prstGeom>
              <a:noFill/>
              <a:ln w="9525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7" name="Oval 76"/>
              <p:cNvSpPr>
                <a:spLocks noChangeAspect="1"/>
              </p:cNvSpPr>
              <p:nvPr/>
            </p:nvSpPr>
            <p:spPr>
              <a:xfrm>
                <a:off x="1200137" y="2257766"/>
                <a:ext cx="208723" cy="1889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>
                <a:spLocks noChangeAspect="1"/>
              </p:cNvSpPr>
              <p:nvPr/>
            </p:nvSpPr>
            <p:spPr>
              <a:xfrm>
                <a:off x="2374387" y="2228516"/>
                <a:ext cx="255591" cy="23135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>
                <a:spLocks noChangeAspect="1"/>
              </p:cNvSpPr>
              <p:nvPr/>
            </p:nvSpPr>
            <p:spPr>
              <a:xfrm>
                <a:off x="4054008" y="2236907"/>
                <a:ext cx="246713" cy="22331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" name="Group 165"/>
              <p:cNvGrpSpPr/>
              <p:nvPr/>
            </p:nvGrpSpPr>
            <p:grpSpPr>
              <a:xfrm rot="13404346">
                <a:off x="2220414" y="912550"/>
                <a:ext cx="2901001" cy="692718"/>
                <a:chOff x="651756" y="-214744"/>
                <a:chExt cx="2624892" cy="692718"/>
              </a:xfrm>
            </p:grpSpPr>
            <p:cxnSp>
              <p:nvCxnSpPr>
                <p:cNvPr id="167" name="Straight Connector 166"/>
                <p:cNvCxnSpPr/>
                <p:nvPr/>
              </p:nvCxnSpPr>
              <p:spPr>
                <a:xfrm>
                  <a:off x="651756" y="124822"/>
                  <a:ext cx="910739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/>
                <p:cNvCxnSpPr/>
                <p:nvPr/>
              </p:nvCxnSpPr>
              <p:spPr>
                <a:xfrm rot="8195654" flipH="1" flipV="1">
                  <a:off x="1745274" y="-214744"/>
                  <a:ext cx="660440" cy="692718"/>
                </a:xfrm>
                <a:prstGeom prst="line">
                  <a:avLst/>
                </a:prstGeom>
                <a:ln>
                  <a:solidFill>
                    <a:srgbClr val="0064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Connector 168"/>
                <p:cNvCxnSpPr/>
                <p:nvPr/>
              </p:nvCxnSpPr>
              <p:spPr>
                <a:xfrm rot="8195654" flipH="1" flipV="1">
                  <a:off x="2689439" y="-178910"/>
                  <a:ext cx="587209" cy="61786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87" name="Chart 86"/>
              <p:cNvGraphicFramePr/>
              <p:nvPr>
                <p:extLst>
                  <p:ext uri="{D42A27DB-BD31-4B8C-83A1-F6EECF244321}">
                    <p14:modId xmlns:p14="http://schemas.microsoft.com/office/powerpoint/2010/main" val="667604422"/>
                  </p:ext>
                </p:extLst>
              </p:nvPr>
            </p:nvGraphicFramePr>
            <p:xfrm>
              <a:off x="3583080" y="560044"/>
              <a:ext cx="1438404" cy="12054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</p:grpSp>
        <p:sp>
          <p:nvSpPr>
            <p:cNvPr id="185" name="TextBox 184"/>
            <p:cNvSpPr txBox="1"/>
            <p:nvPr/>
          </p:nvSpPr>
          <p:spPr>
            <a:xfrm rot="16200000">
              <a:off x="-1030157" y="819722"/>
              <a:ext cx="25506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o-appearance frequency (normalized)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221451" y="2161907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220619" y="-43168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</a:t>
              </a:r>
              <a:endParaRPr lang="en-US" sz="1000" dirty="0"/>
            </a:p>
          </p:txBody>
        </p:sp>
        <p:cxnSp>
          <p:nvCxnSpPr>
            <p:cNvPr id="189" name="Straight Connector 188"/>
            <p:cNvCxnSpPr/>
            <p:nvPr/>
          </p:nvCxnSpPr>
          <p:spPr>
            <a:xfrm>
              <a:off x="2084694" y="976132"/>
              <a:ext cx="1553974" cy="1411452"/>
            </a:xfrm>
            <a:prstGeom prst="line">
              <a:avLst/>
            </a:prstGeom>
            <a:ln w="3175" cmpd="sng">
              <a:solidFill>
                <a:schemeClr val="tx1"/>
              </a:solidFill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1380072" y="1710315"/>
              <a:ext cx="698272" cy="632730"/>
            </a:xfrm>
            <a:prstGeom prst="line">
              <a:avLst/>
            </a:prstGeom>
            <a:ln w="3175" cmpd="sng">
              <a:solidFill>
                <a:schemeClr val="tx1"/>
              </a:solidFill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5400000">
              <a:off x="3571334" y="1636358"/>
              <a:ext cx="698272" cy="632730"/>
            </a:xfrm>
            <a:prstGeom prst="line">
              <a:avLst/>
            </a:prstGeom>
            <a:ln w="3175" cmpd="sng">
              <a:solidFill>
                <a:schemeClr val="tx1"/>
              </a:solidFill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H="1">
              <a:off x="2122794" y="858350"/>
              <a:ext cx="1362122" cy="1484695"/>
            </a:xfrm>
            <a:prstGeom prst="line">
              <a:avLst/>
            </a:prstGeom>
            <a:ln w="3175" cmpd="sng">
              <a:solidFill>
                <a:schemeClr val="tx1"/>
              </a:solidFill>
              <a:prstDash val="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8" name="TextBox 197"/>
          <p:cNvSpPr txBox="1"/>
          <p:nvPr/>
        </p:nvSpPr>
        <p:spPr>
          <a:xfrm>
            <a:off x="39721" y="11430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39721" y="4289164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75" name="8-Point Star 174"/>
          <p:cNvSpPr/>
          <p:nvPr/>
        </p:nvSpPr>
        <p:spPr>
          <a:xfrm>
            <a:off x="2560705" y="2213748"/>
            <a:ext cx="236277" cy="220587"/>
          </a:xfrm>
          <a:prstGeom prst="star8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Regular Pentagon 18"/>
          <p:cNvSpPr/>
          <p:nvPr/>
        </p:nvSpPr>
        <p:spPr>
          <a:xfrm>
            <a:off x="2570921" y="3455923"/>
            <a:ext cx="205380" cy="196819"/>
          </a:xfrm>
          <a:prstGeom prst="pentagon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4821104" y="1482510"/>
            <a:ext cx="13132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6400"/>
                </a:solidFill>
                <a:latin typeface="Arial" pitchFamily="34" charset="0"/>
                <a:cs typeface="Arial" pitchFamily="34" charset="0"/>
              </a:rPr>
              <a:t>worm-specific</a:t>
            </a:r>
            <a:endParaRPr lang="en-US" sz="1000" b="1" dirty="0">
              <a:solidFill>
                <a:srgbClr val="0064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076670" y="36209"/>
            <a:ext cx="1830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itchFamily="34" charset="0"/>
                <a:cs typeface="Arial" pitchFamily="34" charset="0"/>
              </a:rPr>
              <a:t>Conservation of module across number of species</a:t>
            </a:r>
          </a:p>
        </p:txBody>
      </p:sp>
      <p:pic>
        <p:nvPicPr>
          <p:cNvPr id="121" name="Picture 1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2414" y="4663516"/>
            <a:ext cx="2617791" cy="1963342"/>
          </a:xfrm>
          <a:prstGeom prst="rect">
            <a:avLst/>
          </a:prstGeom>
        </p:spPr>
      </p:pic>
      <p:grpSp>
        <p:nvGrpSpPr>
          <p:cNvPr id="15" name="Group 124"/>
          <p:cNvGrpSpPr/>
          <p:nvPr/>
        </p:nvGrpSpPr>
        <p:grpSpPr>
          <a:xfrm>
            <a:off x="2196005" y="4395765"/>
            <a:ext cx="2150400" cy="239172"/>
            <a:chOff x="7761192" y="22140"/>
            <a:chExt cx="2150400" cy="239172"/>
          </a:xfrm>
        </p:grpSpPr>
        <p:cxnSp>
          <p:nvCxnSpPr>
            <p:cNvPr id="126" name="Straight Connector 125"/>
            <p:cNvCxnSpPr/>
            <p:nvPr/>
          </p:nvCxnSpPr>
          <p:spPr>
            <a:xfrm>
              <a:off x="7761192" y="152871"/>
              <a:ext cx="349740" cy="0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V="1">
              <a:off x="8815392" y="161612"/>
              <a:ext cx="357360" cy="471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8027112" y="22140"/>
              <a:ext cx="670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err="1" smtClean="0"/>
                <a:t>Ortholog</a:t>
              </a:r>
              <a:endParaRPr lang="en-US" sz="1000" b="1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9047412" y="30480"/>
              <a:ext cx="8641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err="1" smtClean="0"/>
                <a:t>ncRNA</a:t>
              </a:r>
              <a:r>
                <a:rPr lang="en-US" sz="900" b="1" dirty="0" smtClean="0"/>
                <a:t>/TAR</a:t>
              </a:r>
              <a:endParaRPr lang="en-US" sz="1000" b="1" dirty="0"/>
            </a:p>
          </p:txBody>
        </p:sp>
      </p:grpSp>
      <p:sp>
        <p:nvSpPr>
          <p:cNvPr id="98" name="TextBox 97"/>
          <p:cNvSpPr txBox="1"/>
          <p:nvPr/>
        </p:nvSpPr>
        <p:spPr>
          <a:xfrm rot="16200000">
            <a:off x="131551" y="5551572"/>
            <a:ext cx="9445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Arial"/>
                <a:cs typeface="Arial"/>
              </a:rPr>
              <a:t>Expression</a:t>
            </a:r>
            <a:endParaRPr lang="en-US" sz="1000" b="1" dirty="0">
              <a:latin typeface="Arial"/>
              <a:cs typeface="Arial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275903" y="4663516"/>
            <a:ext cx="2748151" cy="1947274"/>
            <a:chOff x="3499357" y="4615278"/>
            <a:chExt cx="2865507" cy="1947274"/>
          </a:xfrm>
        </p:grpSpPr>
        <p:pic>
          <p:nvPicPr>
            <p:cNvPr id="120" name="Picture 119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657624" y="4615278"/>
              <a:ext cx="2707240" cy="1947274"/>
            </a:xfrm>
            <a:prstGeom prst="rect">
              <a:avLst/>
            </a:prstGeom>
          </p:spPr>
        </p:pic>
        <p:sp>
          <p:nvSpPr>
            <p:cNvPr id="99" name="TextBox 98"/>
            <p:cNvSpPr txBox="1"/>
            <p:nvPr/>
          </p:nvSpPr>
          <p:spPr>
            <a:xfrm rot="16200000">
              <a:off x="3150193" y="5503333"/>
              <a:ext cx="9445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 smtClean="0">
                  <a:latin typeface="Arial"/>
                  <a:cs typeface="Arial"/>
                </a:rPr>
                <a:t>Expression</a:t>
              </a:r>
              <a:endParaRPr lang="en-US" sz="1000" b="1" dirty="0">
                <a:latin typeface="Arial"/>
                <a:cs typeface="Arial"/>
              </a:endParaRPr>
            </a:p>
          </p:txBody>
        </p:sp>
      </p:grpSp>
      <p:grpSp>
        <p:nvGrpSpPr>
          <p:cNvPr id="17" name="Group 14"/>
          <p:cNvGrpSpPr/>
          <p:nvPr/>
        </p:nvGrpSpPr>
        <p:grpSpPr>
          <a:xfrm>
            <a:off x="6540100" y="2456462"/>
            <a:ext cx="2348679" cy="2054650"/>
            <a:chOff x="440470" y="2582254"/>
            <a:chExt cx="2348679" cy="2054650"/>
          </a:xfrm>
        </p:grpSpPr>
        <p:sp>
          <p:nvSpPr>
            <p:cNvPr id="173" name="TextBox 172"/>
            <p:cNvSpPr txBox="1"/>
            <p:nvPr/>
          </p:nvSpPr>
          <p:spPr>
            <a:xfrm rot="16200000">
              <a:off x="-192086" y="3317878"/>
              <a:ext cx="16652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b="1" dirty="0">
                  <a:latin typeface="Arial"/>
                  <a:cs typeface="Arial"/>
                </a:rPr>
                <a:t>Expression of a module in 6 fly species</a:t>
              </a:r>
              <a:endParaRPr lang="en-US" sz="1000" b="1" dirty="0">
                <a:latin typeface="Arial"/>
                <a:cs typeface="Arial"/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56386" y="2582254"/>
              <a:ext cx="1932763" cy="2054650"/>
            </a:xfrm>
            <a:prstGeom prst="rect">
              <a:avLst/>
            </a:prstGeom>
          </p:spPr>
        </p:pic>
      </p:grpSp>
      <p:grpSp>
        <p:nvGrpSpPr>
          <p:cNvPr id="20" name="Group 12"/>
          <p:cNvGrpSpPr/>
          <p:nvPr/>
        </p:nvGrpSpPr>
        <p:grpSpPr>
          <a:xfrm>
            <a:off x="6540100" y="4511111"/>
            <a:ext cx="2345000" cy="2070786"/>
            <a:chOff x="3087309" y="2649124"/>
            <a:chExt cx="2312220" cy="2046481"/>
          </a:xfrm>
        </p:grpSpPr>
        <p:sp>
          <p:nvSpPr>
            <p:cNvPr id="192" name="TextBox 191"/>
            <p:cNvSpPr txBox="1"/>
            <p:nvPr/>
          </p:nvSpPr>
          <p:spPr>
            <a:xfrm rot="16200000">
              <a:off x="2404286" y="3332147"/>
              <a:ext cx="17661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b="1" dirty="0" smtClean="0">
                  <a:latin typeface="Arial"/>
                  <a:cs typeface="Arial"/>
                </a:rPr>
                <a:t>  Expression </a:t>
              </a:r>
              <a:r>
                <a:rPr lang="en-US" altLang="zh-CN" sz="1000" b="1" dirty="0">
                  <a:latin typeface="Arial"/>
                  <a:cs typeface="Arial"/>
                </a:rPr>
                <a:t>across modules </a:t>
              </a:r>
              <a:r>
                <a:rPr lang="en-US" altLang="zh-CN" sz="1000" b="1" dirty="0" smtClean="0">
                  <a:latin typeface="Arial"/>
                  <a:cs typeface="Arial"/>
                </a:rPr>
                <a:t>in fly</a:t>
              </a:r>
              <a:endParaRPr lang="en-US" sz="1000" b="1" dirty="0">
                <a:latin typeface="Arial"/>
                <a:cs typeface="Arial"/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495937" y="2662132"/>
              <a:ext cx="1903592" cy="2033473"/>
            </a:xfrm>
            <a:prstGeom prst="rect">
              <a:avLst/>
            </a:prstGeom>
          </p:spPr>
        </p:pic>
      </p:grpSp>
      <p:grpSp>
        <p:nvGrpSpPr>
          <p:cNvPr id="21" name="Group 11"/>
          <p:cNvGrpSpPr/>
          <p:nvPr/>
        </p:nvGrpSpPr>
        <p:grpSpPr>
          <a:xfrm>
            <a:off x="6550292" y="309412"/>
            <a:ext cx="2338487" cy="2085311"/>
            <a:chOff x="1598271" y="4719702"/>
            <a:chExt cx="2389947" cy="205956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991275" y="4732563"/>
              <a:ext cx="1996943" cy="2046699"/>
            </a:xfrm>
            <a:prstGeom prst="rect">
              <a:avLst/>
            </a:prstGeom>
          </p:spPr>
        </p:pic>
        <p:sp>
          <p:nvSpPr>
            <p:cNvPr id="96" name="TextBox 95"/>
            <p:cNvSpPr txBox="1"/>
            <p:nvPr/>
          </p:nvSpPr>
          <p:spPr>
            <a:xfrm rot="16200000">
              <a:off x="891843" y="5426130"/>
              <a:ext cx="18129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b="1" dirty="0" smtClean="0">
                  <a:latin typeface="Arial"/>
                  <a:cs typeface="Arial"/>
                </a:rPr>
                <a:t>   Expression </a:t>
              </a:r>
              <a:r>
                <a:rPr lang="en-US" altLang="zh-CN" sz="1000" b="1" dirty="0">
                  <a:latin typeface="Arial"/>
                  <a:cs typeface="Arial"/>
                </a:rPr>
                <a:t>correlation across modules in </a:t>
              </a:r>
              <a:r>
                <a:rPr lang="en-US" altLang="zh-CN" sz="1000" b="1" dirty="0" smtClean="0">
                  <a:latin typeface="Arial"/>
                  <a:cs typeface="Arial"/>
                </a:rPr>
                <a:t>worm</a:t>
              </a:r>
              <a:endParaRPr lang="en-US" sz="1000" b="1" dirty="0">
                <a:latin typeface="Arial"/>
                <a:cs typeface="Arial"/>
              </a:endParaRPr>
            </a:p>
          </p:txBody>
        </p:sp>
      </p:grpSp>
      <p:sp>
        <p:nvSpPr>
          <p:cNvPr id="108" name="8-Point Star 107"/>
          <p:cNvSpPr/>
          <p:nvPr/>
        </p:nvSpPr>
        <p:spPr>
          <a:xfrm>
            <a:off x="1357263" y="3435504"/>
            <a:ext cx="236277" cy="220587"/>
          </a:xfrm>
          <a:prstGeom prst="star8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7481977" y="6597461"/>
            <a:ext cx="9562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/>
                <a:cs typeface="Arial"/>
              </a:rPr>
              <a:t>Stage (hour)</a:t>
            </a:r>
            <a:endParaRPr lang="en-US" sz="1000" b="1" dirty="0">
              <a:latin typeface="Arial"/>
              <a:cs typeface="Arial"/>
            </a:endParaRPr>
          </a:p>
        </p:txBody>
      </p:sp>
      <p:sp>
        <p:nvSpPr>
          <p:cNvPr id="100" name="Regular Pentagon 18"/>
          <p:cNvSpPr/>
          <p:nvPr/>
        </p:nvSpPr>
        <p:spPr>
          <a:xfrm>
            <a:off x="5951835" y="1516672"/>
            <a:ext cx="205380" cy="196819"/>
          </a:xfrm>
          <a:prstGeom prst="pentagon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7077075" y="111268"/>
            <a:ext cx="276225" cy="15011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" name="TextBox 103"/>
          <p:cNvSpPr txBox="1"/>
          <p:nvPr/>
        </p:nvSpPr>
        <p:spPr>
          <a:xfrm>
            <a:off x="7353300" y="36209"/>
            <a:ext cx="13144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latin typeface="Arial"/>
                <a:cs typeface="Arial"/>
              </a:rPr>
              <a:t>phylotypic</a:t>
            </a:r>
            <a:r>
              <a:rPr lang="en-US" sz="1000" b="1" dirty="0" smtClean="0">
                <a:latin typeface="Arial"/>
                <a:cs typeface="Arial"/>
              </a:rPr>
              <a:t> stage</a:t>
            </a:r>
            <a:endParaRPr lang="en-US" sz="10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5045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73</Words>
  <Application>Microsoft Macintosh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Daifeng Wang</dc:creator>
  <cp:lastModifiedBy>Daifeng Wang</cp:lastModifiedBy>
  <cp:revision>24</cp:revision>
  <dcterms:created xsi:type="dcterms:W3CDTF">2013-02-01T15:35:57Z</dcterms:created>
  <dcterms:modified xsi:type="dcterms:W3CDTF">2013-02-12T13:44:51Z</dcterms:modified>
</cp:coreProperties>
</file>