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62" r:id="rId3"/>
    <p:sldId id="256" r:id="rId4"/>
    <p:sldId id="258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E9510-7733-1540-8CB6-CA0DCD2356E5}" type="datetimeFigureOut">
              <a:rPr lang="en-US" smtClean="0"/>
              <a:t>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0CB64-DC2E-5747-A26A-18455E30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416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E6E5-5D5B-294D-BE35-47AC9E90F91C}" type="datetimeFigureOut">
              <a:rPr lang="en-US" smtClean="0"/>
              <a:t>2/9/13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BBFF9-0220-F043-8131-C24558AFE5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53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50F7-8FC6-434E-9279-4000819F20A0}" type="datetime1">
              <a:rPr lang="en-US" smtClean="0"/>
              <a:t>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76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9A156-C297-574F-8109-244980C81CBD}" type="datetime1">
              <a:rPr lang="en-US" smtClean="0"/>
              <a:t>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344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D55E4-8135-2047-BC03-A48D8925922A}" type="datetime1">
              <a:rPr lang="en-US" smtClean="0"/>
              <a:t>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0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9C4D-9D00-624E-9489-1A32A6B01FCB}" type="datetime1">
              <a:rPr lang="en-US" smtClean="0"/>
              <a:t>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43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37D94-2C8B-C447-A701-1EAF4D9CF199}" type="datetime1">
              <a:rPr lang="en-US" smtClean="0"/>
              <a:t>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4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12924-9156-354A-A905-74FBF18F919E}" type="datetime1">
              <a:rPr lang="en-US" smtClean="0"/>
              <a:t>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27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EC786-95D1-324C-9247-ADA94C46F77C}" type="datetime1">
              <a:rPr lang="en-US" smtClean="0"/>
              <a:t>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886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6C7AD-FE94-514E-915A-10447FEBAAA6}" type="datetime1">
              <a:rPr lang="en-US" smtClean="0"/>
              <a:t>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61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AB577-9DDF-084A-8B67-0F82FFA8B8B1}" type="datetime1">
              <a:rPr lang="en-US" smtClean="0"/>
              <a:t>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7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2B259-D974-914D-B514-F0A16FF962D2}" type="datetime1">
              <a:rPr lang="en-US" smtClean="0"/>
              <a:t>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2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2C049-2AA9-D24A-B258-74B72F28A6D1}" type="datetime1">
              <a:rPr lang="en-US" smtClean="0"/>
              <a:t>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03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FD131-649B-E446-886B-B765E2AE582E}" type="datetime1">
              <a:rPr lang="en-US" smtClean="0"/>
              <a:t>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4AF3F-8E12-9D4C-BC4C-5B99926FF7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2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Cancer Variants and </a:t>
            </a:r>
            <a:r>
              <a:rPr lang="en-US" dirty="0" err="1" smtClean="0"/>
              <a:t>TFBSes</a:t>
            </a:r>
            <a:r>
              <a:rPr lang="en-US" dirty="0" smtClean="0"/>
              <a:t>: A Mixed Bag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7625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Lucas Lochovsky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Annotation subgroup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Feb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11,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2013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3206872"/>
            <a:ext cx="76147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smtClean="0"/>
              <a:t>Thinking in Regions of Recurrent</a:t>
            </a:r>
          </a:p>
          <a:p>
            <a:pPr algn="ctr"/>
            <a:r>
              <a:rPr lang="en-US" sz="4400" dirty="0" smtClean="0"/>
              <a:t>Variation, Not Just Positions </a:t>
            </a:r>
            <a:endParaRPr lang="en-US" sz="4400" dirty="0"/>
          </a:p>
        </p:txBody>
      </p:sp>
      <p:sp>
        <p:nvSpPr>
          <p:cNvPr id="3" name="TextBox 2"/>
          <p:cNvSpPr txBox="1"/>
          <p:nvPr/>
        </p:nvSpPr>
        <p:spPr>
          <a:xfrm>
            <a:off x="4258017" y="2399749"/>
            <a:ext cx="733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and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689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Recurrent Variant Regions: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Look how many samples were represented among the variants found in the scan window (i.e. window sample frequency)</a:t>
            </a:r>
          </a:p>
          <a:p>
            <a:pPr lvl="1"/>
            <a:r>
              <a:rPr lang="en-US" dirty="0" smtClean="0"/>
              <a:t>Repeat for the next variant until the last variant</a:t>
            </a:r>
          </a:p>
          <a:p>
            <a:r>
              <a:rPr lang="en-US" dirty="0" smtClean="0"/>
              <a:t>Afterward, overlapping scan windows with the same sample frequency are merged</a:t>
            </a:r>
          </a:p>
          <a:p>
            <a:r>
              <a:rPr lang="en-US" dirty="0" smtClean="0"/>
              <a:t>Can provide a crude signal graph indicating the sample frequency of the variants over the regions of an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01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Recurrent Variant Regions: </a:t>
            </a:r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Glioma</a:t>
            </a:r>
            <a:r>
              <a:rPr lang="en-US" b="1" dirty="0" smtClean="0"/>
              <a:t> variants vs. genes</a:t>
            </a:r>
            <a:endParaRPr lang="en-US" dirty="0" smtClean="0"/>
          </a:p>
          <a:p>
            <a:r>
              <a:rPr lang="en-US" dirty="0" smtClean="0"/>
              <a:t>157 recurrent variant regions found</a:t>
            </a:r>
          </a:p>
          <a:p>
            <a:r>
              <a:rPr lang="en-US" dirty="0" smtClean="0"/>
              <a:t>20 regions did not correspond to recurrent variant positions found previously</a:t>
            </a:r>
          </a:p>
          <a:p>
            <a:r>
              <a:rPr lang="en-US" dirty="0" smtClean="0"/>
              <a:t>Map to 18 genes</a:t>
            </a:r>
          </a:p>
          <a:p>
            <a:r>
              <a:rPr lang="en-US" dirty="0" smtClean="0"/>
              <a:t>From a limited examination of the literature, two of these regions fall into TP53, and one into MUC12, known to be implicated in colorectal cancer</a:t>
            </a:r>
          </a:p>
          <a:p>
            <a:r>
              <a:rPr lang="en-US" b="1" dirty="0" smtClean="0"/>
              <a:t>Hence, recurrent variant regions may have higher sensitivity for finding cancer drivers than merely looking for recurrent variant positions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27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Recurrent Variant Regions: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Glioma</a:t>
            </a:r>
            <a:r>
              <a:rPr lang="en-US" b="1" dirty="0" smtClean="0"/>
              <a:t> variants vs. </a:t>
            </a:r>
            <a:r>
              <a:rPr lang="en-US" b="1" dirty="0" err="1" smtClean="0"/>
              <a:t>pseudogenes</a:t>
            </a:r>
            <a:endParaRPr lang="en-US" dirty="0" smtClean="0"/>
          </a:p>
          <a:p>
            <a:r>
              <a:rPr lang="en-US" dirty="0" smtClean="0"/>
              <a:t>174 recurrent variant regions found</a:t>
            </a:r>
          </a:p>
          <a:p>
            <a:r>
              <a:rPr lang="en-US" dirty="0" smtClean="0"/>
              <a:t>29 regions did not correspond to recurrent variant positions found previously</a:t>
            </a:r>
          </a:p>
          <a:p>
            <a:r>
              <a:rPr lang="en-US" dirty="0" smtClean="0"/>
              <a:t>Map to 23 </a:t>
            </a:r>
            <a:r>
              <a:rPr lang="en-US" dirty="0" err="1" smtClean="0"/>
              <a:t>pseudogenes</a:t>
            </a:r>
            <a:endParaRPr lang="en-US" dirty="0" smtClean="0"/>
          </a:p>
          <a:p>
            <a:pPr marL="0" indent="0">
              <a:buNone/>
            </a:pPr>
            <a:r>
              <a:rPr lang="en-US" b="1" dirty="0" err="1" smtClean="0"/>
              <a:t>Glioma</a:t>
            </a:r>
            <a:r>
              <a:rPr lang="en-US" b="1" dirty="0" smtClean="0"/>
              <a:t> variants vs. </a:t>
            </a:r>
            <a:r>
              <a:rPr lang="en-US" b="1" dirty="0" err="1" smtClean="0"/>
              <a:t>ncRNA</a:t>
            </a:r>
            <a:endParaRPr lang="en-US" dirty="0" smtClean="0"/>
          </a:p>
          <a:p>
            <a:r>
              <a:rPr lang="en-US" dirty="0" smtClean="0"/>
              <a:t>19 recurrent variant regions found</a:t>
            </a:r>
          </a:p>
          <a:p>
            <a:r>
              <a:rPr lang="en-US" dirty="0" smtClean="0"/>
              <a:t>7 regions did not correspond to recurrent variant positions found previously</a:t>
            </a:r>
          </a:p>
          <a:p>
            <a:r>
              <a:rPr lang="en-US" dirty="0" smtClean="0"/>
              <a:t>Map to 8 </a:t>
            </a:r>
            <a:r>
              <a:rPr lang="en-US" dirty="0" err="1" smtClean="0"/>
              <a:t>ncRNA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06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Adjust parameters of the recurrent variant regions code</a:t>
            </a:r>
          </a:p>
          <a:p>
            <a:pPr lvl="1"/>
            <a:r>
              <a:rPr lang="en-US" dirty="0" smtClean="0"/>
              <a:t>How does this affect sensitivity and specificity?</a:t>
            </a:r>
          </a:p>
          <a:p>
            <a:r>
              <a:rPr lang="en-US" dirty="0" smtClean="0"/>
              <a:t>Extend idea of variant recurrence further</a:t>
            </a:r>
          </a:p>
          <a:p>
            <a:pPr lvl="1"/>
            <a:r>
              <a:rPr lang="en-US" dirty="0" smtClean="0"/>
              <a:t>Gene + regulatory elements</a:t>
            </a:r>
          </a:p>
          <a:p>
            <a:pPr lvl="1"/>
            <a:r>
              <a:rPr lang="en-US" dirty="0" smtClean="0"/>
              <a:t>Interaction partners</a:t>
            </a:r>
          </a:p>
          <a:p>
            <a:pPr lvl="1"/>
            <a:r>
              <a:rPr lang="en-US" dirty="0" smtClean="0"/>
              <a:t>Pathways</a:t>
            </a:r>
          </a:p>
          <a:p>
            <a:pPr lvl="1"/>
            <a:r>
              <a:rPr lang="en-US" dirty="0" smtClean="0"/>
              <a:t>Complexes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4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 Analysis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Previously tried to look at all </a:t>
            </a:r>
            <a:r>
              <a:rPr lang="en-US" dirty="0" err="1" smtClean="0"/>
              <a:t>TFBSes</a:t>
            </a:r>
            <a:r>
              <a:rPr lang="en-US" dirty="0" smtClean="0"/>
              <a:t> in aggregate</a:t>
            </a:r>
          </a:p>
          <a:p>
            <a:r>
              <a:rPr lang="en-US" dirty="0" smtClean="0"/>
              <a:t>Focus analysis to 5 main factors</a:t>
            </a:r>
          </a:p>
          <a:p>
            <a:pPr lvl="1"/>
            <a:r>
              <a:rPr lang="en-US" dirty="0" smtClean="0"/>
              <a:t>Pol2, </a:t>
            </a:r>
            <a:r>
              <a:rPr lang="en-US" dirty="0" err="1" smtClean="0"/>
              <a:t>Ctcf</a:t>
            </a:r>
            <a:r>
              <a:rPr lang="en-US" dirty="0" smtClean="0"/>
              <a:t>, P300, </a:t>
            </a:r>
            <a:r>
              <a:rPr lang="en-US" dirty="0" err="1" smtClean="0"/>
              <a:t>cMyc</a:t>
            </a:r>
            <a:r>
              <a:rPr lang="en-US" dirty="0" smtClean="0"/>
              <a:t>, Max</a:t>
            </a:r>
          </a:p>
          <a:p>
            <a:pPr lvl="1"/>
            <a:r>
              <a:rPr lang="en-US" dirty="0" smtClean="0"/>
              <a:t>All peaks from one cell line: GM12878 (except </a:t>
            </a:r>
            <a:r>
              <a:rPr lang="en-US" dirty="0" err="1" smtClean="0"/>
              <a:t>cMyc</a:t>
            </a:r>
            <a:r>
              <a:rPr lang="en-US" dirty="0" smtClean="0"/>
              <a:t>, which is K562)</a:t>
            </a:r>
          </a:p>
          <a:p>
            <a:pPr lvl="1"/>
            <a:r>
              <a:rPr lang="en-US" dirty="0" smtClean="0"/>
              <a:t>Same ones from the personal genome table</a:t>
            </a:r>
          </a:p>
          <a:p>
            <a:r>
              <a:rPr lang="en-US" dirty="0" smtClean="0"/>
              <a:t>All-by-all </a:t>
            </a:r>
            <a:r>
              <a:rPr lang="en-US" dirty="0" err="1" smtClean="0"/>
              <a:t>intersectBed</a:t>
            </a:r>
            <a:endParaRPr lang="en-US" dirty="0" smtClean="0"/>
          </a:p>
          <a:p>
            <a:r>
              <a:rPr lang="en-US" dirty="0" smtClean="0"/>
              <a:t>Compare to NA12878 intersections</a:t>
            </a:r>
          </a:p>
          <a:p>
            <a:pPr lvl="1"/>
            <a:r>
              <a:rPr lang="en-US" dirty="0" smtClean="0"/>
              <a:t>Normal, healthy baseline</a:t>
            </a:r>
          </a:p>
          <a:p>
            <a:r>
              <a:rPr lang="en-US" b="1" dirty="0" smtClean="0"/>
              <a:t>Caveat:</a:t>
            </a:r>
            <a:r>
              <a:rPr lang="en-US" dirty="0" smtClean="0"/>
              <a:t> These are peaks, not motifs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640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Gunel’s</a:t>
            </a:r>
            <a:r>
              <a:rPr lang="en-US" dirty="0" smtClean="0"/>
              <a:t> </a:t>
            </a:r>
            <a:r>
              <a:rPr lang="en-US" dirty="0" err="1" smtClean="0"/>
              <a:t>glioma</a:t>
            </a:r>
            <a:r>
              <a:rPr lang="en-US" dirty="0" smtClean="0"/>
              <a:t> variants vs. Pol2/</a:t>
            </a:r>
            <a:r>
              <a:rPr lang="en-US" dirty="0" err="1" smtClean="0"/>
              <a:t>Ctcf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-1509494" y="1600200"/>
            <a:ext cx="8229600" cy="4525963"/>
          </a:xfr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3</a:t>
            </a:fld>
            <a:endParaRPr lang="en-US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3"/>
          <a:srcRect l="-40915" r="-40915"/>
          <a:stretch>
            <a:fillRect/>
          </a:stretch>
        </p:blipFill>
        <p:spPr>
          <a:xfrm>
            <a:off x="2708022" y="1600200"/>
            <a:ext cx="8229600" cy="45259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63277" y="1552831"/>
            <a:ext cx="745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Pol2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590552" y="1552831"/>
            <a:ext cx="684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Ctcf</a:t>
            </a:r>
            <a:endParaRPr lang="en-US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0730" y="1737650"/>
            <a:ext cx="430887" cy="428578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Fraction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1227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Gunel’s</a:t>
            </a:r>
            <a:r>
              <a:rPr lang="en-US" dirty="0" smtClean="0"/>
              <a:t> </a:t>
            </a:r>
            <a:r>
              <a:rPr lang="en-US" dirty="0" err="1" smtClean="0"/>
              <a:t>glioma</a:t>
            </a:r>
            <a:r>
              <a:rPr lang="en-US" dirty="0" smtClean="0"/>
              <a:t> variants vs. P300/</a:t>
            </a:r>
            <a:r>
              <a:rPr lang="en-US" dirty="0" err="1" smtClean="0"/>
              <a:t>cMyc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>
          <a:xfrm>
            <a:off x="-1335650" y="1600200"/>
            <a:ext cx="8229600" cy="452596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4</a:t>
            </a:fld>
            <a:endParaRPr lang="en-US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/>
          <a:srcRect l="-40915" r="-40915"/>
          <a:stretch>
            <a:fillRect/>
          </a:stretch>
        </p:blipFill>
        <p:spPr>
          <a:xfrm>
            <a:off x="2816502" y="1600200"/>
            <a:ext cx="8229600" cy="45259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04060" y="1584830"/>
            <a:ext cx="811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P300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613182" y="1584830"/>
            <a:ext cx="857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/>
              <a:t>cMyc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0730" y="1737650"/>
            <a:ext cx="430887" cy="428578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Fraction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93545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Gunel’s</a:t>
            </a:r>
            <a:r>
              <a:rPr lang="en-US" dirty="0" smtClean="0"/>
              <a:t> </a:t>
            </a:r>
            <a:r>
              <a:rPr lang="en-US" dirty="0" err="1" smtClean="0"/>
              <a:t>glioma</a:t>
            </a:r>
            <a:r>
              <a:rPr lang="en-US" dirty="0" smtClean="0"/>
              <a:t> variants vs. Max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2255" y="1737650"/>
            <a:ext cx="430887" cy="4285789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600" dirty="0" smtClean="0"/>
              <a:t>Fraction of variants that map to these annotations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19075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Annotation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Measured Pearson correlation coefficient between annotation length and number of variants in each annotation</a:t>
            </a:r>
          </a:p>
          <a:p>
            <a:pPr lvl="1"/>
            <a:r>
              <a:rPr lang="en-US" dirty="0" smtClean="0"/>
              <a:t>Genes: 0.1899119</a:t>
            </a:r>
          </a:p>
          <a:p>
            <a:pPr lvl="1"/>
            <a:r>
              <a:rPr lang="en-US" dirty="0" err="1" smtClean="0"/>
              <a:t>Pseudogenes</a:t>
            </a:r>
            <a:r>
              <a:rPr lang="en-US" dirty="0" smtClean="0"/>
              <a:t>: 0.04451287</a:t>
            </a:r>
          </a:p>
          <a:p>
            <a:pPr lvl="1"/>
            <a:r>
              <a:rPr lang="en-US" dirty="0" err="1" smtClean="0"/>
              <a:t>ncRNA</a:t>
            </a:r>
            <a:r>
              <a:rPr lang="en-US" dirty="0" smtClean="0"/>
              <a:t>: 0.01658154</a:t>
            </a:r>
          </a:p>
          <a:p>
            <a:r>
              <a:rPr lang="en-US" dirty="0" smtClean="0"/>
              <a:t>Annotation length does not appear to influence the number of variants that map to that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99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Annotation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Correlation coefficients for TFs</a:t>
            </a:r>
          </a:p>
          <a:p>
            <a:pPr lvl="1"/>
            <a:r>
              <a:rPr lang="en-US" dirty="0" smtClean="0"/>
              <a:t>Pol2: 0.07940456</a:t>
            </a:r>
          </a:p>
          <a:p>
            <a:pPr lvl="1"/>
            <a:r>
              <a:rPr lang="en-US" dirty="0" err="1" smtClean="0"/>
              <a:t>Ctcf</a:t>
            </a:r>
            <a:r>
              <a:rPr lang="en-US" dirty="0" smtClean="0"/>
              <a:t>: 0.1743711</a:t>
            </a:r>
          </a:p>
          <a:p>
            <a:pPr lvl="1"/>
            <a:r>
              <a:rPr lang="en-US" dirty="0" smtClean="0"/>
              <a:t>P300: 0.51188</a:t>
            </a:r>
          </a:p>
          <a:p>
            <a:pPr lvl="1"/>
            <a:r>
              <a:rPr lang="en-US" dirty="0" err="1" smtClean="0"/>
              <a:t>cMyc</a:t>
            </a:r>
            <a:r>
              <a:rPr lang="en-US" dirty="0" smtClean="0"/>
              <a:t>: </a:t>
            </a:r>
            <a:r>
              <a:rPr lang="en-US" dirty="0"/>
              <a:t>-</a:t>
            </a:r>
            <a:r>
              <a:rPr lang="en-US" dirty="0" smtClean="0"/>
              <a:t>0.08386485</a:t>
            </a:r>
          </a:p>
          <a:p>
            <a:pPr lvl="1"/>
            <a:r>
              <a:rPr lang="en-US" dirty="0" smtClean="0"/>
              <a:t>Max: </a:t>
            </a:r>
            <a:r>
              <a:rPr lang="en-US" dirty="0"/>
              <a:t>Each annotation had one variant </a:t>
            </a:r>
            <a:r>
              <a:rPr lang="en-US" dirty="0" smtClean="0">
                <a:sym typeface="Wingdings"/>
              </a:rPr>
              <a:t>--&gt;</a:t>
            </a:r>
            <a:r>
              <a:rPr lang="en-US" dirty="0" smtClean="0"/>
              <a:t> </a:t>
            </a:r>
            <a:r>
              <a:rPr lang="en-US" dirty="0"/>
              <a:t>cannot compute correlation </a:t>
            </a:r>
            <a:endParaRPr lang="en-US" dirty="0" smtClean="0"/>
          </a:p>
          <a:p>
            <a:r>
              <a:rPr lang="en-US" dirty="0" smtClean="0"/>
              <a:t>Looks like P300’s results may be correlated to 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22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Recurrent Variant Regions: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Recurrent variant definition (so far)</a:t>
            </a:r>
          </a:p>
          <a:p>
            <a:pPr lvl="1"/>
            <a:r>
              <a:rPr lang="en-US" dirty="0" smtClean="0"/>
              <a:t>Variants from multiple samples with the same coordinates (</a:t>
            </a:r>
            <a:r>
              <a:rPr lang="en-US" dirty="0" err="1" smtClean="0"/>
              <a:t>chr</a:t>
            </a:r>
            <a:r>
              <a:rPr lang="en-US" dirty="0" smtClean="0"/>
              <a:t>, start, stop)</a:t>
            </a:r>
          </a:p>
          <a:p>
            <a:r>
              <a:rPr lang="en-US" dirty="0" smtClean="0"/>
              <a:t>Is a cluster of recurrent variants also significant?</a:t>
            </a:r>
          </a:p>
          <a:p>
            <a:pPr lvl="1"/>
            <a:r>
              <a:rPr lang="en-US" dirty="0" smtClean="0"/>
              <a:t>i.e. A set of variants from multiple samples that are close to each other</a:t>
            </a:r>
          </a:p>
          <a:p>
            <a:pPr lvl="1"/>
            <a:r>
              <a:rPr lang="en-US" dirty="0" smtClean="0"/>
              <a:t>Rather than occupy one position, the variants occupy a region</a:t>
            </a:r>
          </a:p>
          <a:p>
            <a:r>
              <a:rPr lang="en-US" dirty="0" smtClean="0"/>
              <a:t>Adjusted recurrent variants pipeline to search for recurrent variant regions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255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Recurrent Variant Regions: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Input:</a:t>
            </a:r>
            <a:r>
              <a:rPr lang="en-US" dirty="0" smtClean="0"/>
              <a:t> Cancer variants from multiple samples mapped to an annotation set</a:t>
            </a:r>
          </a:p>
          <a:p>
            <a:r>
              <a:rPr lang="en-US" b="1" dirty="0" smtClean="0"/>
              <a:t>For each annotation:</a:t>
            </a:r>
            <a:endParaRPr lang="en-US" dirty="0" smtClean="0"/>
          </a:p>
          <a:p>
            <a:pPr lvl="1"/>
            <a:r>
              <a:rPr lang="en-US" dirty="0" smtClean="0"/>
              <a:t>Sort the variants</a:t>
            </a:r>
          </a:p>
          <a:p>
            <a:pPr lvl="1"/>
            <a:r>
              <a:rPr lang="en-US" dirty="0" smtClean="0"/>
              <a:t>Starting with the first variant (anchor variant), scan for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bp</a:t>
            </a:r>
            <a:r>
              <a:rPr lang="en-US" dirty="0" smtClean="0"/>
              <a:t> downstream, where </a:t>
            </a:r>
            <a:r>
              <a:rPr lang="en-US" i="1" dirty="0" smtClean="0"/>
              <a:t>n</a:t>
            </a:r>
            <a:r>
              <a:rPr lang="en-US" dirty="0" smtClean="0"/>
              <a:t> = </a:t>
            </a:r>
            <a:r>
              <a:rPr lang="en-US" i="1" dirty="0" smtClean="0"/>
              <a:t>L</a:t>
            </a:r>
            <a:r>
              <a:rPr lang="en-US" dirty="0" smtClean="0"/>
              <a:t>/</a:t>
            </a:r>
            <a:r>
              <a:rPr lang="en-US" i="1" dirty="0" smtClean="0"/>
              <a:t>p</a:t>
            </a:r>
            <a:r>
              <a:rPr lang="en-US" dirty="0" smtClean="0"/>
              <a:t>, where </a:t>
            </a:r>
            <a:r>
              <a:rPr lang="en-US" i="1" dirty="0" smtClean="0"/>
              <a:t>L</a:t>
            </a:r>
            <a:r>
              <a:rPr lang="en-US" dirty="0" smtClean="0"/>
              <a:t> is the length of the annotation, and </a:t>
            </a:r>
            <a:r>
              <a:rPr lang="en-US" i="1" dirty="0" smtClean="0"/>
              <a:t>p</a:t>
            </a:r>
            <a:r>
              <a:rPr lang="en-US" dirty="0" smtClean="0"/>
              <a:t> is the user-defined percent of the annotation length to use for the scan window length</a:t>
            </a:r>
          </a:p>
          <a:p>
            <a:pPr lvl="2"/>
            <a:r>
              <a:rPr lang="en-US" dirty="0" smtClean="0"/>
              <a:t>Hence, scan windows are scaled to the length of the annotation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4AF3F-8E12-9D4C-BC4C-5B99926FF7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1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640</Words>
  <Application>Microsoft Macintosh PowerPoint</Application>
  <PresentationFormat>On-screen Show (4:3)</PresentationFormat>
  <Paragraphs>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Cancer Variants and TFBSes: A Mixed Bag</vt:lpstr>
      <vt:lpstr>TF Analysis Overview</vt:lpstr>
      <vt:lpstr>Gunel’s glioma variants vs. Pol2/Ctcf</vt:lpstr>
      <vt:lpstr>Gunel’s glioma variants vs. P300/cMyc</vt:lpstr>
      <vt:lpstr>Gunel’s glioma variants vs. Max</vt:lpstr>
      <vt:lpstr>Effect of Annotation Length</vt:lpstr>
      <vt:lpstr>Effect of Annotation Length</vt:lpstr>
      <vt:lpstr>Recurrent Variant Regions: Overview</vt:lpstr>
      <vt:lpstr>Recurrent Variant Regions: Overview</vt:lpstr>
      <vt:lpstr>Recurrent Variant Regions: Overview</vt:lpstr>
      <vt:lpstr>Recurrent Variant Regions: Results</vt:lpstr>
      <vt:lpstr>Recurrent Variant Regions: Results</vt:lpstr>
      <vt:lpstr>Future Work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 of variants mapping to Pol2</dc:title>
  <dc:creator>Lucas Lochovsky</dc:creator>
  <cp:lastModifiedBy>Lucas Lochovsky</cp:lastModifiedBy>
  <cp:revision>90</cp:revision>
  <dcterms:created xsi:type="dcterms:W3CDTF">2013-02-06T01:26:45Z</dcterms:created>
  <dcterms:modified xsi:type="dcterms:W3CDTF">2013-02-10T02:47:54Z</dcterms:modified>
</cp:coreProperties>
</file>