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59"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830" autoAdjust="0"/>
  </p:normalViewPr>
  <p:slideViewPr>
    <p:cSldViewPr snapToGrid="0" snapToObjects="1">
      <p:cViewPr varScale="1">
        <p:scale>
          <a:sx n="131" d="100"/>
          <a:sy n="131" d="100"/>
        </p:scale>
        <p:origin x="-47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C35DCC-B256-0040-A826-E135E1F43502}" type="datetimeFigureOut">
              <a:rPr lang="en-US" smtClean="0"/>
              <a:t>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B9B37-3857-DD4C-B8E3-ADDF34D258AE}" type="slidenum">
              <a:rPr lang="en-US" smtClean="0"/>
              <a:t>‹#›</a:t>
            </a:fld>
            <a:endParaRPr lang="en-US"/>
          </a:p>
        </p:txBody>
      </p:sp>
    </p:spTree>
    <p:extLst>
      <p:ext uri="{BB962C8B-B14F-4D97-AF65-F5344CB8AC3E}">
        <p14:creationId xmlns:p14="http://schemas.microsoft.com/office/powerpoint/2010/main" val="2890166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C35DCC-B256-0040-A826-E135E1F43502}" type="datetimeFigureOut">
              <a:rPr lang="en-US" smtClean="0"/>
              <a:t>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B9B37-3857-DD4C-B8E3-ADDF34D258AE}" type="slidenum">
              <a:rPr lang="en-US" smtClean="0"/>
              <a:t>‹#›</a:t>
            </a:fld>
            <a:endParaRPr lang="en-US"/>
          </a:p>
        </p:txBody>
      </p:sp>
    </p:spTree>
    <p:extLst>
      <p:ext uri="{BB962C8B-B14F-4D97-AF65-F5344CB8AC3E}">
        <p14:creationId xmlns:p14="http://schemas.microsoft.com/office/powerpoint/2010/main" val="4255745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C35DCC-B256-0040-A826-E135E1F43502}" type="datetimeFigureOut">
              <a:rPr lang="en-US" smtClean="0"/>
              <a:t>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B9B37-3857-DD4C-B8E3-ADDF34D258AE}" type="slidenum">
              <a:rPr lang="en-US" smtClean="0"/>
              <a:t>‹#›</a:t>
            </a:fld>
            <a:endParaRPr lang="en-US"/>
          </a:p>
        </p:txBody>
      </p:sp>
    </p:spTree>
    <p:extLst>
      <p:ext uri="{BB962C8B-B14F-4D97-AF65-F5344CB8AC3E}">
        <p14:creationId xmlns:p14="http://schemas.microsoft.com/office/powerpoint/2010/main" val="3652590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C35DCC-B256-0040-A826-E135E1F43502}" type="datetimeFigureOut">
              <a:rPr lang="en-US" smtClean="0"/>
              <a:t>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B9B37-3857-DD4C-B8E3-ADDF34D258AE}" type="slidenum">
              <a:rPr lang="en-US" smtClean="0"/>
              <a:t>‹#›</a:t>
            </a:fld>
            <a:endParaRPr lang="en-US"/>
          </a:p>
        </p:txBody>
      </p:sp>
    </p:spTree>
    <p:extLst>
      <p:ext uri="{BB962C8B-B14F-4D97-AF65-F5344CB8AC3E}">
        <p14:creationId xmlns:p14="http://schemas.microsoft.com/office/powerpoint/2010/main" val="551292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C35DCC-B256-0040-A826-E135E1F43502}" type="datetimeFigureOut">
              <a:rPr lang="en-US" smtClean="0"/>
              <a:t>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B9B37-3857-DD4C-B8E3-ADDF34D258AE}" type="slidenum">
              <a:rPr lang="en-US" smtClean="0"/>
              <a:t>‹#›</a:t>
            </a:fld>
            <a:endParaRPr lang="en-US"/>
          </a:p>
        </p:txBody>
      </p:sp>
    </p:spTree>
    <p:extLst>
      <p:ext uri="{BB962C8B-B14F-4D97-AF65-F5344CB8AC3E}">
        <p14:creationId xmlns:p14="http://schemas.microsoft.com/office/powerpoint/2010/main" val="1432574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C35DCC-B256-0040-A826-E135E1F43502}" type="datetimeFigureOut">
              <a:rPr lang="en-US" smtClean="0"/>
              <a:t>2/11/13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B9B37-3857-DD4C-B8E3-ADDF34D258AE}" type="slidenum">
              <a:rPr lang="en-US" smtClean="0"/>
              <a:t>‹#›</a:t>
            </a:fld>
            <a:endParaRPr lang="en-US"/>
          </a:p>
        </p:txBody>
      </p:sp>
    </p:spTree>
    <p:extLst>
      <p:ext uri="{BB962C8B-B14F-4D97-AF65-F5344CB8AC3E}">
        <p14:creationId xmlns:p14="http://schemas.microsoft.com/office/powerpoint/2010/main" val="354554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C35DCC-B256-0040-A826-E135E1F43502}" type="datetimeFigureOut">
              <a:rPr lang="en-US" smtClean="0"/>
              <a:t>2/11/13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5B9B37-3857-DD4C-B8E3-ADDF34D258AE}" type="slidenum">
              <a:rPr lang="en-US" smtClean="0"/>
              <a:t>‹#›</a:t>
            </a:fld>
            <a:endParaRPr lang="en-US"/>
          </a:p>
        </p:txBody>
      </p:sp>
    </p:spTree>
    <p:extLst>
      <p:ext uri="{BB962C8B-B14F-4D97-AF65-F5344CB8AC3E}">
        <p14:creationId xmlns:p14="http://schemas.microsoft.com/office/powerpoint/2010/main" val="2006144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C35DCC-B256-0040-A826-E135E1F43502}" type="datetimeFigureOut">
              <a:rPr lang="en-US" smtClean="0"/>
              <a:t>2/11/13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5B9B37-3857-DD4C-B8E3-ADDF34D258AE}" type="slidenum">
              <a:rPr lang="en-US" smtClean="0"/>
              <a:t>‹#›</a:t>
            </a:fld>
            <a:endParaRPr lang="en-US"/>
          </a:p>
        </p:txBody>
      </p:sp>
    </p:spTree>
    <p:extLst>
      <p:ext uri="{BB962C8B-B14F-4D97-AF65-F5344CB8AC3E}">
        <p14:creationId xmlns:p14="http://schemas.microsoft.com/office/powerpoint/2010/main" val="1825668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C35DCC-B256-0040-A826-E135E1F43502}" type="datetimeFigureOut">
              <a:rPr lang="en-US" smtClean="0"/>
              <a:t>2/11/13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5B9B37-3857-DD4C-B8E3-ADDF34D258AE}" type="slidenum">
              <a:rPr lang="en-US" smtClean="0"/>
              <a:t>‹#›</a:t>
            </a:fld>
            <a:endParaRPr lang="en-US"/>
          </a:p>
        </p:txBody>
      </p:sp>
    </p:spTree>
    <p:extLst>
      <p:ext uri="{BB962C8B-B14F-4D97-AF65-F5344CB8AC3E}">
        <p14:creationId xmlns:p14="http://schemas.microsoft.com/office/powerpoint/2010/main" val="1459144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C35DCC-B256-0040-A826-E135E1F43502}" type="datetimeFigureOut">
              <a:rPr lang="en-US" smtClean="0"/>
              <a:t>2/11/13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B9B37-3857-DD4C-B8E3-ADDF34D258AE}" type="slidenum">
              <a:rPr lang="en-US" smtClean="0"/>
              <a:t>‹#›</a:t>
            </a:fld>
            <a:endParaRPr lang="en-US"/>
          </a:p>
        </p:txBody>
      </p:sp>
    </p:spTree>
    <p:extLst>
      <p:ext uri="{BB962C8B-B14F-4D97-AF65-F5344CB8AC3E}">
        <p14:creationId xmlns:p14="http://schemas.microsoft.com/office/powerpoint/2010/main" val="898317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C35DCC-B256-0040-A826-E135E1F43502}" type="datetimeFigureOut">
              <a:rPr lang="en-US" smtClean="0"/>
              <a:t>2/11/13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B9B37-3857-DD4C-B8E3-ADDF34D258AE}" type="slidenum">
              <a:rPr lang="en-US" smtClean="0"/>
              <a:t>‹#›</a:t>
            </a:fld>
            <a:endParaRPr lang="en-US"/>
          </a:p>
        </p:txBody>
      </p:sp>
    </p:spTree>
    <p:extLst>
      <p:ext uri="{BB962C8B-B14F-4D97-AF65-F5344CB8AC3E}">
        <p14:creationId xmlns:p14="http://schemas.microsoft.com/office/powerpoint/2010/main" val="37063102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C35DCC-B256-0040-A826-E135E1F43502}" type="datetimeFigureOut">
              <a:rPr lang="en-US" smtClean="0"/>
              <a:t>2/11/13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5B9B37-3857-DD4C-B8E3-ADDF34D258AE}" type="slidenum">
              <a:rPr lang="en-US" smtClean="0"/>
              <a:t>‹#›</a:t>
            </a:fld>
            <a:endParaRPr lang="en-US"/>
          </a:p>
        </p:txBody>
      </p:sp>
    </p:spTree>
    <p:extLst>
      <p:ext uri="{BB962C8B-B14F-4D97-AF65-F5344CB8AC3E}">
        <p14:creationId xmlns:p14="http://schemas.microsoft.com/office/powerpoint/2010/main" val="1455234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 Id="rId3"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Clustered mutations and their implication to evolution and cancer</a:t>
            </a:r>
            <a:endParaRPr lang="en-US" dirty="0"/>
          </a:p>
        </p:txBody>
      </p:sp>
      <p:sp>
        <p:nvSpPr>
          <p:cNvPr id="3" name="Subtitle 2"/>
          <p:cNvSpPr>
            <a:spLocks noGrp="1"/>
          </p:cNvSpPr>
          <p:nvPr>
            <p:ph type="subTitle" idx="1"/>
          </p:nvPr>
        </p:nvSpPr>
        <p:spPr/>
        <p:txBody>
          <a:bodyPr/>
          <a:lstStyle/>
          <a:p>
            <a:r>
              <a:rPr lang="en-US" dirty="0" smtClean="0"/>
              <a:t>Journal club by</a:t>
            </a:r>
          </a:p>
          <a:p>
            <a:r>
              <a:rPr lang="en-US" dirty="0" smtClean="0"/>
              <a:t>Alexej Abyzov,</a:t>
            </a:r>
          </a:p>
          <a:p>
            <a:r>
              <a:rPr lang="en-US" dirty="0" smtClean="0"/>
              <a:t>February 12, 2013</a:t>
            </a:r>
            <a:endParaRPr lang="en-US" dirty="0"/>
          </a:p>
        </p:txBody>
      </p:sp>
    </p:spTree>
    <p:extLst>
      <p:ext uri="{BB962C8B-B14F-4D97-AF65-F5344CB8AC3E}">
        <p14:creationId xmlns:p14="http://schemas.microsoft.com/office/powerpoint/2010/main" val="2930731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5524" y="228600"/>
            <a:ext cx="7353300" cy="6388100"/>
          </a:xfrm>
          <a:prstGeom prst="rect">
            <a:avLst/>
          </a:prstGeom>
        </p:spPr>
      </p:pic>
      <p:sp>
        <p:nvSpPr>
          <p:cNvPr id="2" name="Title 1"/>
          <p:cNvSpPr>
            <a:spLocks noGrp="1"/>
          </p:cNvSpPr>
          <p:nvPr>
            <p:ph type="title"/>
          </p:nvPr>
        </p:nvSpPr>
        <p:spPr>
          <a:xfrm>
            <a:off x="6369671" y="1113809"/>
            <a:ext cx="3197451" cy="1143000"/>
          </a:xfrm>
          <a:solidFill>
            <a:schemeClr val="bg1">
              <a:alpha val="42000"/>
            </a:schemeClr>
          </a:solidFill>
        </p:spPr>
        <p:txBody>
          <a:bodyPr>
            <a:noAutofit/>
          </a:bodyPr>
          <a:lstStyle/>
          <a:p>
            <a:r>
              <a:rPr lang="en-US" sz="3000" dirty="0" smtClean="0"/>
              <a:t>Strand</a:t>
            </a:r>
            <a:br>
              <a:rPr lang="en-US" sz="3000" dirty="0" smtClean="0"/>
            </a:br>
            <a:r>
              <a:rPr lang="en-US" sz="3000" dirty="0" smtClean="0"/>
              <a:t>coordinated</a:t>
            </a:r>
            <a:br>
              <a:rPr lang="en-US" sz="3000" dirty="0" smtClean="0"/>
            </a:br>
            <a:r>
              <a:rPr lang="en-US" sz="3000" dirty="0" smtClean="0"/>
              <a:t>mutations</a:t>
            </a:r>
            <a:endParaRPr lang="en-US" sz="3000" dirty="0"/>
          </a:p>
        </p:txBody>
      </p:sp>
    </p:spTree>
    <p:extLst>
      <p:ext uri="{BB962C8B-B14F-4D97-AF65-F5344CB8AC3E}">
        <p14:creationId xmlns:p14="http://schemas.microsoft.com/office/powerpoint/2010/main" val="3558847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74638"/>
            <a:ext cx="6400800" cy="2259802"/>
          </a:xfrm>
          <a:prstGeom prst="rect">
            <a:avLst/>
          </a:prstGeom>
        </p:spPr>
      </p:pic>
      <p:sp>
        <p:nvSpPr>
          <p:cNvPr id="2" name="Title 1"/>
          <p:cNvSpPr>
            <a:spLocks noGrp="1"/>
          </p:cNvSpPr>
          <p:nvPr>
            <p:ph type="title"/>
          </p:nvPr>
        </p:nvSpPr>
        <p:spPr>
          <a:xfrm>
            <a:off x="5189000" y="274638"/>
            <a:ext cx="3497799" cy="1143000"/>
          </a:xfrm>
        </p:spPr>
        <p:txBody>
          <a:bodyPr/>
          <a:lstStyle/>
          <a:p>
            <a:r>
              <a:rPr lang="en-US" dirty="0" smtClean="0"/>
              <a:t>Models</a:t>
            </a:r>
            <a:endParaRPr lang="en-US" dirty="0"/>
          </a:p>
        </p:txBody>
      </p:sp>
      <p:sp>
        <p:nvSpPr>
          <p:cNvPr id="5" name="TextBox 4"/>
          <p:cNvSpPr txBox="1"/>
          <p:nvPr/>
        </p:nvSpPr>
        <p:spPr>
          <a:xfrm>
            <a:off x="1541369" y="6185409"/>
            <a:ext cx="3424661" cy="369332"/>
          </a:xfrm>
          <a:prstGeom prst="rect">
            <a:avLst/>
          </a:prstGeom>
          <a:noFill/>
        </p:spPr>
        <p:txBody>
          <a:bodyPr wrap="none" rtlCol="0">
            <a:spAutoFit/>
          </a:bodyPr>
          <a:lstStyle/>
          <a:p>
            <a:r>
              <a:rPr lang="en-US" dirty="0" smtClean="0"/>
              <a:t>G:C – mutations is feature of MMS</a:t>
            </a:r>
            <a:endParaRPr lang="en-US" dirty="0"/>
          </a:p>
        </p:txBody>
      </p:sp>
      <p:pic>
        <p:nvPicPr>
          <p:cNvPr id="6" name="Picture 5"/>
          <p:cNvPicPr>
            <a:picLocks noChangeAspect="1"/>
          </p:cNvPicPr>
          <p:nvPr/>
        </p:nvPicPr>
        <p:blipFill>
          <a:blip r:embed="rId3"/>
          <a:stretch>
            <a:fillRect/>
          </a:stretch>
        </p:blipFill>
        <p:spPr>
          <a:xfrm>
            <a:off x="2743200" y="2718685"/>
            <a:ext cx="6400800" cy="3466724"/>
          </a:xfrm>
          <a:prstGeom prst="rect">
            <a:avLst/>
          </a:prstGeom>
        </p:spPr>
      </p:pic>
    </p:spTree>
    <p:extLst>
      <p:ext uri="{BB962C8B-B14F-4D97-AF65-F5344CB8AC3E}">
        <p14:creationId xmlns:p14="http://schemas.microsoft.com/office/powerpoint/2010/main" val="3939340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so far</a:t>
            </a:r>
            <a:endParaRPr lang="en-US" dirty="0"/>
          </a:p>
        </p:txBody>
      </p:sp>
      <p:sp>
        <p:nvSpPr>
          <p:cNvPr id="3" name="Content Placeholder 2"/>
          <p:cNvSpPr>
            <a:spLocks noGrp="1"/>
          </p:cNvSpPr>
          <p:nvPr>
            <p:ph idx="1"/>
          </p:nvPr>
        </p:nvSpPr>
        <p:spPr/>
        <p:txBody>
          <a:bodyPr/>
          <a:lstStyle/>
          <a:p>
            <a:r>
              <a:rPr lang="en-US" dirty="0" smtClean="0"/>
              <a:t>Clustered mutations can be observed</a:t>
            </a:r>
          </a:p>
          <a:p>
            <a:r>
              <a:rPr lang="en-US" dirty="0" smtClean="0"/>
              <a:t>They are results of</a:t>
            </a:r>
          </a:p>
          <a:p>
            <a:pPr lvl="1"/>
            <a:r>
              <a:rPr lang="en-US" dirty="0" smtClean="0"/>
              <a:t>double stranded break repair</a:t>
            </a:r>
          </a:p>
          <a:p>
            <a:pPr lvl="1"/>
            <a:r>
              <a:rPr lang="en-US" dirty="0"/>
              <a:t>d</a:t>
            </a:r>
            <a:r>
              <a:rPr lang="en-US" dirty="0" smtClean="0"/>
              <a:t>ysfunctional replication forks</a:t>
            </a:r>
          </a:p>
          <a:p>
            <a:r>
              <a:rPr lang="en-US" dirty="0" smtClean="0"/>
              <a:t>They can confer selective advantage</a:t>
            </a:r>
          </a:p>
          <a:p>
            <a:r>
              <a:rPr lang="en-US" b="1" dirty="0" smtClean="0"/>
              <a:t>Does it have anything to do with real life?</a:t>
            </a:r>
            <a:endParaRPr lang="en-US" b="1" dirty="0"/>
          </a:p>
        </p:txBody>
      </p:sp>
    </p:spTree>
    <p:extLst>
      <p:ext uri="{BB962C8B-B14F-4D97-AF65-F5344CB8AC3E}">
        <p14:creationId xmlns:p14="http://schemas.microsoft.com/office/powerpoint/2010/main" val="4051725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Mutation clusters in cancer</a:t>
            </a:r>
            <a:endParaRPr lang="en-US" dirty="0"/>
          </a:p>
        </p:txBody>
      </p:sp>
      <p:sp>
        <p:nvSpPr>
          <p:cNvPr id="3" name="Content Placeholder 2"/>
          <p:cNvSpPr>
            <a:spLocks noGrp="1"/>
          </p:cNvSpPr>
          <p:nvPr>
            <p:ph idx="1"/>
          </p:nvPr>
        </p:nvSpPr>
        <p:spPr/>
        <p:txBody>
          <a:bodyPr/>
          <a:lstStyle/>
          <a:p>
            <a:r>
              <a:rPr lang="en-US" dirty="0" smtClean="0"/>
              <a:t>Data</a:t>
            </a:r>
          </a:p>
          <a:p>
            <a:pPr lvl="1"/>
            <a:r>
              <a:rPr lang="tr-TR" dirty="0" err="1" smtClean="0"/>
              <a:t>Chapman</a:t>
            </a:r>
            <a:r>
              <a:rPr lang="tr-TR" dirty="0" smtClean="0"/>
              <a:t> </a:t>
            </a:r>
            <a:r>
              <a:rPr lang="tr-TR" dirty="0"/>
              <a:t>et al., </a:t>
            </a:r>
            <a:r>
              <a:rPr lang="tr-TR" dirty="0" smtClean="0"/>
              <a:t>2011</a:t>
            </a:r>
          </a:p>
          <a:p>
            <a:pPr lvl="1"/>
            <a:r>
              <a:rPr lang="da-DK" dirty="0" smtClean="0"/>
              <a:t>Berger </a:t>
            </a:r>
            <a:r>
              <a:rPr lang="da-DK" dirty="0"/>
              <a:t>et al., </a:t>
            </a:r>
            <a:r>
              <a:rPr lang="da-DK" dirty="0" smtClean="0"/>
              <a:t>2011</a:t>
            </a:r>
          </a:p>
          <a:p>
            <a:pPr lvl="1"/>
            <a:r>
              <a:rPr lang="sk-SK" dirty="0" smtClean="0"/>
              <a:t>Stransky </a:t>
            </a:r>
            <a:r>
              <a:rPr lang="sk-SK" dirty="0"/>
              <a:t>et al., </a:t>
            </a:r>
            <a:r>
              <a:rPr lang="sk-SK" dirty="0" smtClean="0"/>
              <a:t>2011</a:t>
            </a:r>
          </a:p>
          <a:p>
            <a:r>
              <a:rPr lang="en-US" dirty="0" smtClean="0"/>
              <a:t>Detected clusters</a:t>
            </a:r>
          </a:p>
          <a:p>
            <a:pPr lvl="1"/>
            <a:r>
              <a:rPr lang="en-US" dirty="0" smtClean="0"/>
              <a:t>394 clusters</a:t>
            </a:r>
          </a:p>
          <a:p>
            <a:pPr lvl="1"/>
            <a:r>
              <a:rPr lang="en-US" dirty="0" smtClean="0"/>
              <a:t>12 to 53,411 base pairs in length</a:t>
            </a:r>
          </a:p>
          <a:p>
            <a:pPr lvl="1"/>
            <a:r>
              <a:rPr lang="en-US" dirty="0" smtClean="0"/>
              <a:t>1,625 mutations</a:t>
            </a:r>
          </a:p>
        </p:txBody>
      </p:sp>
    </p:spTree>
    <p:extLst>
      <p:ext uri="{BB962C8B-B14F-4D97-AF65-F5344CB8AC3E}">
        <p14:creationId xmlns:p14="http://schemas.microsoft.com/office/powerpoint/2010/main" val="93956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9768" y="0"/>
            <a:ext cx="7707260" cy="6858000"/>
          </a:xfrm>
          <a:prstGeom prst="rect">
            <a:avLst/>
          </a:prstGeom>
        </p:spPr>
      </p:pic>
      <p:sp>
        <p:nvSpPr>
          <p:cNvPr id="5" name="TextBox 4"/>
          <p:cNvSpPr txBox="1"/>
          <p:nvPr/>
        </p:nvSpPr>
        <p:spPr>
          <a:xfrm>
            <a:off x="7590514" y="3655015"/>
            <a:ext cx="1197764" cy="923330"/>
          </a:xfrm>
          <a:prstGeom prst="rect">
            <a:avLst/>
          </a:prstGeom>
          <a:noFill/>
        </p:spPr>
        <p:txBody>
          <a:bodyPr wrap="none" rtlCol="0">
            <a:spAutoFit/>
          </a:bodyPr>
          <a:lstStyle/>
          <a:p>
            <a:r>
              <a:rPr lang="en-US" b="1" dirty="0" smtClean="0"/>
              <a:t>W</a:t>
            </a:r>
            <a:r>
              <a:rPr lang="en-US" dirty="0" smtClean="0"/>
              <a:t> is A or T</a:t>
            </a:r>
          </a:p>
          <a:p>
            <a:r>
              <a:rPr lang="en-US" b="1" dirty="0" smtClean="0"/>
              <a:t>R</a:t>
            </a:r>
            <a:r>
              <a:rPr lang="en-US" dirty="0" smtClean="0"/>
              <a:t> is T or C</a:t>
            </a:r>
          </a:p>
          <a:p>
            <a:r>
              <a:rPr lang="en-US" b="1" dirty="0" smtClean="0"/>
              <a:t>Y</a:t>
            </a:r>
            <a:r>
              <a:rPr lang="en-US" dirty="0" smtClean="0"/>
              <a:t> is A or G</a:t>
            </a:r>
            <a:endParaRPr lang="en-US" dirty="0"/>
          </a:p>
        </p:txBody>
      </p:sp>
      <p:sp>
        <p:nvSpPr>
          <p:cNvPr id="6" name="TextBox 5"/>
          <p:cNvSpPr txBox="1"/>
          <p:nvPr/>
        </p:nvSpPr>
        <p:spPr>
          <a:xfrm>
            <a:off x="5302696" y="3314768"/>
            <a:ext cx="1941557" cy="369332"/>
          </a:xfrm>
          <a:prstGeom prst="rect">
            <a:avLst/>
          </a:prstGeom>
          <a:noFill/>
        </p:spPr>
        <p:txBody>
          <a:bodyPr wrap="none" rtlCol="0">
            <a:spAutoFit/>
          </a:bodyPr>
          <a:lstStyle/>
          <a:p>
            <a:r>
              <a:rPr lang="en-US" b="1" dirty="0" smtClean="0">
                <a:solidFill>
                  <a:schemeClr val="accent6"/>
                </a:solidFill>
                <a:sym typeface="Wingdings"/>
              </a:rPr>
              <a:t> </a:t>
            </a:r>
            <a:r>
              <a:rPr lang="en-US" b="1" dirty="0" smtClean="0">
                <a:solidFill>
                  <a:schemeClr val="accent6"/>
                </a:solidFill>
              </a:rPr>
              <a:t>APOBEC motifs</a:t>
            </a:r>
            <a:endParaRPr lang="en-US" b="1" dirty="0">
              <a:solidFill>
                <a:schemeClr val="accent6"/>
              </a:solidFill>
            </a:endParaRPr>
          </a:p>
        </p:txBody>
      </p:sp>
    </p:spTree>
    <p:extLst>
      <p:ext uri="{BB962C8B-B14F-4D97-AF65-F5344CB8AC3E}">
        <p14:creationId xmlns:p14="http://schemas.microsoft.com/office/powerpoint/2010/main" val="3882925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Genome wide</a:t>
            </a:r>
            <a:endParaRPr lang="en-US" dirty="0"/>
          </a:p>
        </p:txBody>
      </p:sp>
      <p:pic>
        <p:nvPicPr>
          <p:cNvPr id="4" name="Picture 3"/>
          <p:cNvPicPr>
            <a:picLocks noChangeAspect="1"/>
          </p:cNvPicPr>
          <p:nvPr/>
        </p:nvPicPr>
        <p:blipFill>
          <a:blip r:embed="rId2"/>
          <a:stretch>
            <a:fillRect/>
          </a:stretch>
        </p:blipFill>
        <p:spPr>
          <a:xfrm>
            <a:off x="457200" y="1459141"/>
            <a:ext cx="8229600" cy="3573379"/>
          </a:xfrm>
          <a:prstGeom prst="rect">
            <a:avLst/>
          </a:prstGeom>
        </p:spPr>
      </p:pic>
      <p:sp>
        <p:nvSpPr>
          <p:cNvPr id="5" name="Oval 4"/>
          <p:cNvSpPr/>
          <p:nvPr/>
        </p:nvSpPr>
        <p:spPr>
          <a:xfrm>
            <a:off x="1880663" y="2220155"/>
            <a:ext cx="1580145" cy="2685515"/>
          </a:xfrm>
          <a:prstGeom prst="ellipse">
            <a:avLst/>
          </a:prstGeom>
          <a:noFill/>
          <a:ln w="38100" cmpd="sng">
            <a:solidFill>
              <a:srgbClr val="FF6600"/>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6298486" y="2389225"/>
            <a:ext cx="1243557" cy="2685515"/>
          </a:xfrm>
          <a:prstGeom prst="ellipse">
            <a:avLst/>
          </a:prstGeom>
          <a:noFill/>
          <a:ln w="38100" cmpd="sng">
            <a:solidFill>
              <a:srgbClr val="FF6600"/>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173666" y="2019893"/>
            <a:ext cx="967670" cy="369332"/>
          </a:xfrm>
          <a:prstGeom prst="rect">
            <a:avLst/>
          </a:prstGeom>
          <a:noFill/>
        </p:spPr>
        <p:txBody>
          <a:bodyPr wrap="none" rtlCol="0">
            <a:spAutoFit/>
          </a:bodyPr>
          <a:lstStyle/>
          <a:p>
            <a:r>
              <a:rPr lang="en-US" b="1" dirty="0" smtClean="0">
                <a:solidFill>
                  <a:schemeClr val="accent6"/>
                </a:solidFill>
              </a:rPr>
              <a:t>APOBEC</a:t>
            </a:r>
            <a:endParaRPr lang="en-US" b="1" dirty="0">
              <a:solidFill>
                <a:schemeClr val="accent6"/>
              </a:solidFill>
            </a:endParaRPr>
          </a:p>
        </p:txBody>
      </p:sp>
    </p:spTree>
    <p:extLst>
      <p:ext uri="{BB962C8B-B14F-4D97-AF65-F5344CB8AC3E}">
        <p14:creationId xmlns:p14="http://schemas.microsoft.com/office/powerpoint/2010/main" val="2945106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Clustered mutations in yeast and cancer</a:t>
            </a:r>
          </a:p>
          <a:p>
            <a:pPr lvl="1"/>
            <a:r>
              <a:rPr lang="en-US" dirty="0" smtClean="0"/>
              <a:t>Can drive evolution and cancer</a:t>
            </a:r>
          </a:p>
          <a:p>
            <a:r>
              <a:rPr lang="en-US" dirty="0" smtClean="0"/>
              <a:t>Particular motifs</a:t>
            </a:r>
          </a:p>
          <a:p>
            <a:r>
              <a:rPr lang="en-US" dirty="0" smtClean="0"/>
              <a:t>Mutation strand coordination</a:t>
            </a:r>
          </a:p>
          <a:p>
            <a:r>
              <a:rPr lang="en-US" dirty="0" smtClean="0"/>
              <a:t>Correlation with breakpoints of rearrangement</a:t>
            </a:r>
          </a:p>
          <a:p>
            <a:r>
              <a:rPr lang="en-US" dirty="0"/>
              <a:t>Multiple Paths to Mutation </a:t>
            </a:r>
            <a:r>
              <a:rPr lang="en-US" dirty="0" smtClean="0"/>
              <a:t>Clusters but may be </a:t>
            </a:r>
            <a:r>
              <a:rPr lang="en-US" dirty="0" err="1" smtClean="0"/>
              <a:t>ssDNA</a:t>
            </a:r>
            <a:r>
              <a:rPr lang="en-US" dirty="0" smtClean="0"/>
              <a:t> is a prerequisite</a:t>
            </a:r>
          </a:p>
          <a:p>
            <a:pPr lvl="1"/>
            <a:r>
              <a:rPr lang="en-US" dirty="0" err="1" smtClean="0"/>
              <a:t>dsDNA</a:t>
            </a:r>
            <a:r>
              <a:rPr lang="en-US" dirty="0" smtClean="0"/>
              <a:t> break</a:t>
            </a:r>
          </a:p>
          <a:p>
            <a:pPr lvl="1"/>
            <a:r>
              <a:rPr lang="en-US" dirty="0"/>
              <a:t>r</a:t>
            </a:r>
            <a:r>
              <a:rPr lang="en-US" dirty="0" smtClean="0"/>
              <a:t>eplication fork stalling</a:t>
            </a:r>
          </a:p>
          <a:p>
            <a:pPr lvl="1"/>
            <a:r>
              <a:rPr lang="en-US" dirty="0" smtClean="0"/>
              <a:t>…</a:t>
            </a:r>
          </a:p>
          <a:p>
            <a:pPr lvl="1"/>
            <a:endParaRPr lang="en-US" dirty="0"/>
          </a:p>
        </p:txBody>
      </p:sp>
    </p:spTree>
    <p:extLst>
      <p:ext uri="{BB962C8B-B14F-4D97-AF65-F5344CB8AC3E}">
        <p14:creationId xmlns:p14="http://schemas.microsoft.com/office/powerpoint/2010/main" val="2240282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0120" y="437876"/>
            <a:ext cx="8229600" cy="3711011"/>
          </a:xfrm>
          <a:prstGeom prst="rect">
            <a:avLst/>
          </a:prstGeom>
        </p:spPr>
      </p:pic>
      <p:pic>
        <p:nvPicPr>
          <p:cNvPr id="5" name="Picture 4"/>
          <p:cNvPicPr>
            <a:picLocks noChangeAspect="1"/>
          </p:cNvPicPr>
          <p:nvPr/>
        </p:nvPicPr>
        <p:blipFill>
          <a:blip r:embed="rId3"/>
          <a:stretch>
            <a:fillRect/>
          </a:stretch>
        </p:blipFill>
        <p:spPr>
          <a:xfrm>
            <a:off x="2654300" y="5223650"/>
            <a:ext cx="3822700" cy="482600"/>
          </a:xfrm>
          <a:prstGeom prst="rect">
            <a:avLst/>
          </a:prstGeom>
        </p:spPr>
      </p:pic>
    </p:spTree>
    <p:extLst>
      <p:ext uri="{BB962C8B-B14F-4D97-AF65-F5344CB8AC3E}">
        <p14:creationId xmlns:p14="http://schemas.microsoft.com/office/powerpoint/2010/main" val="2125251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p:txBody>
          <a:bodyPr>
            <a:normAutofit fontScale="62500" lnSpcReduction="20000"/>
          </a:bodyPr>
          <a:lstStyle/>
          <a:p>
            <a:pPr algn="just"/>
            <a:r>
              <a:rPr lang="en-US" dirty="0"/>
              <a:t>All cancers carry somatic mutations. The patterns of mutation in cancer genomes reflect the DNA damage and repair processes to which cancer cells and their precursors have been exposed. To explore these mechanisms further, we generated catalogs of somatic mutation from 21 breast cancers and applied mathematical methods to extract mutational signatures of the underlying processes. Multiple distinct single- and double-nucleotide substitution signatures were discernible. Cancers with BRCA1 or BRCA2 mutations exhibited a characteristic combination of substitution mutation signatures and a distinctive profile of deletions. Complex </a:t>
            </a:r>
            <a:r>
              <a:rPr lang="en-US" dirty="0" smtClean="0"/>
              <a:t>relationships </a:t>
            </a:r>
            <a:r>
              <a:rPr lang="en-US" dirty="0"/>
              <a:t>between somatic mutation prevalence and transcription were detected. </a:t>
            </a:r>
            <a:r>
              <a:rPr lang="en-US" b="1" dirty="0"/>
              <a:t>A remarkable phenomenon of localized </a:t>
            </a:r>
            <a:r>
              <a:rPr lang="en-US" b="1" dirty="0" err="1"/>
              <a:t>hypermutation</a:t>
            </a:r>
            <a:r>
              <a:rPr lang="en-US" b="1" dirty="0"/>
              <a:t>, termed ‘‘</a:t>
            </a:r>
            <a:r>
              <a:rPr lang="en-US" b="1" dirty="0" err="1"/>
              <a:t>kataegis</a:t>
            </a:r>
            <a:r>
              <a:rPr lang="en-US" b="1" dirty="0"/>
              <a:t>,’’ was observed. Regions of </a:t>
            </a:r>
            <a:r>
              <a:rPr lang="en-US" b="1" dirty="0" err="1"/>
              <a:t>kataegis</a:t>
            </a:r>
            <a:r>
              <a:rPr lang="en-US" b="1" dirty="0"/>
              <a:t> differed between cancers but usually </a:t>
            </a:r>
            <a:r>
              <a:rPr lang="en-US" b="1" dirty="0" err="1" smtClean="0"/>
              <a:t>colocalized</a:t>
            </a:r>
            <a:r>
              <a:rPr lang="en-US" b="1" dirty="0" smtClean="0"/>
              <a:t> with </a:t>
            </a:r>
            <a:r>
              <a:rPr lang="en-US" b="1" dirty="0"/>
              <a:t>somatic rearrangements. </a:t>
            </a:r>
            <a:r>
              <a:rPr lang="en-US" dirty="0"/>
              <a:t>Base substitutions in these regions were almost exclusively of cytosine at </a:t>
            </a:r>
            <a:r>
              <a:rPr lang="en-US" dirty="0" err="1"/>
              <a:t>TpC</a:t>
            </a:r>
            <a:r>
              <a:rPr lang="en-US" dirty="0"/>
              <a:t> </a:t>
            </a:r>
            <a:r>
              <a:rPr lang="en-US" dirty="0" err="1"/>
              <a:t>dinucleotides</a:t>
            </a:r>
            <a:r>
              <a:rPr lang="en-US" dirty="0"/>
              <a:t>. The mechanisms underlying most of these mutational signatures are unknown. However, </a:t>
            </a:r>
            <a:r>
              <a:rPr lang="en-US" b="1" dirty="0"/>
              <a:t>a role for the APOBEC family of </a:t>
            </a:r>
            <a:r>
              <a:rPr lang="en-US" b="1" dirty="0" err="1"/>
              <a:t>cytidine</a:t>
            </a:r>
            <a:r>
              <a:rPr lang="en-US" b="1" dirty="0"/>
              <a:t> </a:t>
            </a:r>
            <a:r>
              <a:rPr lang="en-US" b="1" dirty="0" err="1"/>
              <a:t>deaminases</a:t>
            </a:r>
            <a:r>
              <a:rPr lang="en-US" b="1" dirty="0"/>
              <a:t> is proposed</a:t>
            </a:r>
            <a:r>
              <a:rPr lang="en-US" dirty="0" smtClean="0"/>
              <a:t>.</a:t>
            </a:r>
            <a:endParaRPr lang="en-US" dirty="0"/>
          </a:p>
        </p:txBody>
      </p:sp>
    </p:spTree>
    <p:extLst>
      <p:ext uri="{BB962C8B-B14F-4D97-AF65-F5344CB8AC3E}">
        <p14:creationId xmlns:p14="http://schemas.microsoft.com/office/powerpoint/2010/main" val="1310454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Catalogue of Somatic Mutations</a:t>
            </a:r>
          </a:p>
        </p:txBody>
      </p:sp>
      <p:sp>
        <p:nvSpPr>
          <p:cNvPr id="3" name="Content Placeholder 2"/>
          <p:cNvSpPr>
            <a:spLocks noGrp="1"/>
          </p:cNvSpPr>
          <p:nvPr>
            <p:ph idx="1"/>
          </p:nvPr>
        </p:nvSpPr>
        <p:spPr/>
        <p:txBody>
          <a:bodyPr/>
          <a:lstStyle/>
          <a:p>
            <a:r>
              <a:rPr lang="en-US" dirty="0"/>
              <a:t>183,916 somatically acquired </a:t>
            </a:r>
            <a:r>
              <a:rPr lang="en-US" dirty="0" smtClean="0"/>
              <a:t>SNV</a:t>
            </a:r>
          </a:p>
          <a:p>
            <a:r>
              <a:rPr lang="da-DK" dirty="0"/>
              <a:t>2,869 </a:t>
            </a:r>
            <a:r>
              <a:rPr lang="en-US" dirty="0" smtClean="0"/>
              <a:t>somatically </a:t>
            </a:r>
            <a:r>
              <a:rPr lang="da-DK" dirty="0" err="1" smtClean="0"/>
              <a:t>acquired</a:t>
            </a:r>
            <a:r>
              <a:rPr lang="da-DK" dirty="0" smtClean="0"/>
              <a:t> </a:t>
            </a:r>
            <a:r>
              <a:rPr lang="da-DK" dirty="0" err="1" smtClean="0"/>
              <a:t>indels</a:t>
            </a:r>
            <a:endParaRPr lang="en-US" dirty="0"/>
          </a:p>
        </p:txBody>
      </p:sp>
    </p:spTree>
    <p:extLst>
      <p:ext uri="{BB962C8B-B14F-4D97-AF65-F5344CB8AC3E}">
        <p14:creationId xmlns:p14="http://schemas.microsoft.com/office/powerpoint/2010/main" val="283429490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26548"/>
            <a:ext cx="9144000" cy="4662356"/>
          </a:xfrm>
          <a:prstGeom prst="rect">
            <a:avLst/>
          </a:prstGeom>
        </p:spPr>
      </p:pic>
      <p:pic>
        <p:nvPicPr>
          <p:cNvPr id="5" name="Picture 4"/>
          <p:cNvPicPr>
            <a:picLocks noChangeAspect="1"/>
          </p:cNvPicPr>
          <p:nvPr/>
        </p:nvPicPr>
        <p:blipFill>
          <a:blip r:embed="rId3"/>
          <a:stretch>
            <a:fillRect/>
          </a:stretch>
        </p:blipFill>
        <p:spPr>
          <a:xfrm>
            <a:off x="1318615" y="5751544"/>
            <a:ext cx="4787900" cy="609600"/>
          </a:xfrm>
          <a:prstGeom prst="rect">
            <a:avLst/>
          </a:prstGeom>
        </p:spPr>
      </p:pic>
    </p:spTree>
    <p:extLst>
      <p:ext uri="{BB962C8B-B14F-4D97-AF65-F5344CB8AC3E}">
        <p14:creationId xmlns:p14="http://schemas.microsoft.com/office/powerpoint/2010/main" val="1987251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44500" y="472750"/>
            <a:ext cx="8255000" cy="2603500"/>
          </a:xfrm>
          <a:prstGeom prst="rect">
            <a:avLst/>
          </a:prstGeom>
        </p:spPr>
      </p:pic>
      <p:pic>
        <p:nvPicPr>
          <p:cNvPr id="6" name="Picture 5"/>
          <p:cNvPicPr>
            <a:picLocks noChangeAspect="1"/>
          </p:cNvPicPr>
          <p:nvPr/>
        </p:nvPicPr>
        <p:blipFill>
          <a:blip r:embed="rId3"/>
          <a:stretch>
            <a:fillRect/>
          </a:stretch>
        </p:blipFill>
        <p:spPr>
          <a:xfrm>
            <a:off x="405723" y="3412955"/>
            <a:ext cx="8064500" cy="3111500"/>
          </a:xfrm>
          <a:prstGeom prst="rect">
            <a:avLst/>
          </a:prstGeom>
        </p:spPr>
      </p:pic>
      <p:sp>
        <p:nvSpPr>
          <p:cNvPr id="7" name="TextBox 6"/>
          <p:cNvSpPr txBox="1"/>
          <p:nvPr/>
        </p:nvSpPr>
        <p:spPr>
          <a:xfrm>
            <a:off x="3625609" y="3053925"/>
            <a:ext cx="1786517" cy="369332"/>
          </a:xfrm>
          <a:prstGeom prst="rect">
            <a:avLst/>
          </a:prstGeom>
          <a:noFill/>
        </p:spPr>
        <p:txBody>
          <a:bodyPr wrap="none" rtlCol="0">
            <a:spAutoFit/>
          </a:bodyPr>
          <a:lstStyle/>
          <a:p>
            <a:r>
              <a:rPr lang="en-US" dirty="0" smtClean="0"/>
              <a:t>5’                        …</a:t>
            </a:r>
            <a:endParaRPr lang="en-US" dirty="0"/>
          </a:p>
        </p:txBody>
      </p:sp>
    </p:spTree>
    <p:extLst>
      <p:ext uri="{BB962C8B-B14F-4D97-AF65-F5344CB8AC3E}">
        <p14:creationId xmlns:p14="http://schemas.microsoft.com/office/powerpoint/2010/main" val="76139012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884" y="138908"/>
            <a:ext cx="8891952" cy="1143000"/>
          </a:xfrm>
        </p:spPr>
        <p:txBody>
          <a:bodyPr>
            <a:normAutofit fontScale="90000"/>
          </a:bodyPr>
          <a:lstStyle/>
          <a:p>
            <a:r>
              <a:rPr lang="en-US" dirty="0" smtClean="0"/>
              <a:t>Non-negative Matrix Factorization (NMF)</a:t>
            </a:r>
            <a:endParaRPr lang="en-US" dirty="0"/>
          </a:p>
        </p:txBody>
      </p:sp>
      <p:pic>
        <p:nvPicPr>
          <p:cNvPr id="4" name="Picture 3"/>
          <p:cNvPicPr>
            <a:picLocks noChangeAspect="1"/>
          </p:cNvPicPr>
          <p:nvPr/>
        </p:nvPicPr>
        <p:blipFill>
          <a:blip r:embed="rId2"/>
          <a:stretch>
            <a:fillRect/>
          </a:stretch>
        </p:blipFill>
        <p:spPr>
          <a:xfrm>
            <a:off x="1711349" y="1197090"/>
            <a:ext cx="6031308" cy="5486400"/>
          </a:xfrm>
          <a:prstGeom prst="rect">
            <a:avLst/>
          </a:prstGeom>
        </p:spPr>
      </p:pic>
    </p:spTree>
    <p:extLst>
      <p:ext uri="{BB962C8B-B14F-4D97-AF65-F5344CB8AC3E}">
        <p14:creationId xmlns:p14="http://schemas.microsoft.com/office/powerpoint/2010/main" val="880779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90386" y="0"/>
            <a:ext cx="985484" cy="6858000"/>
          </a:xfrm>
          <a:prstGeom prst="rect">
            <a:avLst/>
          </a:prstGeom>
        </p:spPr>
      </p:pic>
      <p:pic>
        <p:nvPicPr>
          <p:cNvPr id="5" name="Picture 4"/>
          <p:cNvPicPr>
            <a:picLocks noChangeAspect="1"/>
          </p:cNvPicPr>
          <p:nvPr/>
        </p:nvPicPr>
        <p:blipFill>
          <a:blip r:embed="rId3"/>
          <a:stretch>
            <a:fillRect/>
          </a:stretch>
        </p:blipFill>
        <p:spPr>
          <a:xfrm>
            <a:off x="2296526" y="4039831"/>
            <a:ext cx="5486400" cy="2269841"/>
          </a:xfrm>
          <a:prstGeom prst="rect">
            <a:avLst/>
          </a:prstGeom>
        </p:spPr>
      </p:pic>
      <p:sp>
        <p:nvSpPr>
          <p:cNvPr id="6" name="TextBox 5"/>
          <p:cNvSpPr txBox="1"/>
          <p:nvPr/>
        </p:nvSpPr>
        <p:spPr>
          <a:xfrm>
            <a:off x="3538362" y="1531810"/>
            <a:ext cx="3306877" cy="646331"/>
          </a:xfrm>
          <a:prstGeom prst="rect">
            <a:avLst/>
          </a:prstGeom>
          <a:noFill/>
        </p:spPr>
        <p:txBody>
          <a:bodyPr wrap="none" rtlCol="0">
            <a:spAutoFit/>
          </a:bodyPr>
          <a:lstStyle/>
          <a:p>
            <a:r>
              <a:rPr lang="en-US" dirty="0" smtClean="0"/>
              <a:t>Mutation signatures differentiate</a:t>
            </a:r>
          </a:p>
          <a:p>
            <a:r>
              <a:rPr lang="en-US" dirty="0"/>
              <a:t>c</a:t>
            </a:r>
            <a:r>
              <a:rPr lang="en-US" dirty="0" smtClean="0"/>
              <a:t>ancer subtypes</a:t>
            </a:r>
            <a:endParaRPr lang="en-US" dirty="0"/>
          </a:p>
        </p:txBody>
      </p:sp>
    </p:spTree>
    <p:extLst>
      <p:ext uri="{BB962C8B-B14F-4D97-AF65-F5344CB8AC3E}">
        <p14:creationId xmlns:p14="http://schemas.microsoft.com/office/powerpoint/2010/main" val="892846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1938" r="10243" b="20834"/>
          <a:stretch/>
        </p:blipFill>
        <p:spPr>
          <a:xfrm>
            <a:off x="3829740" y="0"/>
            <a:ext cx="6151395" cy="6858000"/>
          </a:xfrm>
          <a:prstGeom prst="rect">
            <a:avLst/>
          </a:prstGeom>
        </p:spPr>
      </p:pic>
      <p:sp>
        <p:nvSpPr>
          <p:cNvPr id="3" name="TextBox 2"/>
          <p:cNvSpPr txBox="1"/>
          <p:nvPr/>
        </p:nvSpPr>
        <p:spPr>
          <a:xfrm>
            <a:off x="533178" y="1522115"/>
            <a:ext cx="3207015" cy="2585323"/>
          </a:xfrm>
          <a:prstGeom prst="rect">
            <a:avLst/>
          </a:prstGeom>
          <a:noFill/>
        </p:spPr>
        <p:txBody>
          <a:bodyPr wrap="none" rtlCol="0">
            <a:spAutoFit/>
          </a:bodyPr>
          <a:lstStyle/>
          <a:p>
            <a:r>
              <a:rPr lang="en-US" sz="3600" dirty="0" smtClean="0"/>
              <a:t>Clusters</a:t>
            </a:r>
          </a:p>
          <a:p>
            <a:endParaRPr lang="en-US" sz="3600" dirty="0"/>
          </a:p>
          <a:p>
            <a:r>
              <a:rPr lang="en-US" dirty="0" smtClean="0"/>
              <a:t>* Mostly TCX motif </a:t>
            </a:r>
          </a:p>
          <a:p>
            <a:r>
              <a:rPr lang="en-US" dirty="0" smtClean="0"/>
              <a:t>* Mostly on the same haplotype</a:t>
            </a:r>
          </a:p>
          <a:p>
            <a:r>
              <a:rPr lang="en-US" dirty="0" smtClean="0"/>
              <a:t>* Switches C&gt;T then G&gt;A</a:t>
            </a:r>
          </a:p>
          <a:p>
            <a:r>
              <a:rPr lang="en-US" dirty="0" smtClean="0"/>
              <a:t>* Co-localization with</a:t>
            </a:r>
          </a:p>
          <a:p>
            <a:r>
              <a:rPr lang="en-US" dirty="0" smtClean="0"/>
              <a:t>rearrangement breakpoints</a:t>
            </a:r>
            <a:endParaRPr lang="en-US" dirty="0"/>
          </a:p>
        </p:txBody>
      </p:sp>
    </p:spTree>
    <p:extLst>
      <p:ext uri="{BB962C8B-B14F-4D97-AF65-F5344CB8AC3E}">
        <p14:creationId xmlns:p14="http://schemas.microsoft.com/office/powerpoint/2010/main" val="59904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93800" y="0"/>
            <a:ext cx="6744573" cy="6858000"/>
          </a:xfrm>
          <a:prstGeom prst="rect">
            <a:avLst/>
          </a:prstGeom>
        </p:spPr>
      </p:pic>
    </p:spTree>
    <p:extLst>
      <p:ext uri="{BB962C8B-B14F-4D97-AF65-F5344CB8AC3E}">
        <p14:creationId xmlns:p14="http://schemas.microsoft.com/office/powerpoint/2010/main" val="3129689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17700" y="0"/>
            <a:ext cx="5306378" cy="6858000"/>
          </a:xfrm>
          <a:prstGeom prst="rect">
            <a:avLst/>
          </a:prstGeom>
        </p:spPr>
      </p:pic>
    </p:spTree>
    <p:extLst>
      <p:ext uri="{BB962C8B-B14F-4D97-AF65-F5344CB8AC3E}">
        <p14:creationId xmlns:p14="http://schemas.microsoft.com/office/powerpoint/2010/main" val="1599319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Conclusion</a:t>
            </a:r>
            <a:endParaRPr lang="en-US" dirty="0"/>
          </a:p>
        </p:txBody>
      </p:sp>
      <p:sp>
        <p:nvSpPr>
          <p:cNvPr id="4" name="Content Placeholder 3"/>
          <p:cNvSpPr>
            <a:spLocks noGrp="1"/>
          </p:cNvSpPr>
          <p:nvPr>
            <p:ph idx="1"/>
          </p:nvPr>
        </p:nvSpPr>
        <p:spPr/>
        <p:txBody>
          <a:bodyPr/>
          <a:lstStyle/>
          <a:p>
            <a:r>
              <a:rPr lang="en-US" dirty="0" smtClean="0"/>
              <a:t>Clustered mutations in yeast and cancer</a:t>
            </a:r>
          </a:p>
          <a:p>
            <a:r>
              <a:rPr lang="en-US" dirty="0" smtClean="0"/>
              <a:t>Particular motifs</a:t>
            </a:r>
          </a:p>
          <a:p>
            <a:r>
              <a:rPr lang="en-US" dirty="0" smtClean="0"/>
              <a:t>Mutation strand coordination</a:t>
            </a:r>
          </a:p>
          <a:p>
            <a:r>
              <a:rPr lang="en-US" dirty="0" smtClean="0"/>
              <a:t>Correlation with breakpoints of rearrangement</a:t>
            </a:r>
          </a:p>
          <a:p>
            <a:r>
              <a:rPr lang="en-US" dirty="0" smtClean="0"/>
              <a:t>Possible relation with transcription</a:t>
            </a:r>
          </a:p>
          <a:p>
            <a:r>
              <a:rPr lang="en-US" dirty="0" smtClean="0"/>
              <a:t>Suggest involvement of APOBEC in mutagenesis</a:t>
            </a:r>
          </a:p>
          <a:p>
            <a:endParaRPr lang="en-US" dirty="0"/>
          </a:p>
        </p:txBody>
      </p:sp>
    </p:spTree>
    <p:extLst>
      <p:ext uri="{BB962C8B-B14F-4D97-AF65-F5344CB8AC3E}">
        <p14:creationId xmlns:p14="http://schemas.microsoft.com/office/powerpoint/2010/main" val="3795827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8684" y="687795"/>
            <a:ext cx="8229600" cy="2849021"/>
          </a:xfrm>
          <a:prstGeom prst="rect">
            <a:avLst/>
          </a:prstGeom>
        </p:spPr>
      </p:pic>
      <p:pic>
        <p:nvPicPr>
          <p:cNvPr id="5" name="Picture 4"/>
          <p:cNvPicPr>
            <a:picLocks noChangeAspect="1"/>
          </p:cNvPicPr>
          <p:nvPr/>
        </p:nvPicPr>
        <p:blipFill>
          <a:blip r:embed="rId3"/>
          <a:stretch>
            <a:fillRect/>
          </a:stretch>
        </p:blipFill>
        <p:spPr>
          <a:xfrm>
            <a:off x="2522641" y="5830749"/>
            <a:ext cx="4279900" cy="431800"/>
          </a:xfrm>
          <a:prstGeom prst="rect">
            <a:avLst/>
          </a:prstGeom>
        </p:spPr>
      </p:pic>
    </p:spTree>
    <p:extLst>
      <p:ext uri="{BB962C8B-B14F-4D97-AF65-F5344CB8AC3E}">
        <p14:creationId xmlns:p14="http://schemas.microsoft.com/office/powerpoint/2010/main" val="1720446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p:txBody>
          <a:bodyPr>
            <a:normAutofit fontScale="55000" lnSpcReduction="20000"/>
          </a:bodyPr>
          <a:lstStyle/>
          <a:p>
            <a:pPr algn="just"/>
            <a:r>
              <a:rPr lang="en-US" dirty="0"/>
              <a:t>Several mutations are required for cancer development, and </a:t>
            </a:r>
            <a:r>
              <a:rPr lang="en-US" dirty="0" smtClean="0"/>
              <a:t>genome </a:t>
            </a:r>
            <a:r>
              <a:rPr lang="en-US" dirty="0"/>
              <a:t>sequencing has revealed that many cancers, including breast cancer, have somatic mutation spectra dominated by C-to-T </a:t>
            </a:r>
            <a:r>
              <a:rPr lang="en-US" dirty="0" smtClean="0"/>
              <a:t>transitions. </a:t>
            </a:r>
            <a:r>
              <a:rPr lang="en-US" dirty="0"/>
              <a:t>Most of these mutations occur at hydrolytically </a:t>
            </a:r>
            <a:r>
              <a:rPr lang="en-US" dirty="0" smtClean="0"/>
              <a:t>disfavored </a:t>
            </a:r>
            <a:r>
              <a:rPr lang="en-US" dirty="0"/>
              <a:t>non-methylated </a:t>
            </a:r>
            <a:r>
              <a:rPr lang="en-US" dirty="0" err="1"/>
              <a:t>cytosines</a:t>
            </a:r>
            <a:r>
              <a:rPr lang="en-US" dirty="0"/>
              <a:t> throughout the genome, and are sometimes clustered8. </a:t>
            </a:r>
            <a:r>
              <a:rPr lang="en-US" b="1" dirty="0"/>
              <a:t>Here we show that the DNA cytosine </a:t>
            </a:r>
            <a:r>
              <a:rPr lang="en-US" b="1" dirty="0" err="1"/>
              <a:t>deaminase</a:t>
            </a:r>
            <a:r>
              <a:rPr lang="en-US" b="1" dirty="0"/>
              <a:t> APOBEC3B is a probable source of these mutations. </a:t>
            </a:r>
            <a:r>
              <a:rPr lang="en-US" dirty="0"/>
              <a:t>APOBEC3B messenger RNA is </a:t>
            </a:r>
            <a:r>
              <a:rPr lang="en-US" dirty="0" err="1"/>
              <a:t>upregulated</a:t>
            </a:r>
            <a:r>
              <a:rPr lang="en-US" dirty="0"/>
              <a:t> in most primary breast </a:t>
            </a:r>
            <a:r>
              <a:rPr lang="en-US" dirty="0" err="1"/>
              <a:t>tumours</a:t>
            </a:r>
            <a:r>
              <a:rPr lang="en-US" dirty="0"/>
              <a:t> and breast cancer cell lines. </a:t>
            </a:r>
            <a:r>
              <a:rPr lang="en-US" dirty="0" err="1"/>
              <a:t>Tumours</a:t>
            </a:r>
            <a:r>
              <a:rPr lang="en-US" dirty="0"/>
              <a:t> that express high levels of APOBEC3B have twice as many mutations as those that express low levels and are more likely to have mutations in TP53. Endogenous APOBEC3B protein is predominantly nuclear and the only detectable source of DNA C-to-U editing activity in breast cancer cell-line extracts. </a:t>
            </a:r>
            <a:r>
              <a:rPr lang="en-US" b="1" dirty="0"/>
              <a:t>Knockdown experiments show that </a:t>
            </a:r>
            <a:r>
              <a:rPr lang="en-US" b="1" dirty="0" smtClean="0"/>
              <a:t>endogenous </a:t>
            </a:r>
            <a:r>
              <a:rPr lang="en-US" b="1" dirty="0"/>
              <a:t>APOBEC3B correlates with increased levels of genomic uracil, increased mutation frequencies, and C-to-T transitions. Furthermore, induced APOBEC3B overexpression causes cell cycle deviations, cell death, DNA fragmentation, c-H2AX </a:t>
            </a:r>
            <a:r>
              <a:rPr lang="en-US" b="1" dirty="0" smtClean="0"/>
              <a:t>accumulation </a:t>
            </a:r>
            <a:r>
              <a:rPr lang="en-US" b="1" dirty="0"/>
              <a:t>and C-to-T mutations.</a:t>
            </a:r>
            <a:r>
              <a:rPr lang="en-US" dirty="0"/>
              <a:t> Our data suggest a model in which APOBEC3B-catalysed deamination provides a chronic source of DNA damage in breast cancers that could select TP53 inactivation and explain how some </a:t>
            </a:r>
            <a:r>
              <a:rPr lang="en-US" dirty="0" err="1"/>
              <a:t>tumours</a:t>
            </a:r>
            <a:r>
              <a:rPr lang="en-US" dirty="0"/>
              <a:t> evolve rapidly and manifest </a:t>
            </a:r>
            <a:r>
              <a:rPr lang="en-US" dirty="0" smtClean="0"/>
              <a:t>heterogeneity</a:t>
            </a:r>
            <a:r>
              <a:rPr lang="en-US" dirty="0"/>
              <a:t>.</a:t>
            </a:r>
          </a:p>
        </p:txBody>
      </p:sp>
    </p:spTree>
    <p:extLst>
      <p:ext uri="{BB962C8B-B14F-4D97-AF65-F5344CB8AC3E}">
        <p14:creationId xmlns:p14="http://schemas.microsoft.com/office/powerpoint/2010/main" val="2672144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Thank you!</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53224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p:txBody>
          <a:bodyPr>
            <a:normAutofit fontScale="62500" lnSpcReduction="20000"/>
          </a:bodyPr>
          <a:lstStyle/>
          <a:p>
            <a:pPr algn="just"/>
            <a:r>
              <a:rPr lang="en-US" dirty="0"/>
              <a:t>Mutations are typically perceived as random, </a:t>
            </a:r>
            <a:r>
              <a:rPr lang="en-US" dirty="0" smtClean="0"/>
              <a:t>independent </a:t>
            </a:r>
            <a:r>
              <a:rPr lang="en-US" dirty="0"/>
              <a:t>events. </a:t>
            </a:r>
            <a:r>
              <a:rPr lang="en-US" b="1" dirty="0"/>
              <a:t>We describe here nonrandom clustered mutations in yeast and in human cancers. </a:t>
            </a:r>
            <a:r>
              <a:rPr lang="en-US" dirty="0"/>
              <a:t>Genome sequencing of yeast grown under chronic alkylation damage identified mutation clusters that extend up to 200 kb. </a:t>
            </a:r>
            <a:r>
              <a:rPr lang="en-US" b="1" dirty="0"/>
              <a:t>A predominance of ‘‘strand- coordinated’’ changes of either </a:t>
            </a:r>
            <a:r>
              <a:rPr lang="en-US" b="1" dirty="0" err="1"/>
              <a:t>cytosines</a:t>
            </a:r>
            <a:r>
              <a:rPr lang="en-US" b="1" dirty="0"/>
              <a:t> or guanines in the same strand,</a:t>
            </a:r>
            <a:r>
              <a:rPr lang="en-US" dirty="0"/>
              <a:t> mutation patterns, and genetic controls indicated that simultaneous mutations were generated by base alkylation in abnormally long single-strand DNA (</a:t>
            </a:r>
            <a:r>
              <a:rPr lang="en-US" dirty="0" err="1"/>
              <a:t>ssDNA</a:t>
            </a:r>
            <a:r>
              <a:rPr lang="en-US" dirty="0"/>
              <a:t>) formed at double-strand breaks (DSBs) and replication forks. Significantly, </a:t>
            </a:r>
            <a:r>
              <a:rPr lang="en-US" b="1" dirty="0"/>
              <a:t>we found mutation clusters with analogous features in sequenced human cancers. Strand-coordinated clusters of mutated </a:t>
            </a:r>
            <a:r>
              <a:rPr lang="en-US" b="1" dirty="0" err="1"/>
              <a:t>cytosines</a:t>
            </a:r>
            <a:r>
              <a:rPr lang="en-US" b="1" dirty="0"/>
              <a:t> or guanines often resided near chromosome </a:t>
            </a:r>
            <a:r>
              <a:rPr lang="en-US" b="1" dirty="0" smtClean="0"/>
              <a:t>rearrangement </a:t>
            </a:r>
            <a:r>
              <a:rPr lang="en-US" b="1" dirty="0"/>
              <a:t>breakpoints</a:t>
            </a:r>
            <a:r>
              <a:rPr lang="en-US" dirty="0"/>
              <a:t> and were highly enriched with a </a:t>
            </a:r>
            <a:r>
              <a:rPr lang="en-US" b="1" dirty="0"/>
              <a:t>motif targeted by APOBEC family cytosine</a:t>
            </a:r>
            <a:r>
              <a:rPr lang="en-US" b="1" dirty="0" smtClean="0"/>
              <a:t>-</a:t>
            </a:r>
            <a:r>
              <a:rPr lang="en-US" b="1" dirty="0" err="1" smtClean="0"/>
              <a:t>deaminases</a:t>
            </a:r>
            <a:r>
              <a:rPr lang="en-US" dirty="0"/>
              <a:t>, which strongly prefer </a:t>
            </a:r>
            <a:r>
              <a:rPr lang="en-US" dirty="0" err="1"/>
              <a:t>ssDNA</a:t>
            </a:r>
            <a:r>
              <a:rPr lang="en-US" dirty="0"/>
              <a:t>. These data indicate that </a:t>
            </a:r>
            <a:r>
              <a:rPr lang="en-US" dirty="0" err="1"/>
              <a:t>hypermutation</a:t>
            </a:r>
            <a:r>
              <a:rPr lang="en-US" dirty="0"/>
              <a:t> via multiple </a:t>
            </a:r>
            <a:r>
              <a:rPr lang="en-US" dirty="0" smtClean="0"/>
              <a:t>simultaneous </a:t>
            </a:r>
            <a:r>
              <a:rPr lang="en-US" dirty="0"/>
              <a:t>changes in randomly formed </a:t>
            </a:r>
            <a:r>
              <a:rPr lang="en-US" dirty="0" err="1"/>
              <a:t>ssDNA</a:t>
            </a:r>
            <a:r>
              <a:rPr lang="en-US" dirty="0"/>
              <a:t> is a general phenomenon that may be an important mechanism producing rapid genetic variation.</a:t>
            </a:r>
          </a:p>
        </p:txBody>
      </p:sp>
    </p:spTree>
    <p:extLst>
      <p:ext uri="{BB962C8B-B14F-4D97-AF65-F5344CB8AC3E}">
        <p14:creationId xmlns:p14="http://schemas.microsoft.com/office/powerpoint/2010/main" val="400255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Experiments in yeast</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32073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Using URA3 and CAN1 as reporters</a:t>
            </a:r>
          </a:p>
          <a:p>
            <a:r>
              <a:rPr lang="en-US" dirty="0" smtClean="0"/>
              <a:t>URA3 – </a:t>
            </a:r>
            <a:r>
              <a:rPr lang="en-US" dirty="0" err="1" smtClean="0"/>
              <a:t>orotidine</a:t>
            </a:r>
            <a:r>
              <a:rPr lang="en-US" dirty="0" smtClean="0"/>
              <a:t> 5-phosphate decarboxylase (</a:t>
            </a:r>
            <a:r>
              <a:rPr lang="en-US" dirty="0" err="1" smtClean="0"/>
              <a:t>ODCase</a:t>
            </a:r>
            <a:r>
              <a:rPr lang="en-US" dirty="0" smtClean="0"/>
              <a:t>)</a:t>
            </a:r>
          </a:p>
          <a:p>
            <a:pPr lvl="1"/>
            <a:r>
              <a:rPr lang="en-US" dirty="0"/>
              <a:t>l</a:t>
            </a:r>
            <a:r>
              <a:rPr lang="en-US" dirty="0" smtClean="0"/>
              <a:t>oss of </a:t>
            </a:r>
            <a:r>
              <a:rPr lang="en-US" dirty="0" err="1" smtClean="0"/>
              <a:t>ODCase</a:t>
            </a:r>
            <a:r>
              <a:rPr lang="en-US" dirty="0" smtClean="0"/>
              <a:t> activity leads to a lack of cell growth unless uracil or </a:t>
            </a:r>
            <a:r>
              <a:rPr lang="en-US" dirty="0" err="1" smtClean="0"/>
              <a:t>uridine</a:t>
            </a:r>
            <a:r>
              <a:rPr lang="en-US" dirty="0" smtClean="0"/>
              <a:t> is added</a:t>
            </a:r>
          </a:p>
          <a:p>
            <a:pPr lvl="1"/>
            <a:r>
              <a:rPr lang="en-US" dirty="0" smtClean="0"/>
              <a:t>5-FOA (5-Fluoroorotic acid) kill cells as </a:t>
            </a:r>
            <a:r>
              <a:rPr lang="en-US" dirty="0" err="1" smtClean="0"/>
              <a:t>ODCase</a:t>
            </a:r>
            <a:r>
              <a:rPr lang="en-US" dirty="0" smtClean="0"/>
              <a:t> </a:t>
            </a:r>
            <a:r>
              <a:rPr lang="en-US" dirty="0" smtClean="0"/>
              <a:t>converts it to toxic 5-fluorouracil (pyrimidine analog)</a:t>
            </a:r>
          </a:p>
          <a:p>
            <a:pPr lvl="1"/>
            <a:r>
              <a:rPr lang="en-US" b="1" dirty="0"/>
              <a:t>m</a:t>
            </a:r>
            <a:r>
              <a:rPr lang="en-US" b="1" dirty="0" smtClean="0"/>
              <a:t>utations confers 5-FOA resistance</a:t>
            </a:r>
          </a:p>
          <a:p>
            <a:r>
              <a:rPr lang="en-US" dirty="0" smtClean="0"/>
              <a:t>CAN1 – plasma </a:t>
            </a:r>
            <a:r>
              <a:rPr lang="en-US" dirty="0"/>
              <a:t>membrane arginine </a:t>
            </a:r>
            <a:r>
              <a:rPr lang="en-US" dirty="0" err="1" smtClean="0"/>
              <a:t>permease</a:t>
            </a:r>
            <a:endParaRPr lang="en-US" dirty="0" smtClean="0"/>
          </a:p>
          <a:p>
            <a:pPr lvl="1"/>
            <a:r>
              <a:rPr lang="en-US" b="1" dirty="0"/>
              <a:t>mutation confers </a:t>
            </a:r>
            <a:r>
              <a:rPr lang="en-US" b="1" dirty="0" err="1"/>
              <a:t>canavanine</a:t>
            </a:r>
            <a:r>
              <a:rPr lang="en-US" b="1" dirty="0"/>
              <a:t> </a:t>
            </a:r>
            <a:r>
              <a:rPr lang="en-US" b="1" dirty="0" smtClean="0"/>
              <a:t>(arginine analog) resistance</a:t>
            </a:r>
          </a:p>
          <a:p>
            <a:pPr lvl="1"/>
            <a:endParaRPr lang="en-US" dirty="0"/>
          </a:p>
        </p:txBody>
      </p:sp>
    </p:spTree>
    <p:extLst>
      <p:ext uri="{BB962C8B-B14F-4D97-AF65-F5344CB8AC3E}">
        <p14:creationId xmlns:p14="http://schemas.microsoft.com/office/powerpoint/2010/main" val="3055924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Engineered yeast strains</a:t>
            </a:r>
            <a:endParaRPr lang="en-US" dirty="0"/>
          </a:p>
        </p:txBody>
      </p:sp>
      <p:sp>
        <p:nvSpPr>
          <p:cNvPr id="3" name="Text Placeholder 2"/>
          <p:cNvSpPr>
            <a:spLocks noGrp="1"/>
          </p:cNvSpPr>
          <p:nvPr>
            <p:ph type="body" idx="1"/>
          </p:nvPr>
        </p:nvSpPr>
        <p:spPr>
          <a:xfrm>
            <a:off x="457200" y="1535113"/>
            <a:ext cx="4040188" cy="1305522"/>
          </a:xfrm>
        </p:spPr>
        <p:txBody>
          <a:bodyPr>
            <a:normAutofit fontScale="92500"/>
          </a:bodyPr>
          <a:lstStyle/>
          <a:p>
            <a:r>
              <a:rPr lang="en-US" b="0" dirty="0" smtClean="0"/>
              <a:t>ARS216 – origin of replication</a:t>
            </a:r>
          </a:p>
          <a:p>
            <a:r>
              <a:rPr lang="en-US" b="0" dirty="0" smtClean="0"/>
              <a:t>URA3 – resistance to 5-FOA</a:t>
            </a:r>
          </a:p>
          <a:p>
            <a:r>
              <a:rPr lang="en-US" b="0" dirty="0" smtClean="0"/>
              <a:t>CAN1 – resistance to </a:t>
            </a:r>
            <a:r>
              <a:rPr lang="en-US" b="0" dirty="0" err="1"/>
              <a:t>canavanine</a:t>
            </a:r>
            <a:r>
              <a:rPr lang="en-US" b="0" dirty="0"/>
              <a:t> </a:t>
            </a:r>
            <a:endParaRPr lang="en-US" b="0" dirty="0" smtClean="0"/>
          </a:p>
        </p:txBody>
      </p:sp>
      <p:sp>
        <p:nvSpPr>
          <p:cNvPr id="5" name="Text Placeholder 4"/>
          <p:cNvSpPr>
            <a:spLocks noGrp="1"/>
          </p:cNvSpPr>
          <p:nvPr>
            <p:ph type="body" sz="quarter" idx="3"/>
          </p:nvPr>
        </p:nvSpPr>
        <p:spPr/>
        <p:txBody>
          <a:bodyPr/>
          <a:lstStyle/>
          <a:p>
            <a:r>
              <a:rPr lang="en-US" dirty="0" smtClean="0"/>
              <a:t>Experiment</a:t>
            </a:r>
            <a:endParaRPr lang="en-US" dirty="0"/>
          </a:p>
        </p:txBody>
      </p:sp>
      <p:sp>
        <p:nvSpPr>
          <p:cNvPr id="6" name="Content Placeholder 5"/>
          <p:cNvSpPr>
            <a:spLocks noGrp="1"/>
          </p:cNvSpPr>
          <p:nvPr>
            <p:ph sz="quarter" idx="4"/>
          </p:nvPr>
        </p:nvSpPr>
        <p:spPr/>
        <p:txBody>
          <a:bodyPr>
            <a:normAutofit fontScale="85000" lnSpcReduction="20000"/>
          </a:bodyPr>
          <a:lstStyle/>
          <a:p>
            <a:r>
              <a:rPr lang="en-US" dirty="0" smtClean="0"/>
              <a:t>WT yeast – URA3 and CAN1 are on different </a:t>
            </a:r>
            <a:r>
              <a:rPr lang="en-US" dirty="0" err="1" smtClean="0"/>
              <a:t>chroms</a:t>
            </a:r>
            <a:r>
              <a:rPr lang="en-US" dirty="0" smtClean="0"/>
              <a:t>.</a:t>
            </a:r>
          </a:p>
          <a:p>
            <a:r>
              <a:rPr lang="en-US" dirty="0" smtClean="0"/>
              <a:t>Eng. </a:t>
            </a:r>
            <a:r>
              <a:rPr lang="en-US" dirty="0"/>
              <a:t>s</a:t>
            </a:r>
            <a:r>
              <a:rPr lang="en-US" dirty="0" smtClean="0"/>
              <a:t>trains – URA3 and CAN1 are adjacent</a:t>
            </a:r>
          </a:p>
          <a:p>
            <a:r>
              <a:rPr lang="en-US" dirty="0" smtClean="0"/>
              <a:t>Grow strains and WT for 25 generations with mutagen </a:t>
            </a:r>
            <a:r>
              <a:rPr lang="en-US" dirty="0"/>
              <a:t>methyl-methane</a:t>
            </a:r>
            <a:r>
              <a:rPr lang="en-US" dirty="0" smtClean="0"/>
              <a:t>-</a:t>
            </a:r>
            <a:r>
              <a:rPr lang="en-US" dirty="0" err="1" smtClean="0"/>
              <a:t>sulfonate</a:t>
            </a:r>
            <a:r>
              <a:rPr lang="en-US" dirty="0" smtClean="0"/>
              <a:t> </a:t>
            </a:r>
            <a:r>
              <a:rPr lang="en-US" dirty="0"/>
              <a:t>(MMS</a:t>
            </a:r>
            <a:r>
              <a:rPr lang="en-US" dirty="0" smtClean="0"/>
              <a:t>)</a:t>
            </a:r>
          </a:p>
          <a:p>
            <a:pPr lvl="1"/>
            <a:r>
              <a:rPr lang="en-US" dirty="0" smtClean="0"/>
              <a:t>MMS preferentially mutated </a:t>
            </a:r>
            <a:r>
              <a:rPr lang="en-US" dirty="0" err="1" smtClean="0"/>
              <a:t>ssDNA</a:t>
            </a:r>
            <a:endParaRPr lang="en-US" dirty="0" smtClean="0"/>
          </a:p>
          <a:p>
            <a:r>
              <a:rPr lang="en-US" dirty="0" smtClean="0"/>
              <a:t>Compare resistance to both drugs (5-FOA and </a:t>
            </a:r>
            <a:r>
              <a:rPr lang="en-US" dirty="0" err="1" smtClean="0"/>
              <a:t>canavanine</a:t>
            </a:r>
            <a:r>
              <a:rPr lang="en-US" dirty="0" smtClean="0"/>
              <a:t>)</a:t>
            </a:r>
          </a:p>
          <a:p>
            <a:r>
              <a:rPr lang="en-US" dirty="0" smtClean="0"/>
              <a:t>Sequence resistant engineered strains</a:t>
            </a:r>
            <a:endParaRPr lang="en-US" dirty="0"/>
          </a:p>
        </p:txBody>
      </p:sp>
      <p:pic>
        <p:nvPicPr>
          <p:cNvPr id="7" name="Picture 6"/>
          <p:cNvPicPr>
            <a:picLocks noChangeAspect="1"/>
          </p:cNvPicPr>
          <p:nvPr/>
        </p:nvPicPr>
        <p:blipFill>
          <a:blip r:embed="rId2"/>
          <a:stretch>
            <a:fillRect/>
          </a:stretch>
        </p:blipFill>
        <p:spPr>
          <a:xfrm>
            <a:off x="457200" y="3308236"/>
            <a:ext cx="4041648" cy="2817927"/>
          </a:xfrm>
          <a:prstGeom prst="rect">
            <a:avLst/>
          </a:prstGeom>
        </p:spPr>
      </p:pic>
    </p:spTree>
    <p:extLst>
      <p:ext uri="{BB962C8B-B14F-4D97-AF65-F5344CB8AC3E}">
        <p14:creationId xmlns:p14="http://schemas.microsoft.com/office/powerpoint/2010/main" val="546448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Results</a:t>
            </a:r>
            <a:endParaRPr lang="en-US" dirty="0"/>
          </a:p>
        </p:txBody>
      </p:sp>
      <p:pic>
        <p:nvPicPr>
          <p:cNvPr id="10" name="Picture 9"/>
          <p:cNvPicPr>
            <a:picLocks noChangeAspect="1"/>
          </p:cNvPicPr>
          <p:nvPr/>
        </p:nvPicPr>
        <p:blipFill>
          <a:blip r:embed="rId2"/>
          <a:stretch>
            <a:fillRect/>
          </a:stretch>
        </p:blipFill>
        <p:spPr>
          <a:xfrm>
            <a:off x="1207930" y="1225035"/>
            <a:ext cx="7315200" cy="5218176"/>
          </a:xfrm>
          <a:prstGeom prst="rect">
            <a:avLst/>
          </a:prstGeom>
        </p:spPr>
      </p:pic>
      <p:sp>
        <p:nvSpPr>
          <p:cNvPr id="11" name="Rectangle 10"/>
          <p:cNvSpPr/>
          <p:nvPr/>
        </p:nvSpPr>
        <p:spPr>
          <a:xfrm>
            <a:off x="5525662" y="5991509"/>
            <a:ext cx="2704666" cy="533225"/>
          </a:xfrm>
          <a:prstGeom prst="rect">
            <a:avLst/>
          </a:prstGeom>
          <a:solidFill>
            <a:schemeClr val="accent2">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971893" y="5991509"/>
            <a:ext cx="545578" cy="533225"/>
          </a:xfrm>
          <a:prstGeom prst="rect">
            <a:avLst/>
          </a:prstGeom>
          <a:solidFill>
            <a:schemeClr val="accent2">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9798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Mutation distribution</a:t>
            </a:r>
            <a:endParaRPr lang="en-US" dirty="0"/>
          </a:p>
        </p:txBody>
      </p:sp>
      <p:pic>
        <p:nvPicPr>
          <p:cNvPr id="5" name="Picture 4"/>
          <p:cNvPicPr>
            <a:picLocks noChangeAspect="1"/>
          </p:cNvPicPr>
          <p:nvPr/>
        </p:nvPicPr>
        <p:blipFill>
          <a:blip r:embed="rId2"/>
          <a:stretch>
            <a:fillRect/>
          </a:stretch>
        </p:blipFill>
        <p:spPr>
          <a:xfrm>
            <a:off x="457200" y="1417638"/>
            <a:ext cx="8229600" cy="5361271"/>
          </a:xfrm>
          <a:prstGeom prst="rect">
            <a:avLst/>
          </a:prstGeom>
        </p:spPr>
      </p:pic>
    </p:spTree>
    <p:extLst>
      <p:ext uri="{BB962C8B-B14F-4D97-AF65-F5344CB8AC3E}">
        <p14:creationId xmlns:p14="http://schemas.microsoft.com/office/powerpoint/2010/main" val="1533335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Mutation content</a:t>
            </a:r>
            <a:endParaRPr lang="en-US" dirty="0"/>
          </a:p>
        </p:txBody>
      </p:sp>
      <p:pic>
        <p:nvPicPr>
          <p:cNvPr id="4" name="Picture 3"/>
          <p:cNvPicPr>
            <a:picLocks noChangeAspect="1"/>
          </p:cNvPicPr>
          <p:nvPr/>
        </p:nvPicPr>
        <p:blipFill>
          <a:blip r:embed="rId2"/>
          <a:stretch>
            <a:fillRect/>
          </a:stretch>
        </p:blipFill>
        <p:spPr>
          <a:xfrm>
            <a:off x="269252" y="2296310"/>
            <a:ext cx="7429500" cy="4152900"/>
          </a:xfrm>
          <a:prstGeom prst="rect">
            <a:avLst/>
          </a:prstGeom>
        </p:spPr>
      </p:pic>
      <p:sp>
        <p:nvSpPr>
          <p:cNvPr id="5" name="TextBox 4"/>
          <p:cNvSpPr txBox="1"/>
          <p:nvPr/>
        </p:nvSpPr>
        <p:spPr>
          <a:xfrm>
            <a:off x="4779213" y="1638455"/>
            <a:ext cx="3472112" cy="923330"/>
          </a:xfrm>
          <a:prstGeom prst="rect">
            <a:avLst/>
          </a:prstGeom>
          <a:noFill/>
        </p:spPr>
        <p:txBody>
          <a:bodyPr wrap="none" rtlCol="0">
            <a:spAutoFit/>
          </a:bodyPr>
          <a:lstStyle/>
          <a:p>
            <a:r>
              <a:rPr lang="en-US" dirty="0" smtClean="0"/>
              <a:t>C – clustered</a:t>
            </a:r>
          </a:p>
          <a:p>
            <a:r>
              <a:rPr lang="en-US" dirty="0" smtClean="0"/>
              <a:t>S – scattered</a:t>
            </a:r>
          </a:p>
          <a:p>
            <a:r>
              <a:rPr lang="en-US" dirty="0" smtClean="0"/>
              <a:t>N – no selection on drug resistance</a:t>
            </a:r>
            <a:endParaRPr lang="en-US" dirty="0"/>
          </a:p>
        </p:txBody>
      </p:sp>
    </p:spTree>
    <p:extLst>
      <p:ext uri="{BB962C8B-B14F-4D97-AF65-F5344CB8AC3E}">
        <p14:creationId xmlns:p14="http://schemas.microsoft.com/office/powerpoint/2010/main" val="27258346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255</TotalTime>
  <Words>1012</Words>
  <Application>Microsoft Macintosh PowerPoint</Application>
  <PresentationFormat>On-screen Show (4:3)</PresentationFormat>
  <Paragraphs>93</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Clustered mutations and their implication to evolution and cancer</vt:lpstr>
      <vt:lpstr>PowerPoint Presentation</vt:lpstr>
      <vt:lpstr>Abstract</vt:lpstr>
      <vt:lpstr>Experiments in yeast</vt:lpstr>
      <vt:lpstr>Design</vt:lpstr>
      <vt:lpstr>Engineered yeast strains</vt:lpstr>
      <vt:lpstr>Results</vt:lpstr>
      <vt:lpstr>Mutation distribution</vt:lpstr>
      <vt:lpstr>Mutation content</vt:lpstr>
      <vt:lpstr>Strand coordinated mutations</vt:lpstr>
      <vt:lpstr>Models</vt:lpstr>
      <vt:lpstr>Conclusion so far</vt:lpstr>
      <vt:lpstr>Mutation clusters in cancer</vt:lpstr>
      <vt:lpstr>PowerPoint Presentation</vt:lpstr>
      <vt:lpstr>Genome wide</vt:lpstr>
      <vt:lpstr>Conclusions</vt:lpstr>
      <vt:lpstr>PowerPoint Presentation</vt:lpstr>
      <vt:lpstr>Abstract</vt:lpstr>
      <vt:lpstr>The Catalogue of Somatic Mutations</vt:lpstr>
      <vt:lpstr>PowerPoint Presentation</vt:lpstr>
      <vt:lpstr>Non-negative Matrix Factorization (NMF)</vt:lpstr>
      <vt:lpstr>PowerPoint Presentation</vt:lpstr>
      <vt:lpstr>PowerPoint Presentation</vt:lpstr>
      <vt:lpstr>PowerPoint Presentation</vt:lpstr>
      <vt:lpstr>PowerPoint Presentation</vt:lpstr>
      <vt:lpstr>Conclusion</vt:lpstr>
      <vt:lpstr>PowerPoint Presentation</vt:lpstr>
      <vt:lpstr>Abstract</vt:lpstr>
      <vt:lpstr>Thank you!</vt:lpstr>
    </vt:vector>
  </TitlesOfParts>
  <Company>Yale univesity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Clustered mutations and their implication to evolution and cancer</dc:title>
  <dc:creator>Alexej Abyzov</dc:creator>
  <cp:lastModifiedBy>Alexej Abyzov</cp:lastModifiedBy>
  <cp:revision>88</cp:revision>
  <dcterms:created xsi:type="dcterms:W3CDTF">2013-02-11T19:08:09Z</dcterms:created>
  <dcterms:modified xsi:type="dcterms:W3CDTF">2013-02-11T23:23:27Z</dcterms:modified>
</cp:coreProperties>
</file>