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4.xml" ContentType="application/vnd.openxmlformats-officedocument.drawingml.chart+xml"/>
  <Override PartName="/ppt/presProps.xml" ContentType="application/vnd.openxmlformats-officedocument.presentationml.presProps+xml"/>
  <Override PartName="/ppt/charts/chart1.xml" ContentType="application/vnd.openxmlformats-officedocument.drawingml.chart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xlsx" ContentType="application/vnd.openxmlformats-officedocument.spreadsheetml.sheet"/>
  <Default Extension="bin" ContentType="application/vnd.openxmlformats-officedocument.presentationml.printerSettings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docProps/core.xml" ContentType="application/vnd.openxmlformats-package.core-properties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68" r:id="rId2"/>
    <p:sldId id="282" r:id="rId3"/>
    <p:sldId id="273" r:id="rId4"/>
    <p:sldId id="283" r:id="rId5"/>
    <p:sldId id="281" r:id="rId6"/>
    <p:sldId id="274" r:id="rId7"/>
    <p:sldId id="275" r:id="rId8"/>
    <p:sldId id="276" r:id="rId9"/>
    <p:sldId id="279" r:id="rId10"/>
    <p:sldId id="277" r:id="rId11"/>
    <p:sldId id="280" r:id="rId12"/>
    <p:sldId id="278" r:id="rId13"/>
    <p:sldId id="26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400"/>
    <a:srgbClr val="0000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962" autoAdjust="0"/>
    <p:restoredTop sz="88652" autoAdjust="0"/>
  </p:normalViewPr>
  <p:slideViewPr>
    <p:cSldViewPr snapToGrid="0" snapToObjects="1">
      <p:cViewPr varScale="1">
        <p:scale>
          <a:sx n="83" d="100"/>
          <a:sy n="83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plotArea>
      <c:layout>
        <c:manualLayout>
          <c:layoutTarget val="inner"/>
          <c:xMode val="edge"/>
          <c:yMode val="edge"/>
          <c:x val="0.0427985208459035"/>
          <c:y val="0.162899825245002"/>
          <c:w val="0.426361000357867"/>
          <c:h val="0.4378415581436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lang="zh-CN" sz="90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0.77</c:v>
                </c:pt>
                <c:pt idx="1">
                  <c:v>0.05</c:v>
                </c:pt>
                <c:pt idx="2">
                  <c:v>0.18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0.0464159989280039"/>
          <c:y val="0.669916148389204"/>
          <c:w val="0.516692912499853"/>
          <c:h val="0.11804883476391"/>
        </c:manualLayout>
      </c:layout>
      <c:txPr>
        <a:bodyPr/>
        <a:lstStyle/>
        <a:p>
          <a:pPr>
            <a:defRPr lang="zh-CN" sz="9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dLblPos val="bestFit"/>
              <c:showPercent val="1"/>
            </c:dLbl>
            <c:dLbl>
              <c:idx val="1"/>
              <c:layout>
                <c:manualLayout>
                  <c:x val="0.177517016376098"/>
                  <c:y val="-0.165800874857533"/>
                </c:manualLayout>
              </c:layout>
              <c:dLblPos val="bestFit"/>
              <c:showPercent val="1"/>
            </c:dLbl>
            <c:dLbl>
              <c:idx val="2"/>
              <c:layout/>
              <c:dLblPos val="bestFit"/>
              <c:showPercent val="1"/>
            </c:dLbl>
            <c:numFmt formatCode="0%" sourceLinked="0"/>
            <c:txPr>
              <a:bodyPr anchor="ctr">
                <a:noAutofit/>
              </a:bodyPr>
              <a:lstStyle/>
              <a:p>
                <a:pPr algn="ctr">
                  <a:defRPr lang="zh-CN" sz="900" b="0" spc="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found orthologs in more than 30 species</c:v>
                </c:pt>
                <c:pt idx="1">
                  <c:v>found orthologs in less than 30 species</c:v>
                </c:pt>
                <c:pt idx="2">
                  <c:v>singleton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0.32</c:v>
                </c:pt>
                <c:pt idx="1">
                  <c:v>0.16</c:v>
                </c:pt>
                <c:pt idx="2">
                  <c:v>0.52</c:v>
                </c:pt>
              </c:numCache>
            </c:numRef>
          </c:val>
        </c:ser>
        <c:firstSliceAng val="9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plotArea>
      <c:layout>
        <c:manualLayout>
          <c:layoutTarget val="inner"/>
          <c:xMode val="edge"/>
          <c:yMode val="edge"/>
          <c:x val="0.220289359594753"/>
          <c:y val="0.146697267841133"/>
          <c:w val="0.532619606866575"/>
          <c:h val="0.6727522486620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dLblPos val="bestFit"/>
              <c:showPercent val="1"/>
            </c:dLbl>
            <c:dLbl>
              <c:idx val="1"/>
              <c:layout>
                <c:manualLayout>
                  <c:x val="0.177517016376098"/>
                  <c:y val="-0.165800874857533"/>
                </c:manualLayout>
              </c:layout>
              <c:dLblPos val="bestFit"/>
              <c:showPercent val="1"/>
            </c:dLbl>
            <c:dLbl>
              <c:idx val="2"/>
              <c:layout/>
              <c:dLblPos val="bestFit"/>
              <c:showPercent val="1"/>
            </c:dLbl>
            <c:numFmt formatCode="0%" sourceLinked="0"/>
            <c:txPr>
              <a:bodyPr anchor="ctr">
                <a:noAutofit/>
              </a:bodyPr>
              <a:lstStyle/>
              <a:p>
                <a:pPr algn="ctr">
                  <a:defRPr lang="zh-CN" sz="900" b="0" spc="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found orthologs in more than 30 species</c:v>
                </c:pt>
                <c:pt idx="1">
                  <c:v>found orthologs in less than 30 species</c:v>
                </c:pt>
                <c:pt idx="2">
                  <c:v>singleton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0.32</c:v>
                </c:pt>
                <c:pt idx="1">
                  <c:v>0.16</c:v>
                </c:pt>
                <c:pt idx="2">
                  <c:v>0.52</c:v>
                </c:pt>
              </c:numCache>
            </c:numRef>
          </c:val>
        </c:ser>
        <c:firstSliceAng val="9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plotArea>
      <c:layout>
        <c:manualLayout>
          <c:layoutTarget val="inner"/>
          <c:xMode val="edge"/>
          <c:yMode val="edge"/>
          <c:x val="0.0427985208459035"/>
          <c:y val="0.162899825245002"/>
          <c:w val="0.581195858725919"/>
          <c:h val="0.5058817869765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26926409319005"/>
                  <c:y val="-0.302967210841618"/>
                </c:manualLayout>
              </c:layout>
              <c:dLblPos val="bestFit"/>
              <c:showVal val="1"/>
            </c:dLbl>
            <c:numFmt formatCode="0%" sourceLinked="0"/>
            <c:txPr>
              <a:bodyPr/>
              <a:lstStyle/>
              <a:p>
                <a:pPr>
                  <a:defRPr lang="zh-CN" sz="90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0.77</c:v>
                </c:pt>
                <c:pt idx="1">
                  <c:v>0.05</c:v>
                </c:pt>
                <c:pt idx="2">
                  <c:v>0.18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669BC-F37A-4263-8269-70E659A1D409}" type="datetimeFigureOut">
              <a:rPr lang="zh-CN" altLang="en-US" smtClean="0"/>
              <a:pPr/>
              <a:t>1/15/13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1A582-B222-462D-B291-5DA24C3157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330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|</a:t>
            </a:r>
            <a:r>
              <a:rPr lang="en-US" altLang="zh-CN" baseline="0" dirty="0" err="1" smtClean="0"/>
              <a:t>cor</a:t>
            </a:r>
            <a:r>
              <a:rPr lang="en-US" altLang="zh-CN" baseline="0" dirty="0" smtClean="0"/>
              <a:t>| </a:t>
            </a:r>
            <a:r>
              <a:rPr lang="en-US" altLang="zh-CN" baseline="0" dirty="0" err="1" smtClean="0"/>
              <a:t>ncrna</a:t>
            </a:r>
            <a:r>
              <a:rPr lang="en-US" altLang="zh-CN" baseline="0" dirty="0" smtClean="0"/>
              <a:t>  tar</a:t>
            </a:r>
            <a:endParaRPr lang="en-US" altLang="zh-CN" dirty="0" smtClean="0"/>
          </a:p>
          <a:p>
            <a:r>
              <a:rPr lang="en-US" altLang="zh-CN" dirty="0" smtClean="0"/>
              <a:t>H     &gt;0.65   &gt;0.9</a:t>
            </a:r>
          </a:p>
          <a:p>
            <a:r>
              <a:rPr lang="en-US" altLang="zh-CN" dirty="0" smtClean="0"/>
              <a:t>W     &gt;0.65   &gt;0.9</a:t>
            </a:r>
          </a:p>
          <a:p>
            <a:r>
              <a:rPr lang="en-US" altLang="zh-CN" dirty="0" smtClean="0"/>
              <a:t>F     &gt;0.65   &gt;0.9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1A582-B222-462D-B291-5DA24C31577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505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123-4470-804E-96B5-8FBF18142CB9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47123-4470-804E-96B5-8FBF18142CB9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B95B-8B1C-EC44-A6A6-ABDDA275A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4" Type="http://schemas.openxmlformats.org/officeDocument/2006/relationships/image" Target="../media/image2.png"/><Relationship Id="rId10" Type="http://schemas.openxmlformats.org/officeDocument/2006/relationships/image" Target="../media/image6.png"/><Relationship Id="rId5" Type="http://schemas.openxmlformats.org/officeDocument/2006/relationships/image" Target="../media/image3.png"/><Relationship Id="rId7" Type="http://schemas.openxmlformats.org/officeDocument/2006/relationships/chart" Target="../charts/chart2.xml"/><Relationship Id="rId11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3" Type="http://schemas.openxmlformats.org/officeDocument/2006/relationships/image" Target="../media/image1.png"/><Relationship Id="rId6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3" Type="http://schemas.openxmlformats.org/officeDocument/2006/relationships/hyperlink" Target="http://www.nature.com/nature/journal/v468/n7325/full/nature09634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4" Type="http://schemas.openxmlformats.org/officeDocument/2006/relationships/image" Target="../media/image4.png"/><Relationship Id="rId10" Type="http://schemas.openxmlformats.org/officeDocument/2006/relationships/image" Target="../media/image8.png"/><Relationship Id="rId5" Type="http://schemas.openxmlformats.org/officeDocument/2006/relationships/image" Target="../media/image5.png"/><Relationship Id="rId7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9" Type="http://schemas.openxmlformats.org/officeDocument/2006/relationships/image" Target="../media/image1.png"/><Relationship Id="rId3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6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3151" y="3354425"/>
            <a:ext cx="2224088" cy="2074433"/>
            <a:chOff x="3512644" y="3261619"/>
            <a:chExt cx="2224088" cy="2074433"/>
          </a:xfrm>
        </p:grpSpPr>
        <p:sp>
          <p:nvSpPr>
            <p:cNvPr id="84" name="TextBox 83"/>
            <p:cNvSpPr txBox="1"/>
            <p:nvPr/>
          </p:nvSpPr>
          <p:spPr>
            <a:xfrm rot="16200000">
              <a:off x="2675482" y="4098781"/>
              <a:ext cx="207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 smtClean="0">
                  <a:latin typeface="Arial"/>
                  <a:cs typeface="Arial"/>
                </a:rPr>
                <a:t>IQR of gene expressions </a:t>
              </a:r>
              <a:r>
                <a:rPr lang="en-US" sz="1000" b="1" dirty="0" smtClean="0">
                  <a:latin typeface="Arial"/>
                  <a:cs typeface="Arial"/>
                </a:rPr>
                <a:t>across fly species</a:t>
              </a:r>
              <a:endParaRPr lang="en-US" sz="1000" b="1" dirty="0">
                <a:latin typeface="Arial"/>
                <a:cs typeface="Arial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 bwMode="auto">
            <a:xfrm>
              <a:off x="3970991" y="3329063"/>
              <a:ext cx="1765741" cy="1855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2" name="Picture 161" descr="Figure5(main_modified)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6" y="5333205"/>
            <a:ext cx="8306348" cy="152479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7587" y="105897"/>
            <a:ext cx="3480683" cy="3231234"/>
            <a:chOff x="184679" y="105897"/>
            <a:chExt cx="3206107" cy="3231234"/>
          </a:xfrm>
        </p:grpSpPr>
        <p:grpSp>
          <p:nvGrpSpPr>
            <p:cNvPr id="15" name="Group 14"/>
            <p:cNvGrpSpPr/>
            <p:nvPr/>
          </p:nvGrpSpPr>
          <p:grpSpPr>
            <a:xfrm>
              <a:off x="184679" y="105897"/>
              <a:ext cx="3206107" cy="3231234"/>
              <a:chOff x="184679" y="-85378"/>
              <a:chExt cx="3206107" cy="3231234"/>
            </a:xfrm>
          </p:grpSpPr>
          <p:pic>
            <p:nvPicPr>
              <p:cNvPr id="109" name="Picture 108" descr="coappear_wfh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062" y="-66453"/>
                <a:ext cx="3135724" cy="3210873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84679" y="-85378"/>
                <a:ext cx="1407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1</a:t>
                </a:r>
                <a:endParaRPr lang="zh-CN" altLang="en-US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95972" y="2838079"/>
                <a:ext cx="1407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0</a:t>
                </a:r>
                <a:endParaRPr lang="zh-CN" altLang="en-US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03115" y="145192"/>
              <a:ext cx="2750143" cy="913"/>
              <a:chOff x="651756" y="123909"/>
              <a:chExt cx="2701502" cy="913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651756" y="124822"/>
                <a:ext cx="91073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1648645" y="123909"/>
                <a:ext cx="830507" cy="913"/>
              </a:xfrm>
              <a:prstGeom prst="line">
                <a:avLst/>
              </a:prstGeom>
              <a:ln>
                <a:solidFill>
                  <a:srgbClr val="0064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84267" y="124822"/>
                <a:ext cx="76899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146"/>
          <p:cNvGrpSpPr/>
          <p:nvPr/>
        </p:nvGrpSpPr>
        <p:grpSpPr>
          <a:xfrm>
            <a:off x="3488984" y="68280"/>
            <a:ext cx="2898748" cy="2708862"/>
            <a:chOff x="1859255" y="2440771"/>
            <a:chExt cx="3104413" cy="3056078"/>
          </a:xfrm>
        </p:grpSpPr>
        <p:graphicFrame>
          <p:nvGraphicFramePr>
            <p:cNvPr id="153" name="Chart 152"/>
            <p:cNvGraphicFramePr/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2705847"/>
                </p:ext>
              </p:extLst>
            </p:nvPr>
          </p:nvGraphicFramePr>
          <p:xfrm>
            <a:off x="2799093" y="2440771"/>
            <a:ext cx="2164575" cy="20906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55" name="TextBox 154"/>
            <p:cNvSpPr txBox="1"/>
            <p:nvPr/>
          </p:nvSpPr>
          <p:spPr>
            <a:xfrm>
              <a:off x="1859255" y="3742847"/>
              <a:ext cx="1060105" cy="451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Conservation in # of species</a:t>
              </a:r>
              <a:endParaRPr lang="en-US" sz="1000" b="1" dirty="0"/>
            </a:p>
          </p:txBody>
        </p:sp>
        <p:graphicFrame>
          <p:nvGraphicFramePr>
            <p:cNvPr id="159" name="Chart 158"/>
            <p:cNvGraphicFramePr/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5477102"/>
                </p:ext>
              </p:extLst>
            </p:nvPr>
          </p:nvGraphicFramePr>
          <p:xfrm>
            <a:off x="2642415" y="4227145"/>
            <a:ext cx="1522412" cy="1269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178" name="TextBox 177"/>
          <p:cNvSpPr txBox="1"/>
          <p:nvPr/>
        </p:nvSpPr>
        <p:spPr>
          <a:xfrm>
            <a:off x="5878031" y="978887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-9161" y="5075275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82" name="TextBox 181"/>
          <p:cNvSpPr txBox="1"/>
          <p:nvPr/>
        </p:nvSpPr>
        <p:spPr>
          <a:xfrm>
            <a:off x="884260" y="-49916"/>
            <a:ext cx="538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Human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786162" y="-49916"/>
            <a:ext cx="538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6400"/>
                </a:solidFill>
              </a:rPr>
              <a:t>Worm</a:t>
            </a:r>
            <a:endParaRPr lang="en-US" sz="900" b="1" dirty="0">
              <a:solidFill>
                <a:srgbClr val="0064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790486" y="-47135"/>
            <a:ext cx="610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00FF"/>
                </a:solidFill>
              </a:rPr>
              <a:t>Fly</a:t>
            </a:r>
            <a:endParaRPr lang="en-US" sz="900" b="1" dirty="0">
              <a:solidFill>
                <a:srgbClr val="0000FF"/>
              </a:solidFill>
            </a:endParaRPr>
          </a:p>
        </p:txBody>
      </p:sp>
      <p:sp>
        <p:nvSpPr>
          <p:cNvPr id="222" name="Rectangle 3"/>
          <p:cNvSpPr/>
          <p:nvPr/>
        </p:nvSpPr>
        <p:spPr>
          <a:xfrm>
            <a:off x="3545633" y="1619570"/>
            <a:ext cx="1859829" cy="106852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 sz="1200" b="1" dirty="0">
              <a:solidFill>
                <a:srgbClr val="000000"/>
              </a:solidFill>
            </a:endParaRPr>
          </a:p>
        </p:txBody>
      </p:sp>
      <p:grpSp>
        <p:nvGrpSpPr>
          <p:cNvPr id="10" name="Group 67"/>
          <p:cNvGrpSpPr/>
          <p:nvPr/>
        </p:nvGrpSpPr>
        <p:grpSpPr>
          <a:xfrm>
            <a:off x="3684929" y="1897580"/>
            <a:ext cx="627689" cy="739333"/>
            <a:chOff x="999174" y="2974569"/>
            <a:chExt cx="483009" cy="597327"/>
          </a:xfrm>
        </p:grpSpPr>
        <p:sp>
          <p:nvSpPr>
            <p:cNvPr id="258" name="Oval 257"/>
            <p:cNvSpPr/>
            <p:nvPr/>
          </p:nvSpPr>
          <p:spPr>
            <a:xfrm>
              <a:off x="999174" y="3099340"/>
              <a:ext cx="483009" cy="472556"/>
            </a:xfrm>
            <a:prstGeom prst="ellipse">
              <a:avLst/>
            </a:prstGeom>
            <a:noFill/>
            <a:ln w="25400">
              <a:solidFill>
                <a:srgbClr val="006400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1297198" y="3021466"/>
              <a:ext cx="113922" cy="119977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1180480" y="2974569"/>
              <a:ext cx="132973" cy="1355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528270" y="68281"/>
            <a:ext cx="1882968" cy="2405181"/>
            <a:chOff x="3440174" y="1467460"/>
            <a:chExt cx="1882968" cy="2405181"/>
          </a:xfrm>
        </p:grpSpPr>
        <p:sp>
          <p:nvSpPr>
            <p:cNvPr id="212" name="Rectangle 3"/>
            <p:cNvSpPr/>
            <p:nvPr/>
          </p:nvSpPr>
          <p:spPr>
            <a:xfrm>
              <a:off x="3440174" y="1552305"/>
              <a:ext cx="1877192" cy="109994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3480265" y="1851540"/>
              <a:ext cx="750988" cy="654300"/>
              <a:chOff x="1205511" y="3098450"/>
              <a:chExt cx="499086" cy="412862"/>
            </a:xfrm>
          </p:grpSpPr>
          <p:sp>
            <p:nvSpPr>
              <p:cNvPr id="252" name="Oval 251"/>
              <p:cNvSpPr/>
              <p:nvPr/>
            </p:nvSpPr>
            <p:spPr>
              <a:xfrm>
                <a:off x="1205511" y="3108998"/>
                <a:ext cx="361906" cy="366088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359405" y="3098450"/>
                <a:ext cx="345192" cy="347961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1266672" y="3145224"/>
                <a:ext cx="361905" cy="366088"/>
              </a:xfrm>
              <a:prstGeom prst="ellipse">
                <a:avLst/>
              </a:prstGeom>
              <a:noFill/>
              <a:ln w="25400">
                <a:solidFill>
                  <a:srgbClr val="006400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99" name="TextBox 198"/>
            <p:cNvSpPr txBox="1"/>
            <p:nvPr/>
          </p:nvSpPr>
          <p:spPr>
            <a:xfrm>
              <a:off x="3457537" y="1467460"/>
              <a:ext cx="18656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highly conserved module </a:t>
              </a:r>
              <a:r>
                <a:rPr lang="en-US" altLang="zh-CN" sz="14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</a:t>
              </a:r>
              <a:r>
                <a:rPr lang="en-US" altLang="zh-CN" sz="11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endParaRPr lang="en-US" sz="1000" b="1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3630894" y="3503309"/>
              <a:ext cx="717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Zero </a:t>
              </a:r>
              <a:r>
                <a:rPr lang="en-US" sz="900" b="1" dirty="0" err="1" smtClean="0"/>
                <a:t>orthologs</a:t>
              </a:r>
              <a:endParaRPr lang="en-US" sz="900" b="1" dirty="0"/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3675996" y="1572051"/>
            <a:ext cx="15121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50" b="1" dirty="0" smtClean="0"/>
              <a:t>worm-specific module</a:t>
            </a:r>
            <a:endParaRPr lang="en-US" sz="105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-28207" y="3350070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92711" y="3329063"/>
            <a:ext cx="2855661" cy="214174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88338" y="978887"/>
            <a:ext cx="2855661" cy="2141745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 rot="16200000">
            <a:off x="5761112" y="3040498"/>
            <a:ext cx="890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Expression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5692814" y="1767129"/>
            <a:ext cx="1041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 </a:t>
            </a:r>
            <a:r>
              <a:rPr lang="en-US" sz="1000" dirty="0" err="1" smtClean="0"/>
              <a:t>ncRNAs</a:t>
            </a:r>
            <a:r>
              <a:rPr lang="en-US" sz="1000" dirty="0" smtClean="0"/>
              <a:t> + TAR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 rot="16200000">
            <a:off x="5882150" y="4174606"/>
            <a:ext cx="662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 TARs</a:t>
            </a:r>
            <a:endParaRPr lang="en-US" sz="1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83040" y="3022441"/>
            <a:ext cx="2150400" cy="239172"/>
            <a:chOff x="7216920" y="22140"/>
            <a:chExt cx="2150400" cy="23917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216920" y="152871"/>
              <a:ext cx="349740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8271120" y="161612"/>
              <a:ext cx="357360" cy="471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7482840" y="22140"/>
              <a:ext cx="6705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 smtClean="0"/>
                <a:t>Ortholog</a:t>
              </a:r>
              <a:endParaRPr lang="en-US" sz="1000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503140" y="30480"/>
              <a:ext cx="8641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 smtClean="0"/>
                <a:t>ncRNA</a:t>
              </a:r>
              <a:r>
                <a:rPr lang="en-US" sz="900" b="1" dirty="0" smtClean="0"/>
                <a:t>/TAR</a:t>
              </a:r>
              <a:endParaRPr lang="en-US" sz="1000" b="1" dirty="0"/>
            </a:p>
          </p:txBody>
        </p:sp>
      </p:grpSp>
      <p:sp>
        <p:nvSpPr>
          <p:cNvPr id="88" name="Oval 87"/>
          <p:cNvSpPr/>
          <p:nvPr/>
        </p:nvSpPr>
        <p:spPr>
          <a:xfrm>
            <a:off x="1951276" y="1693066"/>
            <a:ext cx="257412" cy="228599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Oval 88"/>
          <p:cNvSpPr/>
          <p:nvPr/>
        </p:nvSpPr>
        <p:spPr>
          <a:xfrm>
            <a:off x="2779447" y="2552221"/>
            <a:ext cx="257412" cy="228599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Oval 89"/>
          <p:cNvSpPr/>
          <p:nvPr/>
        </p:nvSpPr>
        <p:spPr>
          <a:xfrm>
            <a:off x="2785658" y="1677764"/>
            <a:ext cx="257412" cy="228599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Oval 91"/>
          <p:cNvSpPr/>
          <p:nvPr/>
        </p:nvSpPr>
        <p:spPr>
          <a:xfrm>
            <a:off x="838856" y="473883"/>
            <a:ext cx="233388" cy="228599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Oval 92"/>
          <p:cNvSpPr/>
          <p:nvPr/>
        </p:nvSpPr>
        <p:spPr>
          <a:xfrm>
            <a:off x="1979456" y="473883"/>
            <a:ext cx="233388" cy="228599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Oval 93"/>
          <p:cNvSpPr/>
          <p:nvPr/>
        </p:nvSpPr>
        <p:spPr>
          <a:xfrm>
            <a:off x="2789597" y="481533"/>
            <a:ext cx="233388" cy="228599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8-Point Star 94"/>
          <p:cNvSpPr/>
          <p:nvPr/>
        </p:nvSpPr>
        <p:spPr>
          <a:xfrm>
            <a:off x="1581951" y="1247082"/>
            <a:ext cx="286021" cy="289560"/>
          </a:xfrm>
          <a:prstGeom prst="star8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TextBox 164"/>
          <p:cNvSpPr txBox="1"/>
          <p:nvPr/>
        </p:nvSpPr>
        <p:spPr>
          <a:xfrm>
            <a:off x="-40101" y="-100224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-12409" y="670024"/>
            <a:ext cx="104965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 flipV="1">
            <a:off x="38895" y="1770594"/>
            <a:ext cx="957188" cy="4291"/>
          </a:xfrm>
          <a:prstGeom prst="line">
            <a:avLst/>
          </a:prstGeom>
          <a:ln>
            <a:solidFill>
              <a:srgbClr val="006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69276" y="2815627"/>
            <a:ext cx="88629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rot="16200000">
            <a:off x="-1141489" y="1574914"/>
            <a:ext cx="2528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co-appearance frequency (normalized)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3749198" y="574497"/>
            <a:ext cx="71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1059</a:t>
            </a:r>
          </a:p>
          <a:p>
            <a:r>
              <a:rPr lang="en-US" sz="900" b="1" dirty="0" err="1" smtClean="0"/>
              <a:t>orthologs</a:t>
            </a:r>
            <a:endParaRPr lang="en-US" sz="9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0247" y="3313565"/>
            <a:ext cx="3112623" cy="22706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154003" y="2753"/>
            <a:ext cx="4108359" cy="1816877"/>
            <a:chOff x="5154003" y="2753"/>
            <a:chExt cx="4108359" cy="1816877"/>
          </a:xfrm>
        </p:grpSpPr>
        <p:sp>
          <p:nvSpPr>
            <p:cNvPr id="96" name="8-Point Star 95"/>
            <p:cNvSpPr/>
            <p:nvPr/>
          </p:nvSpPr>
          <p:spPr>
            <a:xfrm>
              <a:off x="5154003" y="1651696"/>
              <a:ext cx="145571" cy="167934"/>
            </a:xfrm>
            <a:prstGeom prst="star8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5695330" y="269108"/>
              <a:ext cx="3456285" cy="637174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 rot="16200000">
              <a:off x="4865929" y="585933"/>
              <a:ext cx="14125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latin typeface="Arial"/>
                  <a:cs typeface="Arial"/>
                </a:rPr>
                <a:t>Co-expressed </a:t>
              </a:r>
              <a:r>
                <a:rPr lang="en-US" sz="1000" b="1" dirty="0" err="1" smtClean="0">
                  <a:latin typeface="Arial"/>
                  <a:cs typeface="Arial"/>
                </a:rPr>
                <a:t>TARs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8811" y="207467"/>
              <a:ext cx="428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i="1" dirty="0" smtClean="0"/>
                <a:t>58</a:t>
              </a:r>
              <a:endParaRPr lang="zh-CN" altLang="en-US" sz="1100" b="1" i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460663" y="204666"/>
              <a:ext cx="428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i="1" dirty="0" smtClean="0"/>
                <a:t>99</a:t>
              </a:r>
              <a:endParaRPr lang="zh-CN" altLang="en-US" sz="1100" b="1" i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889585" y="204666"/>
              <a:ext cx="428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i="1" dirty="0" smtClean="0"/>
                <a:t>144</a:t>
              </a:r>
              <a:endParaRPr lang="zh-CN" altLang="en-US" sz="1100" b="1" i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422151" y="169855"/>
              <a:ext cx="428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i="1" dirty="0" smtClean="0"/>
                <a:t>99</a:t>
              </a:r>
              <a:endParaRPr lang="zh-CN" altLang="en-US" sz="1100" b="1" i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92639" y="231099"/>
              <a:ext cx="428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i="1" dirty="0" smtClean="0"/>
                <a:t>49</a:t>
              </a:r>
              <a:endParaRPr lang="zh-CN" altLang="en-US" sz="1100" b="1" i="1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373434" y="252613"/>
              <a:ext cx="428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i="1" dirty="0" smtClean="0"/>
                <a:t>22</a:t>
              </a:r>
              <a:endParaRPr lang="zh-CN" altLang="en-US" sz="1100" b="1" i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833440" y="389337"/>
              <a:ext cx="428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i="1" dirty="0" smtClean="0"/>
                <a:t>51</a:t>
              </a:r>
              <a:endParaRPr lang="zh-CN" altLang="en-US" sz="1100" b="1" i="1" dirty="0"/>
            </a:p>
          </p:txBody>
        </p:sp>
      </p:grpSp>
      <p:sp>
        <p:nvSpPr>
          <p:cNvPr id="77" name="TextBox 76"/>
          <p:cNvSpPr txBox="1"/>
          <p:nvPr/>
        </p:nvSpPr>
        <p:spPr>
          <a:xfrm rot="16200000">
            <a:off x="1825318" y="4207335"/>
            <a:ext cx="2074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 smtClean="0">
                <a:latin typeface="Arial"/>
                <a:cs typeface="Arial"/>
              </a:rPr>
              <a:t>IQR of gene expressions </a:t>
            </a:r>
            <a:r>
              <a:rPr lang="en-US" sz="1000" b="1" dirty="0" smtClean="0">
                <a:latin typeface="Arial"/>
                <a:cs typeface="Arial"/>
              </a:rPr>
              <a:t>across modules</a:t>
            </a:r>
            <a:endParaRPr lang="en-US" sz="1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40868" cy="581396"/>
          </a:xfrm>
        </p:spPr>
        <p:txBody>
          <a:bodyPr>
            <a:noAutofit/>
          </a:bodyPr>
          <a:lstStyle/>
          <a:p>
            <a:r>
              <a:rPr lang="en-US" altLang="zh-CN" sz="2400" b="1" dirty="0" smtClean="0"/>
              <a:t>Module 5 (58 fly genes*)</a:t>
            </a:r>
            <a:endParaRPr lang="zh-CN" alt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719846"/>
            <a:ext cx="4873782" cy="365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43854" y="0"/>
            <a:ext cx="4400145" cy="33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47099" y="3300109"/>
            <a:ext cx="4396901" cy="329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98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40868" cy="581396"/>
          </a:xfrm>
        </p:spPr>
        <p:txBody>
          <a:bodyPr>
            <a:noAutofit/>
          </a:bodyPr>
          <a:lstStyle/>
          <a:p>
            <a:r>
              <a:rPr lang="en-US" altLang="zh-CN" sz="2400" b="1" dirty="0" smtClean="0"/>
              <a:t>Module 6 (66 fly genes*)</a:t>
            </a:r>
            <a:endParaRPr lang="zh-CN" altLang="en-US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" y="466929"/>
            <a:ext cx="4695215" cy="352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41260" y="3081574"/>
            <a:ext cx="4902740" cy="367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68238" y="0"/>
            <a:ext cx="4448784" cy="33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35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40868" cy="581396"/>
          </a:xfrm>
        </p:spPr>
        <p:txBody>
          <a:bodyPr>
            <a:noAutofit/>
          </a:bodyPr>
          <a:lstStyle/>
          <a:p>
            <a:r>
              <a:rPr lang="en-US" altLang="zh-CN" sz="2400" b="1" dirty="0" smtClean="0"/>
              <a:t>Module 7 (46 fly genes*)</a:t>
            </a:r>
            <a:endParaRPr lang="zh-CN" alt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" y="581396"/>
            <a:ext cx="5107245" cy="383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02965" y="0"/>
            <a:ext cx="4241035" cy="318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56827" y="3180777"/>
            <a:ext cx="4387173" cy="329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35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62894" y="1600200"/>
            <a:ext cx="4618211" cy="4525963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90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23" y="943353"/>
            <a:ext cx="7468389" cy="541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723" y="229492"/>
            <a:ext cx="725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http://www.nature.com/nature/journal/v468/n7325/full/nature09634.html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1" descr="Figure5(main_modified)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3" y="5333205"/>
            <a:ext cx="8306348" cy="1524795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5753354" y="34398"/>
            <a:ext cx="3509008" cy="972895"/>
            <a:chOff x="5753354" y="34398"/>
            <a:chExt cx="3509008" cy="972895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6206227" y="269108"/>
              <a:ext cx="2945388" cy="637174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 rot="16200000">
              <a:off x="5493340" y="347169"/>
              <a:ext cx="920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Calibri"/>
                  <a:cs typeface="Calibri"/>
                </a:rPr>
                <a:t>Co-expressed </a:t>
              </a:r>
            </a:p>
            <a:p>
              <a:pPr algn="ctr"/>
              <a:r>
                <a:rPr lang="en-US" sz="1000" dirty="0" smtClean="0">
                  <a:latin typeface="Calibri"/>
                  <a:cs typeface="Calibri"/>
                </a:rPr>
                <a:t>TARs</a:t>
              </a:r>
              <a:endParaRPr lang="en-US" sz="1000" dirty="0">
                <a:latin typeface="Calibri"/>
                <a:cs typeface="Calibri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396149" y="34398"/>
              <a:ext cx="428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58</a:t>
              </a:r>
              <a:endParaRPr lang="zh-CN" altLang="en-US" sz="11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790863" y="47098"/>
              <a:ext cx="428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99</a:t>
              </a:r>
              <a:endParaRPr lang="zh-CN" altLang="en-US" sz="11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183729" y="47098"/>
              <a:ext cx="428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144</a:t>
              </a:r>
              <a:endParaRPr lang="zh-CN" altLang="en-US" sz="11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612651" y="47098"/>
              <a:ext cx="428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99</a:t>
              </a:r>
              <a:endParaRPr lang="zh-CN" altLang="en-US" sz="11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045039" y="41140"/>
              <a:ext cx="428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49</a:t>
              </a:r>
              <a:endParaRPr lang="zh-CN" altLang="en-US" sz="11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373434" y="45473"/>
              <a:ext cx="428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22</a:t>
              </a:r>
              <a:endParaRPr lang="zh-CN" altLang="en-US" sz="11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833440" y="42617"/>
              <a:ext cx="428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51</a:t>
              </a:r>
              <a:endParaRPr lang="zh-CN" altLang="en-US" sz="1100" dirty="0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5425158" y="-99721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92711" y="3329063"/>
            <a:ext cx="2855661" cy="214174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88338" y="978887"/>
            <a:ext cx="2855661" cy="2141745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 rot="16200000">
            <a:off x="5438814" y="1817929"/>
            <a:ext cx="1041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 </a:t>
            </a:r>
            <a:r>
              <a:rPr lang="en-US" sz="1000" dirty="0" err="1" smtClean="0"/>
              <a:t>ncRNAs</a:t>
            </a:r>
            <a:r>
              <a:rPr lang="en-US" sz="1000" dirty="0" smtClean="0"/>
              <a:t> + TAR</a:t>
            </a:r>
            <a:endParaRPr lang="en-US" sz="1000" dirty="0"/>
          </a:p>
        </p:txBody>
      </p:sp>
      <p:sp>
        <p:nvSpPr>
          <p:cNvPr id="124" name="TextBox 123"/>
          <p:cNvSpPr txBox="1"/>
          <p:nvPr/>
        </p:nvSpPr>
        <p:spPr>
          <a:xfrm rot="16200000">
            <a:off x="5669737" y="4174606"/>
            <a:ext cx="662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 TARs</a:t>
            </a:r>
            <a:endParaRPr lang="en-US" sz="1000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6683040" y="3022441"/>
            <a:ext cx="2150400" cy="239172"/>
            <a:chOff x="7216920" y="22140"/>
            <a:chExt cx="2150400" cy="239172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7216920" y="152871"/>
              <a:ext cx="349740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8271120" y="161612"/>
              <a:ext cx="357360" cy="471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7482840" y="22140"/>
              <a:ext cx="6705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 smtClean="0"/>
                <a:t>Ortholog</a:t>
              </a:r>
              <a:endParaRPr lang="en-US" sz="10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503140" y="30480"/>
              <a:ext cx="8641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 smtClean="0"/>
                <a:t>ncRNA</a:t>
              </a:r>
              <a:r>
                <a:rPr lang="en-US" sz="900" dirty="0" smtClean="0"/>
                <a:t>/TAR</a:t>
              </a:r>
              <a:endParaRPr lang="en-US" sz="1000" dirty="0"/>
            </a:p>
          </p:txBody>
        </p:sp>
      </p:grpSp>
      <p:sp>
        <p:nvSpPr>
          <p:cNvPr id="170" name="Left Brace 169"/>
          <p:cNvSpPr/>
          <p:nvPr/>
        </p:nvSpPr>
        <p:spPr>
          <a:xfrm>
            <a:off x="6103145" y="1069328"/>
            <a:ext cx="258922" cy="1936054"/>
          </a:xfrm>
          <a:prstGeom prst="leftBrac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Left Brace 170"/>
          <p:cNvSpPr/>
          <p:nvPr/>
        </p:nvSpPr>
        <p:spPr>
          <a:xfrm>
            <a:off x="6124253" y="3390535"/>
            <a:ext cx="258922" cy="1936054"/>
          </a:xfrm>
          <a:prstGeom prst="leftBrac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202728" y="-247074"/>
            <a:ext cx="5468232" cy="4657392"/>
            <a:chOff x="-472" y="-247074"/>
            <a:chExt cx="5468232" cy="4657392"/>
          </a:xfrm>
        </p:grpSpPr>
        <p:grpSp>
          <p:nvGrpSpPr>
            <p:cNvPr id="184" name="Group 183"/>
            <p:cNvGrpSpPr/>
            <p:nvPr/>
          </p:nvGrpSpPr>
          <p:grpSpPr>
            <a:xfrm>
              <a:off x="406282" y="-247074"/>
              <a:ext cx="5061478" cy="4657392"/>
              <a:chOff x="95132" y="-247074"/>
              <a:chExt cx="5061478" cy="4657392"/>
            </a:xfrm>
          </p:grpSpPr>
          <p:pic>
            <p:nvPicPr>
              <p:cNvPr id="10" name="Picture 9" descr="coappear_wfh.png"/>
              <p:cNvPicPr>
                <a:picLocks noChangeAspect="1"/>
              </p:cNvPicPr>
              <p:nvPr/>
            </p:nvPicPr>
            <p:blipFill rotWithShape="1">
              <a:blip r:embed="rId6"/>
              <a:srcRect l="11228" t="-5413" r="-17171" b="1"/>
              <a:stretch/>
            </p:blipFill>
            <p:spPr>
              <a:xfrm rot="8013616">
                <a:off x="681434" y="914660"/>
                <a:ext cx="3606626" cy="3384690"/>
              </a:xfrm>
              <a:prstGeom prst="rtTriangle">
                <a:avLst/>
              </a:prstGeom>
            </p:spPr>
          </p:pic>
          <p:grpSp>
            <p:nvGrpSpPr>
              <p:cNvPr id="6" name="Group 5"/>
              <p:cNvGrpSpPr/>
              <p:nvPr/>
            </p:nvGrpSpPr>
            <p:grpSpPr>
              <a:xfrm rot="8021724">
                <a:off x="-55382" y="1245304"/>
                <a:ext cx="2985670" cy="913"/>
                <a:chOff x="651756" y="123909"/>
                <a:chExt cx="2701502" cy="913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651756" y="124822"/>
                  <a:ext cx="910739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1648645" y="123909"/>
                  <a:ext cx="830507" cy="913"/>
                </a:xfrm>
                <a:prstGeom prst="line">
                  <a:avLst/>
                </a:prstGeom>
                <a:ln>
                  <a:solidFill>
                    <a:srgbClr val="0064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584267" y="124822"/>
                  <a:ext cx="768991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" name="Picture 22" descr="coappear_wfh.png"/>
              <p:cNvPicPr>
                <a:picLocks noChangeAspect="1"/>
              </p:cNvPicPr>
              <p:nvPr/>
            </p:nvPicPr>
            <p:blipFill rotWithShape="1">
              <a:blip r:embed="rId6"/>
              <a:srcRect l="2927" r="90741"/>
              <a:stretch/>
            </p:blipFill>
            <p:spPr>
              <a:xfrm>
                <a:off x="95132" y="0"/>
                <a:ext cx="159314" cy="2373263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120272" y="-63998"/>
                <a:ext cx="186560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highly conserved module</a:t>
                </a:r>
                <a:endParaRPr lang="en-US" sz="1000" dirty="0"/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3275729" y="149793"/>
                <a:ext cx="717668" cy="739333"/>
                <a:chOff x="7556749" y="5404681"/>
                <a:chExt cx="717668" cy="739333"/>
              </a:xfrm>
            </p:grpSpPr>
            <p:grpSp>
              <p:nvGrpSpPr>
                <p:cNvPr id="46" name="Group 67"/>
                <p:cNvGrpSpPr/>
                <p:nvPr/>
              </p:nvGrpSpPr>
              <p:grpSpPr>
                <a:xfrm>
                  <a:off x="7598882" y="5404681"/>
                  <a:ext cx="627689" cy="739333"/>
                  <a:chOff x="999174" y="2974569"/>
                  <a:chExt cx="483009" cy="597327"/>
                </a:xfrm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999174" y="3099340"/>
                    <a:ext cx="483009" cy="472556"/>
                  </a:xfrm>
                  <a:prstGeom prst="ellipse">
                    <a:avLst/>
                  </a:prstGeom>
                  <a:noFill/>
                  <a:ln w="12700" cmpd="sng">
                    <a:solidFill>
                      <a:srgbClr val="006400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1297198" y="3021466"/>
                    <a:ext cx="113922" cy="119977"/>
                  </a:xfrm>
                  <a:prstGeom prst="ellipse">
                    <a:avLst/>
                  </a:prstGeom>
                  <a:noFill/>
                  <a:ln w="12700" cmpd="sng">
                    <a:solidFill>
                      <a:srgbClr val="0000FF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1180480" y="2974569"/>
                    <a:ext cx="132973" cy="135564"/>
                  </a:xfrm>
                  <a:prstGeom prst="ellipse">
                    <a:avLst/>
                  </a:prstGeom>
                  <a:noFill/>
                  <a:ln w="12700" cmpd="sng"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7556749" y="5738236"/>
                  <a:ext cx="71766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/>
                    <a:t>0</a:t>
                  </a:r>
                  <a:endParaRPr lang="en-US" sz="1000" dirty="0"/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3286035" y="-70799"/>
                <a:ext cx="151217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050" dirty="0" smtClean="0"/>
                  <a:t>worm-specific module</a:t>
                </a:r>
                <a:endParaRPr lang="en-US" sz="1050" dirty="0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3154044" y="1380816"/>
                <a:ext cx="287999" cy="2606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2531911" y="794238"/>
                <a:ext cx="287999" cy="2606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1733355" y="1603404"/>
                <a:ext cx="287999" cy="2606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7" name="Chart 86"/>
              <p:cNvGraphicFramePr/>
              <p:nvPr>
                <p:extLst>
                  <p:ext uri="{D42A27DB-BD31-4B8C-83A1-F6EECF244321}">
  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0457892"/>
                  </p:ext>
                </p:extLst>
              </p:nvPr>
            </p:nvGraphicFramePr>
            <p:xfrm>
              <a:off x="3735057" y="-23521"/>
              <a:ext cx="1421553" cy="112544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95" name="Left Brace 94"/>
              <p:cNvSpPr/>
              <p:nvPr/>
            </p:nvSpPr>
            <p:spPr>
              <a:xfrm rot="16200000">
                <a:off x="4000715" y="174632"/>
                <a:ext cx="270933" cy="1541127"/>
              </a:xfrm>
              <a:prstGeom prst="leftBrac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8-Point Star 96"/>
              <p:cNvSpPr/>
              <p:nvPr/>
            </p:nvSpPr>
            <p:spPr>
              <a:xfrm>
                <a:off x="3993406" y="1115452"/>
                <a:ext cx="286021" cy="289560"/>
              </a:xfrm>
              <a:prstGeom prst="star8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8" name="Group 67"/>
              <p:cNvGrpSpPr/>
              <p:nvPr/>
            </p:nvGrpSpPr>
            <p:grpSpPr>
              <a:xfrm>
                <a:off x="268970" y="239543"/>
                <a:ext cx="750988" cy="654300"/>
                <a:chOff x="1205511" y="3098450"/>
                <a:chExt cx="499086" cy="412862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1205511" y="3108998"/>
                  <a:ext cx="361906" cy="366088"/>
                </a:xfrm>
                <a:prstGeom prst="ellipse">
                  <a:avLst/>
                </a:prstGeom>
                <a:noFill/>
                <a:ln w="9525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359405" y="3098450"/>
                  <a:ext cx="345192" cy="347961"/>
                </a:xfrm>
                <a:prstGeom prst="ellipse">
                  <a:avLst/>
                </a:prstGeom>
                <a:noFill/>
                <a:ln w="9525" cmpd="sng"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1266672" y="3145224"/>
                  <a:ext cx="361905" cy="366088"/>
                </a:xfrm>
                <a:prstGeom prst="ellipse">
                  <a:avLst/>
                </a:prstGeom>
                <a:noFill/>
                <a:ln w="9525" cmpd="sng">
                  <a:solidFill>
                    <a:srgbClr val="006400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450992" y="423862"/>
                <a:ext cx="45086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1059</a:t>
                </a:r>
              </a:p>
            </p:txBody>
          </p:sp>
          <p:graphicFrame>
            <p:nvGraphicFramePr>
              <p:cNvPr id="103" name="Chart 102"/>
              <p:cNvGraphicFramePr/>
              <p:nvPr>
                <p:extLst>
                  <p:ext uri="{D42A27DB-BD31-4B8C-83A1-F6EECF244321}">
  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1122581"/>
                  </p:ext>
                </p:extLst>
              </p:nvPr>
            </p:nvGraphicFramePr>
            <p:xfrm>
              <a:off x="1038721" y="-32699"/>
              <a:ext cx="1230346" cy="14135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04" name="Left Brace 103"/>
              <p:cNvSpPr/>
              <p:nvPr/>
            </p:nvSpPr>
            <p:spPr>
              <a:xfrm rot="16200000">
                <a:off x="869933" y="217241"/>
                <a:ext cx="270933" cy="1455911"/>
              </a:xfrm>
              <a:prstGeom prst="leftBrac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848954" y="1120128"/>
                <a:ext cx="287999" cy="2606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5" name="Group 164"/>
              <p:cNvGrpSpPr/>
              <p:nvPr/>
            </p:nvGrpSpPr>
            <p:grpSpPr>
              <a:xfrm>
                <a:off x="344729" y="2390368"/>
                <a:ext cx="4417784" cy="477411"/>
                <a:chOff x="344729" y="2390368"/>
                <a:chExt cx="4417784" cy="477411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 rot="2636683">
                  <a:off x="650246" y="2405340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 rot="2636683">
                  <a:off x="698656" y="2405340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 rot="2636683">
                  <a:off x="887542" y="2423671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 rot="2636683">
                  <a:off x="928091" y="240533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 rot="2636683">
                  <a:off x="1071359" y="2405341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 rot="2636683">
                  <a:off x="1441436" y="2410971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 rot="2636683">
                  <a:off x="1572364" y="240533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 rot="2636683">
                  <a:off x="1649313" y="2405343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 rot="2636683">
                  <a:off x="1708297" y="2400647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 rot="2636683">
                  <a:off x="1632688" y="2410972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 rot="2636683">
                  <a:off x="2076151" y="246414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 rot="2636683">
                  <a:off x="1917514" y="240306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 rot="2636683">
                  <a:off x="2133476" y="240537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 rot="2636683">
                  <a:off x="2506854" y="2410972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 rot="2636683">
                  <a:off x="2256792" y="240619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 rot="2636683">
                  <a:off x="2122894" y="260107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 rot="2636683">
                  <a:off x="2720961" y="2410971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 rot="2636683">
                  <a:off x="3060401" y="2420494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 rot="2636683">
                  <a:off x="3118772" y="2399804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 rot="2636683">
                  <a:off x="3186395" y="2414147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 rot="2636683">
                  <a:off x="3225168" y="2406197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 rot="2636683">
                  <a:off x="3271174" y="2406243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 rot="2636683">
                  <a:off x="3335869" y="242049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 rot="2636683">
                  <a:off x="3620752" y="2414146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 rot="2636683">
                  <a:off x="3807015" y="2417322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 rot="2636683">
                  <a:off x="3926828" y="240779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 rot="2636683">
                  <a:off x="4170053" y="2417325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 rot="2636683">
                  <a:off x="4436754" y="240779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 rot="2636683">
                  <a:off x="415577" y="240064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 rot="2636683">
                  <a:off x="377648" y="2395490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 rot="2636683">
                  <a:off x="344729" y="239036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450993" y="2569725"/>
                  <a:ext cx="4311520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 rot="2636683">
                  <a:off x="2848008" y="2403067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 rot="2636683">
                  <a:off x="2996227" y="240306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 rot="2636683">
                  <a:off x="1279781" y="240306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" name="8-Point Star 89"/>
              <p:cNvSpPr/>
              <p:nvPr/>
            </p:nvSpPr>
            <p:spPr>
              <a:xfrm>
                <a:off x="2906123" y="2194329"/>
                <a:ext cx="286021" cy="289560"/>
              </a:xfrm>
              <a:prstGeom prst="star8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1181411" y="2223201"/>
                <a:ext cx="287999" cy="2606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2362511" y="2223201"/>
                <a:ext cx="287999" cy="2606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4030344" y="2223201"/>
                <a:ext cx="287999" cy="2606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6" name="Group 165"/>
              <p:cNvGrpSpPr/>
              <p:nvPr/>
            </p:nvGrpSpPr>
            <p:grpSpPr>
              <a:xfrm rot="13404346">
                <a:off x="2142342" y="1234630"/>
                <a:ext cx="2985670" cy="913"/>
                <a:chOff x="651756" y="123909"/>
                <a:chExt cx="2701502" cy="913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651756" y="124822"/>
                  <a:ext cx="910739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1648645" y="123909"/>
                  <a:ext cx="830507" cy="913"/>
                </a:xfrm>
                <a:prstGeom prst="line">
                  <a:avLst/>
                </a:prstGeom>
                <a:ln>
                  <a:solidFill>
                    <a:srgbClr val="0064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2584267" y="124822"/>
                  <a:ext cx="768991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5" name="TextBox 184"/>
            <p:cNvSpPr txBox="1"/>
            <p:nvPr/>
          </p:nvSpPr>
          <p:spPr>
            <a:xfrm rot="16200000">
              <a:off x="-1085384" y="1013386"/>
              <a:ext cx="24160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o-appearance frequency (normalized)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221451" y="2161907"/>
              <a:ext cx="249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20619" y="-43168"/>
              <a:ext cx="249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</a:t>
              </a:r>
              <a:endParaRPr lang="en-US" sz="1000" dirty="0"/>
            </a:p>
          </p:txBody>
        </p:sp>
        <p:cxnSp>
          <p:nvCxnSpPr>
            <p:cNvPr id="189" name="Straight Connector 188"/>
            <p:cNvCxnSpPr/>
            <p:nvPr/>
          </p:nvCxnSpPr>
          <p:spPr>
            <a:xfrm>
              <a:off x="2084694" y="976132"/>
              <a:ext cx="1553974" cy="1411452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1380072" y="1710315"/>
              <a:ext cx="698272" cy="63273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3571334" y="1636358"/>
              <a:ext cx="698272" cy="63273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2122794" y="858350"/>
              <a:ext cx="1362122" cy="1484695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TextBox 197"/>
          <p:cNvSpPr txBox="1"/>
          <p:nvPr/>
        </p:nvSpPr>
        <p:spPr>
          <a:xfrm>
            <a:off x="-40101" y="-100224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99" name="TextBox 198"/>
          <p:cNvSpPr txBox="1"/>
          <p:nvPr/>
        </p:nvSpPr>
        <p:spPr>
          <a:xfrm>
            <a:off x="-40101" y="2783840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00" name="TextBox 199"/>
          <p:cNvSpPr txBox="1"/>
          <p:nvPr/>
        </p:nvSpPr>
        <p:spPr>
          <a:xfrm>
            <a:off x="-40101" y="5131316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475586" y="2990118"/>
            <a:ext cx="2224088" cy="2074433"/>
            <a:chOff x="3512644" y="3261619"/>
            <a:chExt cx="2224088" cy="2074433"/>
          </a:xfrm>
        </p:grpSpPr>
        <p:sp>
          <p:nvSpPr>
            <p:cNvPr id="173" name="TextBox 172"/>
            <p:cNvSpPr txBox="1"/>
            <p:nvPr/>
          </p:nvSpPr>
          <p:spPr>
            <a:xfrm rot="16200000">
              <a:off x="2675482" y="4098781"/>
              <a:ext cx="207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 smtClean="0">
                  <a:latin typeface="Arial"/>
                  <a:cs typeface="Arial"/>
                </a:rPr>
                <a:t>IQR of gene expressions </a:t>
              </a:r>
              <a:r>
                <a:rPr lang="en-US" sz="1000" b="1" dirty="0" smtClean="0">
                  <a:latin typeface="Arial"/>
                  <a:cs typeface="Arial"/>
                </a:rPr>
                <a:t>across fly species</a:t>
              </a:r>
              <a:endParaRPr lang="en-US" sz="1000" b="1" dirty="0">
                <a:latin typeface="Arial"/>
                <a:cs typeface="Arial"/>
              </a:endParaRPr>
            </a:p>
          </p:txBody>
        </p:sp>
        <p:pic>
          <p:nvPicPr>
            <p:cNvPr id="174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 bwMode="auto">
            <a:xfrm>
              <a:off x="3970991" y="3329063"/>
              <a:ext cx="1765741" cy="1855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8" name="TextBox 187"/>
          <p:cNvSpPr txBox="1"/>
          <p:nvPr/>
        </p:nvSpPr>
        <p:spPr>
          <a:xfrm rot="16200000">
            <a:off x="5974585" y="3810299"/>
            <a:ext cx="662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 TARs</a:t>
            </a:r>
            <a:endParaRPr lang="en-US" sz="1000" dirty="0"/>
          </a:p>
        </p:txBody>
      </p:sp>
      <p:pic>
        <p:nvPicPr>
          <p:cNvPr id="190" name="Picture 1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2682" y="2949258"/>
            <a:ext cx="3112622" cy="2270627"/>
          </a:xfrm>
          <a:prstGeom prst="rect">
            <a:avLst/>
          </a:prstGeom>
        </p:spPr>
      </p:pic>
      <p:sp>
        <p:nvSpPr>
          <p:cNvPr id="192" name="TextBox 191"/>
          <p:cNvSpPr txBox="1"/>
          <p:nvPr/>
        </p:nvSpPr>
        <p:spPr>
          <a:xfrm rot="16200000">
            <a:off x="1917753" y="3843028"/>
            <a:ext cx="2074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 smtClean="0">
                <a:latin typeface="Arial"/>
                <a:cs typeface="Arial"/>
              </a:rPr>
              <a:t>  gene </a:t>
            </a:r>
            <a:r>
              <a:rPr lang="en-US" altLang="zh-CN" sz="1000" b="1" dirty="0" smtClean="0">
                <a:latin typeface="Arial"/>
                <a:cs typeface="Arial"/>
              </a:rPr>
              <a:t>expressions </a:t>
            </a:r>
            <a:r>
              <a:rPr lang="en-US" sz="1000" b="1" dirty="0" smtClean="0">
                <a:latin typeface="Arial"/>
                <a:cs typeface="Arial"/>
              </a:rPr>
              <a:t>across modules</a:t>
            </a:r>
            <a:endParaRPr lang="en-US" sz="1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70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Correlations among from cons. modules per 2 hours (5 stages) </a:t>
            </a:r>
            <a:endParaRPr lang="zh-CN" altLang="en-US" dirty="0"/>
          </a:p>
        </p:txBody>
      </p:sp>
      <p:pic>
        <p:nvPicPr>
          <p:cNvPr id="5" name="Picture 4" descr="boxplot_worm_eiggenes_temporal_cor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525" y="1478736"/>
            <a:ext cx="4450314" cy="5178547"/>
          </a:xfrm>
          <a:prstGeom prst="rect">
            <a:avLst/>
          </a:prstGeom>
        </p:spPr>
      </p:pic>
      <p:pic>
        <p:nvPicPr>
          <p:cNvPr id="7" name="Picture 6" descr="boxplot_worm_hc_temporal_cor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8355"/>
            <a:ext cx="4359525" cy="48665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8144" y="5276257"/>
            <a:ext cx="230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1175 genes (deg. &gt; 30)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109772" y="5276257"/>
            <a:ext cx="1727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eigengenes of </a:t>
            </a:r>
          </a:p>
          <a:p>
            <a:r>
              <a:rPr lang="en-US" altLang="zh-CN" b="1" dirty="0" smtClean="0"/>
              <a:t>7 cons. modules</a:t>
            </a:r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22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Worm eigengenes of 7 cons. modules</a:t>
            </a:r>
            <a:endParaRPr lang="en-US" dirty="0"/>
          </a:p>
        </p:txBody>
      </p:sp>
      <p:pic>
        <p:nvPicPr>
          <p:cNvPr id="6" name="Content Placeholder 5" descr="potts_eigengen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4301" r="-34301"/>
          <a:stretch>
            <a:fillRect/>
          </a:stretch>
        </p:blipFill>
        <p:spPr>
          <a:xfrm>
            <a:off x="-185424" y="1417638"/>
            <a:ext cx="9553564" cy="525409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19"/>
            <a:ext cx="8959174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IQR of gene expressions across fly species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0" y="941151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64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50596" cy="581396"/>
          </a:xfrm>
        </p:spPr>
        <p:txBody>
          <a:bodyPr>
            <a:noAutofit/>
          </a:bodyPr>
          <a:lstStyle/>
          <a:p>
            <a:r>
              <a:rPr lang="en-US" altLang="zh-CN" sz="2400" b="1" dirty="0" smtClean="0"/>
              <a:t>Module 1 (119 fly genes*)</a:t>
            </a:r>
            <a:endParaRPr lang="zh-CN" alt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6604084"/>
            <a:ext cx="17153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 smtClean="0"/>
              <a:t>* deg. of conservation  &gt; 50</a:t>
            </a:r>
            <a:endParaRPr lang="zh-CN" altLang="en-US" sz="105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697" y="651753"/>
            <a:ext cx="4620636" cy="346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16878" y="0"/>
            <a:ext cx="4627122" cy="347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74509" y="3355883"/>
            <a:ext cx="4669489" cy="350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4019" y="745690"/>
            <a:ext cx="907434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Process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86651" y="99461"/>
            <a:ext cx="1035997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Function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66482" y="3470341"/>
            <a:ext cx="1347282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Component</a:t>
            </a:r>
            <a:endParaRPr lang="zh-CN" altLang="en-US" dirty="0"/>
          </a:p>
        </p:txBody>
      </p:sp>
      <p:pic>
        <p:nvPicPr>
          <p:cNvPr id="12" name="Picture 11" descr="Preview of “REVIGO Output”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7" y="4014167"/>
            <a:ext cx="4494181" cy="1065287"/>
          </a:xfrm>
          <a:prstGeom prst="rect">
            <a:avLst/>
          </a:prstGeom>
        </p:spPr>
      </p:pic>
      <p:pic>
        <p:nvPicPr>
          <p:cNvPr id="13" name="Picture 12" descr="Preview of “REVIGO Output”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12" y="5079454"/>
            <a:ext cx="2798953" cy="1402924"/>
          </a:xfrm>
          <a:prstGeom prst="rect">
            <a:avLst/>
          </a:prstGeom>
        </p:spPr>
      </p:pic>
      <p:pic>
        <p:nvPicPr>
          <p:cNvPr id="17" name="Picture 16" descr="Preview of “REVIGO Output”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8465" y="5781804"/>
            <a:ext cx="2747304" cy="107619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75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25694" cy="581396"/>
          </a:xfrm>
        </p:spPr>
        <p:txBody>
          <a:bodyPr>
            <a:noAutofit/>
          </a:bodyPr>
          <a:lstStyle/>
          <a:p>
            <a:r>
              <a:rPr lang="en-US" altLang="zh-CN" sz="2400" b="1" dirty="0" smtClean="0"/>
              <a:t>Module 2 (243 fly genes*)</a:t>
            </a:r>
            <a:endParaRPr lang="zh-CN" altLang="en-US" sz="2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" y="457199"/>
            <a:ext cx="5723105" cy="429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48655" y="40126"/>
            <a:ext cx="4095345" cy="307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14044" y="3737853"/>
            <a:ext cx="4160196" cy="312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9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40868" cy="581396"/>
          </a:xfrm>
        </p:spPr>
        <p:txBody>
          <a:bodyPr>
            <a:noAutofit/>
          </a:bodyPr>
          <a:lstStyle/>
          <a:p>
            <a:r>
              <a:rPr lang="en-US" altLang="zh-CN" sz="2400" b="1" dirty="0" smtClean="0"/>
              <a:t>Module 3 (137 fly genes*)</a:t>
            </a:r>
            <a:endParaRPr lang="zh-CN" altLang="en-US" sz="24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" y="581396"/>
            <a:ext cx="5175339" cy="388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91455" y="0"/>
            <a:ext cx="4552545" cy="341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91455" y="3368202"/>
            <a:ext cx="4552545" cy="341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82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40868" cy="581396"/>
          </a:xfrm>
        </p:spPr>
        <p:txBody>
          <a:bodyPr>
            <a:noAutofit/>
          </a:bodyPr>
          <a:lstStyle/>
          <a:p>
            <a:r>
              <a:rPr lang="en-US" altLang="zh-CN" sz="2400" b="1" dirty="0" smtClean="0"/>
              <a:t>Module 4 (169 fly genes*)</a:t>
            </a:r>
            <a:endParaRPr lang="zh-CN" alt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581396"/>
            <a:ext cx="5116749" cy="383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88212" y="-12161"/>
            <a:ext cx="4555788" cy="341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87694" y="3290380"/>
            <a:ext cx="4656306" cy="349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42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4404</TotalTime>
  <Words>293</Words>
  <Application>Microsoft Macintosh PowerPoint</Application>
  <PresentationFormat>On-screen Show (4:3)</PresentationFormat>
  <Paragraphs>89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Correlations among from cons. modules per 2 hours (5 stages) </vt:lpstr>
      <vt:lpstr>Worm eigengenes of 7 cons. modules</vt:lpstr>
      <vt:lpstr>IQR of gene expressions across fly species</vt:lpstr>
      <vt:lpstr>Module 1 (119 fly genes*)</vt:lpstr>
      <vt:lpstr>Module 2 (243 fly genes*)</vt:lpstr>
      <vt:lpstr>Module 3 (137 fly genes*)</vt:lpstr>
      <vt:lpstr>Module 4 (169 fly genes*)</vt:lpstr>
      <vt:lpstr>Module 5 (58 fly genes*)</vt:lpstr>
      <vt:lpstr>Module 6 (66 fly genes*)</vt:lpstr>
      <vt:lpstr>Module 7 (46 fly genes*)</vt:lpstr>
      <vt:lpstr>backup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Daifeng Wang</dc:creator>
  <cp:lastModifiedBy>Daifeng Wang</cp:lastModifiedBy>
  <cp:revision>432</cp:revision>
  <cp:lastPrinted>2012-11-29T21:03:38Z</cp:lastPrinted>
  <dcterms:created xsi:type="dcterms:W3CDTF">2013-01-15T17:45:08Z</dcterms:created>
  <dcterms:modified xsi:type="dcterms:W3CDTF">2013-01-15T23:16:47Z</dcterms:modified>
</cp:coreProperties>
</file>