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charts/chart13.xml" ContentType="application/vnd.openxmlformats-officedocument.drawingml.char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charts/chart16.xml" ContentType="application/vnd.openxmlformats-officedocument.drawingml.chart+xml"/>
  <Override PartName="/ppt/charts/chart12.xml" ContentType="application/vnd.openxmlformats-officedocument.drawingml.chart+xml"/>
  <Override PartName="/ppt/charts/chart7.xml" ContentType="application/vnd.openxmlformats-officedocument.drawingml.char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charts/chart9.xml" ContentType="application/vnd.openxmlformats-officedocument.drawingml.chart+xml"/>
  <Override PartName="/ppt/slideLayouts/slideLayout4.xml" ContentType="application/vnd.openxmlformats-officedocument.presentationml.slideLayout+xml"/>
  <Override PartName="/ppt/charts/chart11.xml" ContentType="application/vnd.openxmlformats-officedocument.drawingml.char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charts/chart15.xml" ContentType="application/vnd.openxmlformats-officedocument.drawingml.char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charts/chart14.xml" ContentType="application/vnd.openxmlformats-officedocument.drawingml.char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71" r:id="rId5"/>
    <p:sldId id="277" r:id="rId6"/>
    <p:sldId id="273" r:id="rId7"/>
    <p:sldId id="275" r:id="rId8"/>
    <p:sldId id="274" r:id="rId9"/>
    <p:sldId id="276" r:id="rId10"/>
    <p:sldId id="280" r:id="rId11"/>
    <p:sldId id="279" r:id="rId12"/>
    <p:sldId id="281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%20HD:Users:bkpei:Yale:modEncode%20transcriptome%20paper:pgenes:human:summar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%20HD:Users:bkpei:Yale:modEncode%20transcriptome%20paper:pgenes:human:summa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1"/>
          <c:order val="0"/>
          <c:spPr>
            <a:solidFill>
              <a:srgbClr val="FF0000"/>
            </a:solidFill>
          </c:spPr>
          <c:val>
            <c:numRef>
              <c:f>Sheet1!$F$3:$F$20</c:f>
              <c:numCache>
                <c:formatCode>General</c:formatCode>
                <c:ptCount val="18"/>
                <c:pt idx="0">
                  <c:v>609.0</c:v>
                </c:pt>
                <c:pt idx="1">
                  <c:v>199.0</c:v>
                </c:pt>
                <c:pt idx="2">
                  <c:v>89.0</c:v>
                </c:pt>
                <c:pt idx="3">
                  <c:v>67.0</c:v>
                </c:pt>
                <c:pt idx="4">
                  <c:v>55.0</c:v>
                </c:pt>
                <c:pt idx="5">
                  <c:v>26.0</c:v>
                </c:pt>
                <c:pt idx="6">
                  <c:v>32.0</c:v>
                </c:pt>
                <c:pt idx="7">
                  <c:v>24.0</c:v>
                </c:pt>
                <c:pt idx="8">
                  <c:v>23.0</c:v>
                </c:pt>
                <c:pt idx="9">
                  <c:v>17.0</c:v>
                </c:pt>
                <c:pt idx="10">
                  <c:v>16.0</c:v>
                </c:pt>
                <c:pt idx="11">
                  <c:v>17.0</c:v>
                </c:pt>
                <c:pt idx="12">
                  <c:v>24.0</c:v>
                </c:pt>
                <c:pt idx="13">
                  <c:v>30.0</c:v>
                </c:pt>
                <c:pt idx="14">
                  <c:v>26.0</c:v>
                </c:pt>
                <c:pt idx="15">
                  <c:v>38.0</c:v>
                </c:pt>
                <c:pt idx="16">
                  <c:v>34.0</c:v>
                </c:pt>
                <c:pt idx="17">
                  <c:v>85.0</c:v>
                </c:pt>
              </c:numCache>
            </c:numRef>
          </c:val>
        </c:ser>
        <c:axId val="514215032"/>
        <c:axId val="514218120"/>
      </c:barChart>
      <c:catAx>
        <c:axId val="514215032"/>
        <c:scaling>
          <c:orientation val="minMax"/>
        </c:scaling>
        <c:axPos val="b"/>
        <c:tickLblPos val="nextTo"/>
        <c:crossAx val="514218120"/>
        <c:crosses val="autoZero"/>
        <c:auto val="1"/>
        <c:lblAlgn val="ctr"/>
        <c:lblOffset val="100"/>
      </c:catAx>
      <c:valAx>
        <c:axId val="514218120"/>
        <c:scaling>
          <c:orientation val="minMax"/>
        </c:scaling>
        <c:axPos val="l"/>
        <c:numFmt formatCode="General" sourceLinked="1"/>
        <c:tickLblPos val="nextTo"/>
        <c:crossAx val="51421503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1"/>
          <c:order val="0"/>
          <c:spPr>
            <a:solidFill>
              <a:srgbClr val="FF0000"/>
            </a:solidFill>
          </c:spPr>
          <c:val>
            <c:numRef>
              <c:f>Sheet1!$H$24:$H$41</c:f>
              <c:numCache>
                <c:formatCode>General</c:formatCode>
                <c:ptCount val="18"/>
                <c:pt idx="0">
                  <c:v>1538.0</c:v>
                </c:pt>
                <c:pt idx="1">
                  <c:v>723.0</c:v>
                </c:pt>
                <c:pt idx="2">
                  <c:v>467.0</c:v>
                </c:pt>
                <c:pt idx="3">
                  <c:v>338.0</c:v>
                </c:pt>
                <c:pt idx="4">
                  <c:v>236.0</c:v>
                </c:pt>
                <c:pt idx="5">
                  <c:v>211.0</c:v>
                </c:pt>
                <c:pt idx="6">
                  <c:v>165.0</c:v>
                </c:pt>
                <c:pt idx="7">
                  <c:v>124.0</c:v>
                </c:pt>
                <c:pt idx="8">
                  <c:v>109.0</c:v>
                </c:pt>
                <c:pt idx="9">
                  <c:v>95.0</c:v>
                </c:pt>
                <c:pt idx="10">
                  <c:v>75.0</c:v>
                </c:pt>
                <c:pt idx="11">
                  <c:v>87.0</c:v>
                </c:pt>
                <c:pt idx="12">
                  <c:v>76.0</c:v>
                </c:pt>
                <c:pt idx="13">
                  <c:v>82.0</c:v>
                </c:pt>
                <c:pt idx="14">
                  <c:v>73.0</c:v>
                </c:pt>
                <c:pt idx="15">
                  <c:v>83.0</c:v>
                </c:pt>
                <c:pt idx="16">
                  <c:v>102.0</c:v>
                </c:pt>
                <c:pt idx="17">
                  <c:v>241.0</c:v>
                </c:pt>
              </c:numCache>
            </c:numRef>
          </c:val>
        </c:ser>
        <c:axId val="514653432"/>
        <c:axId val="514669080"/>
      </c:barChart>
      <c:catAx>
        <c:axId val="514653432"/>
        <c:scaling>
          <c:orientation val="minMax"/>
        </c:scaling>
        <c:axPos val="b"/>
        <c:tickLblPos val="nextTo"/>
        <c:crossAx val="514669080"/>
        <c:crosses val="autoZero"/>
        <c:auto val="1"/>
        <c:lblAlgn val="ctr"/>
        <c:lblOffset val="100"/>
      </c:catAx>
      <c:valAx>
        <c:axId val="514669080"/>
        <c:scaling>
          <c:orientation val="minMax"/>
        </c:scaling>
        <c:axPos val="l"/>
        <c:numFmt formatCode="General" sourceLinked="1"/>
        <c:tickLblPos val="nextTo"/>
        <c:crossAx val="514653432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axId val="514676984"/>
        <c:axId val="514680216"/>
      </c:barChart>
      <c:catAx>
        <c:axId val="514676984"/>
        <c:scaling>
          <c:orientation val="minMax"/>
        </c:scaling>
        <c:axPos val="b"/>
        <c:tickLblPos val="nextTo"/>
        <c:crossAx val="514680216"/>
        <c:crosses val="autoZero"/>
        <c:auto val="1"/>
        <c:lblAlgn val="ctr"/>
        <c:lblOffset val="100"/>
      </c:catAx>
      <c:valAx>
        <c:axId val="514680216"/>
        <c:scaling>
          <c:orientation val="minMax"/>
        </c:scaling>
        <c:axPos val="l"/>
        <c:numFmt formatCode="General" sourceLinked="1"/>
        <c:tickLblPos val="nextTo"/>
        <c:crossAx val="51467698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2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val>
            <c:numRef>
              <c:f>Sheet1!$U$24:$U$41</c:f>
              <c:numCache>
                <c:formatCode>General</c:formatCode>
                <c:ptCount val="18"/>
                <c:pt idx="0">
                  <c:v>975.0</c:v>
                </c:pt>
                <c:pt idx="1">
                  <c:v>498.0</c:v>
                </c:pt>
                <c:pt idx="2">
                  <c:v>346.0</c:v>
                </c:pt>
                <c:pt idx="3">
                  <c:v>256.0</c:v>
                </c:pt>
                <c:pt idx="4">
                  <c:v>191.0</c:v>
                </c:pt>
                <c:pt idx="5">
                  <c:v>175.0</c:v>
                </c:pt>
                <c:pt idx="6">
                  <c:v>132.0</c:v>
                </c:pt>
                <c:pt idx="7">
                  <c:v>110.0</c:v>
                </c:pt>
                <c:pt idx="8">
                  <c:v>90.0</c:v>
                </c:pt>
                <c:pt idx="9">
                  <c:v>88.0</c:v>
                </c:pt>
                <c:pt idx="10">
                  <c:v>67.0</c:v>
                </c:pt>
                <c:pt idx="11">
                  <c:v>81.0</c:v>
                </c:pt>
                <c:pt idx="12">
                  <c:v>71.0</c:v>
                </c:pt>
                <c:pt idx="13">
                  <c:v>80.0</c:v>
                </c:pt>
                <c:pt idx="14">
                  <c:v>67.0</c:v>
                </c:pt>
                <c:pt idx="15">
                  <c:v>77.0</c:v>
                </c:pt>
                <c:pt idx="16">
                  <c:v>93.0</c:v>
                </c:pt>
                <c:pt idx="17">
                  <c:v>207.0</c:v>
                </c:pt>
              </c:numCache>
            </c:numRef>
          </c:val>
        </c:ser>
        <c:ser>
          <c:idx val="3"/>
          <c:order val="1"/>
          <c:spPr>
            <a:solidFill>
              <a:schemeClr val="accent6">
                <a:lumMod val="50000"/>
              </a:schemeClr>
            </a:solidFill>
          </c:spPr>
          <c:val>
            <c:numRef>
              <c:f>Sheet1!$V$24:$V$41</c:f>
              <c:numCache>
                <c:formatCode>General</c:formatCode>
                <c:ptCount val="18"/>
                <c:pt idx="0">
                  <c:v>108.0</c:v>
                </c:pt>
                <c:pt idx="1">
                  <c:v>53.0</c:v>
                </c:pt>
                <c:pt idx="2">
                  <c:v>32.0</c:v>
                </c:pt>
                <c:pt idx="3">
                  <c:v>32.0</c:v>
                </c:pt>
                <c:pt idx="4">
                  <c:v>23.0</c:v>
                </c:pt>
                <c:pt idx="5">
                  <c:v>16.0</c:v>
                </c:pt>
                <c:pt idx="6">
                  <c:v>16.0</c:v>
                </c:pt>
                <c:pt idx="7">
                  <c:v>11.0</c:v>
                </c:pt>
                <c:pt idx="8">
                  <c:v>14.0</c:v>
                </c:pt>
                <c:pt idx="9">
                  <c:v>10.0</c:v>
                </c:pt>
                <c:pt idx="10">
                  <c:v>11.0</c:v>
                </c:pt>
                <c:pt idx="11">
                  <c:v>10.0</c:v>
                </c:pt>
                <c:pt idx="12">
                  <c:v>10.0</c:v>
                </c:pt>
                <c:pt idx="13">
                  <c:v>11.0</c:v>
                </c:pt>
                <c:pt idx="14">
                  <c:v>11.0</c:v>
                </c:pt>
                <c:pt idx="15">
                  <c:v>10.0</c:v>
                </c:pt>
                <c:pt idx="16">
                  <c:v>13.0</c:v>
                </c:pt>
                <c:pt idx="17">
                  <c:v>22.0</c:v>
                </c:pt>
              </c:numCache>
            </c:numRef>
          </c:val>
        </c:ser>
        <c:axId val="514711704"/>
        <c:axId val="514714568"/>
      </c:barChart>
      <c:catAx>
        <c:axId val="514711704"/>
        <c:scaling>
          <c:orientation val="minMax"/>
        </c:scaling>
        <c:axPos val="b"/>
        <c:tickLblPos val="nextTo"/>
        <c:crossAx val="514714568"/>
        <c:crosses val="autoZero"/>
        <c:auto val="1"/>
        <c:lblAlgn val="ctr"/>
        <c:lblOffset val="100"/>
      </c:catAx>
      <c:valAx>
        <c:axId val="514714568"/>
        <c:scaling>
          <c:orientation val="minMax"/>
        </c:scaling>
        <c:axPos val="l"/>
        <c:numFmt formatCode="General" sourceLinked="1"/>
        <c:tickLblPos val="nextTo"/>
        <c:crossAx val="514711704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1"/>
          <c:order val="0"/>
          <c:spPr>
            <a:solidFill>
              <a:srgbClr val="558ED5"/>
            </a:solidFill>
          </c:spPr>
          <c:val>
            <c:numRef>
              <c:f>Sheet1!$K$64:$K$75</c:f>
              <c:numCache>
                <c:formatCode>General</c:formatCode>
                <c:ptCount val="12"/>
                <c:pt idx="0">
                  <c:v>8.0</c:v>
                </c:pt>
                <c:pt idx="1">
                  <c:v>8.0</c:v>
                </c:pt>
                <c:pt idx="2">
                  <c:v>3.0</c:v>
                </c:pt>
                <c:pt idx="3">
                  <c:v>5.0</c:v>
                </c:pt>
                <c:pt idx="4">
                  <c:v>3.0</c:v>
                </c:pt>
                <c:pt idx="5">
                  <c:v>2.0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2.0</c:v>
                </c:pt>
                <c:pt idx="11">
                  <c:v>5.0</c:v>
                </c:pt>
              </c:numCache>
            </c:numRef>
          </c:val>
        </c:ser>
        <c:axId val="524220792"/>
        <c:axId val="515593768"/>
      </c:barChart>
      <c:catAx>
        <c:axId val="524220792"/>
        <c:scaling>
          <c:orientation val="minMax"/>
        </c:scaling>
        <c:axPos val="b"/>
        <c:tickLblPos val="nextTo"/>
        <c:crossAx val="515593768"/>
        <c:crosses val="autoZero"/>
        <c:auto val="1"/>
        <c:lblAlgn val="ctr"/>
        <c:lblOffset val="100"/>
      </c:catAx>
      <c:valAx>
        <c:axId val="515593768"/>
        <c:scaling>
          <c:orientation val="minMax"/>
        </c:scaling>
        <c:axPos val="l"/>
        <c:numFmt formatCode="General" sourceLinked="1"/>
        <c:tickLblPos val="nextTo"/>
        <c:crossAx val="524220792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58ED5"/>
            </a:solidFill>
          </c:spPr>
          <c:cat>
            <c:strRef>
              <c:f>Sheet1!$G$64:$G$75</c:f>
              <c:strCache>
                <c:ptCount val="12"/>
                <c:pt idx="0">
                  <c:v>E 0-4</c:v>
                </c:pt>
                <c:pt idx="1">
                  <c:v>E 4-8</c:v>
                </c:pt>
                <c:pt idx="2">
                  <c:v>E 8-12</c:v>
                </c:pt>
                <c:pt idx="3">
                  <c:v>E 12-16</c:v>
                </c:pt>
                <c:pt idx="4">
                  <c:v>E 16-20</c:v>
                </c:pt>
                <c:pt idx="5">
                  <c:v>E 20-24</c:v>
                </c:pt>
                <c:pt idx="6">
                  <c:v>L1</c:v>
                </c:pt>
                <c:pt idx="7">
                  <c:v>L2</c:v>
                </c:pt>
                <c:pt idx="8">
                  <c:v>L3</c:v>
                </c:pt>
                <c:pt idx="9">
                  <c:v>Pupae</c:v>
                </c:pt>
                <c:pt idx="10">
                  <c:v>Adult Male</c:v>
                </c:pt>
                <c:pt idx="11">
                  <c:v>Adule Female</c:v>
                </c:pt>
              </c:strCache>
            </c:strRef>
          </c:cat>
          <c:val>
            <c:numRef>
              <c:f>Sheet1!$H$64:$H$75</c:f>
              <c:numCache>
                <c:formatCode>General</c:formatCode>
                <c:ptCount val="12"/>
                <c:pt idx="0">
                  <c:v>12.0</c:v>
                </c:pt>
                <c:pt idx="1">
                  <c:v>11.0</c:v>
                </c:pt>
                <c:pt idx="2">
                  <c:v>13.0</c:v>
                </c:pt>
                <c:pt idx="3">
                  <c:v>13.0</c:v>
                </c:pt>
                <c:pt idx="4">
                  <c:v>15.0</c:v>
                </c:pt>
                <c:pt idx="5">
                  <c:v>14.0</c:v>
                </c:pt>
                <c:pt idx="6">
                  <c:v>12.0</c:v>
                </c:pt>
                <c:pt idx="7">
                  <c:v>13.0</c:v>
                </c:pt>
                <c:pt idx="8">
                  <c:v>20.0</c:v>
                </c:pt>
                <c:pt idx="9">
                  <c:v>23.0</c:v>
                </c:pt>
                <c:pt idx="10">
                  <c:v>29.0</c:v>
                </c:pt>
                <c:pt idx="11">
                  <c:v>21.0</c:v>
                </c:pt>
              </c:numCache>
            </c:numRef>
          </c:val>
        </c:ser>
        <c:axId val="530562680"/>
        <c:axId val="523666760"/>
      </c:barChart>
      <c:catAx>
        <c:axId val="530562680"/>
        <c:scaling>
          <c:orientation val="minMax"/>
        </c:scaling>
        <c:axPos val="b"/>
        <c:tickLblPos val="nextTo"/>
        <c:crossAx val="523666760"/>
        <c:crosses val="autoZero"/>
        <c:auto val="1"/>
        <c:lblAlgn val="ctr"/>
        <c:lblOffset val="100"/>
      </c:catAx>
      <c:valAx>
        <c:axId val="523666760"/>
        <c:scaling>
          <c:orientation val="minMax"/>
        </c:scaling>
        <c:axPos val="l"/>
        <c:numFmt formatCode="General" sourceLinked="1"/>
        <c:tickLblPos val="nextTo"/>
        <c:crossAx val="53056268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1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val>
            <c:numRef>
              <c:f>Sheet1!$K$50:$K$61</c:f>
              <c:numCache>
                <c:formatCode>General</c:formatCode>
                <c:ptCount val="12"/>
                <c:pt idx="0">
                  <c:v>11.0</c:v>
                </c:pt>
                <c:pt idx="1">
                  <c:v>5.0</c:v>
                </c:pt>
                <c:pt idx="2">
                  <c:v>6.0</c:v>
                </c:pt>
                <c:pt idx="3">
                  <c:v>9.0</c:v>
                </c:pt>
                <c:pt idx="4">
                  <c:v>5.0</c:v>
                </c:pt>
                <c:pt idx="5">
                  <c:v>5.0</c:v>
                </c:pt>
                <c:pt idx="6">
                  <c:v>3.0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5.0</c:v>
                </c:pt>
                <c:pt idx="11">
                  <c:v>8.0</c:v>
                </c:pt>
              </c:numCache>
            </c:numRef>
          </c:val>
        </c:ser>
        <c:axId val="522847512"/>
        <c:axId val="531509848"/>
      </c:barChart>
      <c:catAx>
        <c:axId val="522847512"/>
        <c:scaling>
          <c:orientation val="minMax"/>
        </c:scaling>
        <c:axPos val="b"/>
        <c:tickLblPos val="nextTo"/>
        <c:crossAx val="531509848"/>
        <c:crosses val="autoZero"/>
        <c:auto val="1"/>
        <c:lblAlgn val="ctr"/>
        <c:lblOffset val="100"/>
      </c:catAx>
      <c:valAx>
        <c:axId val="531509848"/>
        <c:scaling>
          <c:orientation val="minMax"/>
        </c:scaling>
        <c:axPos val="l"/>
        <c:numFmt formatCode="General" sourceLinked="1"/>
        <c:tickLblPos val="nextTo"/>
        <c:crossAx val="522847512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58ED5"/>
            </a:solidFill>
          </c:spPr>
          <c:cat>
            <c:strRef>
              <c:f>Sheet1!$G$50:$G$61</c:f>
              <c:strCache>
                <c:ptCount val="12"/>
                <c:pt idx="0">
                  <c:v>E 0-4</c:v>
                </c:pt>
                <c:pt idx="1">
                  <c:v>E 4-8</c:v>
                </c:pt>
                <c:pt idx="2">
                  <c:v>E 8-12</c:v>
                </c:pt>
                <c:pt idx="3">
                  <c:v>E 12-16</c:v>
                </c:pt>
                <c:pt idx="4">
                  <c:v>E 16-20</c:v>
                </c:pt>
                <c:pt idx="5">
                  <c:v>E 20-24</c:v>
                </c:pt>
                <c:pt idx="6">
                  <c:v>L1</c:v>
                </c:pt>
                <c:pt idx="7">
                  <c:v>L2</c:v>
                </c:pt>
                <c:pt idx="8">
                  <c:v>L3</c:v>
                </c:pt>
                <c:pt idx="9">
                  <c:v>Pupae</c:v>
                </c:pt>
                <c:pt idx="10">
                  <c:v>Adult Male</c:v>
                </c:pt>
                <c:pt idx="11">
                  <c:v>Adule Female</c:v>
                </c:pt>
              </c:strCache>
            </c:strRef>
          </c:cat>
          <c:val>
            <c:numRef>
              <c:f>Sheet1!$H$50:$H$61</c:f>
              <c:numCache>
                <c:formatCode>General</c:formatCode>
                <c:ptCount val="12"/>
                <c:pt idx="0">
                  <c:v>18.0</c:v>
                </c:pt>
                <c:pt idx="1">
                  <c:v>18.0</c:v>
                </c:pt>
                <c:pt idx="2">
                  <c:v>26.0</c:v>
                </c:pt>
                <c:pt idx="3">
                  <c:v>19.0</c:v>
                </c:pt>
                <c:pt idx="4">
                  <c:v>28.0</c:v>
                </c:pt>
                <c:pt idx="5">
                  <c:v>23.0</c:v>
                </c:pt>
                <c:pt idx="6">
                  <c:v>31.0</c:v>
                </c:pt>
                <c:pt idx="7">
                  <c:v>34.0</c:v>
                </c:pt>
                <c:pt idx="8">
                  <c:v>32.0</c:v>
                </c:pt>
                <c:pt idx="9">
                  <c:v>40.0</c:v>
                </c:pt>
                <c:pt idx="10">
                  <c:v>45.0</c:v>
                </c:pt>
                <c:pt idx="11">
                  <c:v>35.0</c:v>
                </c:pt>
              </c:numCache>
            </c:numRef>
          </c:val>
        </c:ser>
        <c:axId val="531034264"/>
        <c:axId val="531029736"/>
      </c:barChart>
      <c:catAx>
        <c:axId val="531034264"/>
        <c:scaling>
          <c:orientation val="minMax"/>
        </c:scaling>
        <c:axPos val="b"/>
        <c:tickLblPos val="nextTo"/>
        <c:crossAx val="531029736"/>
        <c:crosses val="autoZero"/>
        <c:auto val="1"/>
        <c:lblAlgn val="ctr"/>
        <c:lblOffset val="100"/>
      </c:catAx>
      <c:valAx>
        <c:axId val="531029736"/>
        <c:scaling>
          <c:orientation val="minMax"/>
        </c:scaling>
        <c:axPos val="l"/>
        <c:numFmt formatCode="General" sourceLinked="1"/>
        <c:tickLblPos val="nextTo"/>
        <c:crossAx val="53103426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axId val="514348760"/>
        <c:axId val="514351992"/>
      </c:barChart>
      <c:catAx>
        <c:axId val="514348760"/>
        <c:scaling>
          <c:orientation val="minMax"/>
        </c:scaling>
        <c:axPos val="b"/>
        <c:tickLblPos val="nextTo"/>
        <c:crossAx val="514351992"/>
        <c:crosses val="autoZero"/>
        <c:auto val="1"/>
        <c:lblAlgn val="ctr"/>
        <c:lblOffset val="100"/>
      </c:catAx>
      <c:valAx>
        <c:axId val="514351992"/>
        <c:scaling>
          <c:orientation val="minMax"/>
        </c:scaling>
        <c:axPos val="l"/>
        <c:numFmt formatCode="General" sourceLinked="1"/>
        <c:tickLblPos val="nextTo"/>
        <c:crossAx val="51434876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Sheet1!$A$3:$A$20</c:f>
              <c:strCache>
                <c:ptCount val="18"/>
                <c:pt idx="0">
                  <c:v>Adipose</c:v>
                </c:pt>
                <c:pt idx="1">
                  <c:v>Adrenal</c:v>
                </c:pt>
                <c:pt idx="2">
                  <c:v>Brain</c:v>
                </c:pt>
                <c:pt idx="3">
                  <c:v>Breast</c:v>
                </c:pt>
                <c:pt idx="4">
                  <c:v>Colon</c:v>
                </c:pt>
                <c:pt idx="5">
                  <c:v>Gm12878</c:v>
                </c:pt>
                <c:pt idx="6">
                  <c:v>Heart</c:v>
                </c:pt>
                <c:pt idx="7">
                  <c:v>K562</c:v>
                </c:pt>
                <c:pt idx="8">
                  <c:v>Kidney</c:v>
                </c:pt>
                <c:pt idx="9">
                  <c:v>Liver</c:v>
                </c:pt>
                <c:pt idx="10">
                  <c:v>Lung</c:v>
                </c:pt>
                <c:pt idx="11">
                  <c:v>Lymph Node</c:v>
                </c:pt>
                <c:pt idx="12">
                  <c:v>Ovary</c:v>
                </c:pt>
                <c:pt idx="13">
                  <c:v>Prostate</c:v>
                </c:pt>
                <c:pt idx="14">
                  <c:v>Skeletal Muscle</c:v>
                </c:pt>
                <c:pt idx="15">
                  <c:v>Testes</c:v>
                </c:pt>
                <c:pt idx="16">
                  <c:v>Thyroid</c:v>
                </c:pt>
                <c:pt idx="17">
                  <c:v>White Blood Cells</c:v>
                </c:pt>
              </c:strCache>
            </c:strRef>
          </c:cat>
          <c:val>
            <c:numRef>
              <c:f>Sheet1!$B$3:$B$20</c:f>
              <c:numCache>
                <c:formatCode>General</c:formatCode>
                <c:ptCount val="18"/>
                <c:pt idx="0">
                  <c:v>327.0</c:v>
                </c:pt>
                <c:pt idx="1">
                  <c:v>511.0</c:v>
                </c:pt>
                <c:pt idx="2">
                  <c:v>342.0</c:v>
                </c:pt>
                <c:pt idx="3">
                  <c:v>357.0</c:v>
                </c:pt>
                <c:pt idx="4">
                  <c:v>326.0</c:v>
                </c:pt>
                <c:pt idx="5">
                  <c:v>421.0</c:v>
                </c:pt>
                <c:pt idx="6">
                  <c:v>263.0</c:v>
                </c:pt>
                <c:pt idx="7">
                  <c:v>508.0</c:v>
                </c:pt>
                <c:pt idx="8">
                  <c:v>356.0</c:v>
                </c:pt>
                <c:pt idx="9">
                  <c:v>241.0</c:v>
                </c:pt>
                <c:pt idx="10">
                  <c:v>370.0</c:v>
                </c:pt>
                <c:pt idx="11">
                  <c:v>448.0</c:v>
                </c:pt>
                <c:pt idx="12">
                  <c:v>459.0</c:v>
                </c:pt>
                <c:pt idx="13">
                  <c:v>435.0</c:v>
                </c:pt>
                <c:pt idx="14">
                  <c:v>268.0</c:v>
                </c:pt>
                <c:pt idx="15">
                  <c:v>549.0</c:v>
                </c:pt>
                <c:pt idx="16">
                  <c:v>421.0</c:v>
                </c:pt>
                <c:pt idx="17">
                  <c:v>382.0</c:v>
                </c:pt>
              </c:numCache>
            </c:numRef>
          </c:val>
        </c:ser>
        <c:axId val="514417912"/>
        <c:axId val="514420968"/>
      </c:barChart>
      <c:catAx>
        <c:axId val="514417912"/>
        <c:scaling>
          <c:orientation val="minMax"/>
        </c:scaling>
        <c:axPos val="b"/>
        <c:tickLblPos val="nextTo"/>
        <c:crossAx val="514420968"/>
        <c:crosses val="autoZero"/>
        <c:auto val="1"/>
        <c:lblAlgn val="ctr"/>
        <c:lblOffset val="100"/>
      </c:catAx>
      <c:valAx>
        <c:axId val="514420968"/>
        <c:scaling>
          <c:orientation val="minMax"/>
        </c:scaling>
        <c:axPos val="l"/>
        <c:numFmt formatCode="General" sourceLinked="1"/>
        <c:tickLblPos val="nextTo"/>
        <c:crossAx val="51441791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stacked"/>
        <c:ser>
          <c:idx val="1"/>
          <c:order val="0"/>
          <c:spPr>
            <a:solidFill>
              <a:srgbClr val="FF0000"/>
            </a:solidFill>
          </c:spPr>
          <c:val>
            <c:numRef>
              <c:f>Sheet1!$H$3:$H$20</c:f>
              <c:numCache>
                <c:formatCode>General</c:formatCode>
                <c:ptCount val="18"/>
                <c:pt idx="0">
                  <c:v>503.0</c:v>
                </c:pt>
                <c:pt idx="1">
                  <c:v>172.0</c:v>
                </c:pt>
                <c:pt idx="2">
                  <c:v>71.0</c:v>
                </c:pt>
                <c:pt idx="3">
                  <c:v>53.0</c:v>
                </c:pt>
                <c:pt idx="4">
                  <c:v>43.0</c:v>
                </c:pt>
                <c:pt idx="5">
                  <c:v>21.0</c:v>
                </c:pt>
                <c:pt idx="6">
                  <c:v>27.0</c:v>
                </c:pt>
                <c:pt idx="7">
                  <c:v>19.0</c:v>
                </c:pt>
                <c:pt idx="8">
                  <c:v>20.0</c:v>
                </c:pt>
                <c:pt idx="9">
                  <c:v>14.0</c:v>
                </c:pt>
                <c:pt idx="10">
                  <c:v>13.0</c:v>
                </c:pt>
                <c:pt idx="11">
                  <c:v>11.0</c:v>
                </c:pt>
                <c:pt idx="12">
                  <c:v>19.0</c:v>
                </c:pt>
                <c:pt idx="13">
                  <c:v>24.0</c:v>
                </c:pt>
                <c:pt idx="14">
                  <c:v>19.0</c:v>
                </c:pt>
                <c:pt idx="15">
                  <c:v>28.0</c:v>
                </c:pt>
                <c:pt idx="16">
                  <c:v>24.0</c:v>
                </c:pt>
                <c:pt idx="17">
                  <c:v>69.0</c:v>
                </c:pt>
              </c:numCache>
            </c:numRef>
          </c:val>
        </c:ser>
        <c:overlap val="100"/>
        <c:axId val="514410376"/>
        <c:axId val="514425960"/>
      </c:barChart>
      <c:catAx>
        <c:axId val="514410376"/>
        <c:scaling>
          <c:orientation val="minMax"/>
        </c:scaling>
        <c:axPos val="b"/>
        <c:tickLblPos val="nextTo"/>
        <c:crossAx val="514425960"/>
        <c:crosses val="autoZero"/>
        <c:auto val="1"/>
        <c:lblAlgn val="ctr"/>
        <c:lblOffset val="100"/>
      </c:catAx>
      <c:valAx>
        <c:axId val="514425960"/>
        <c:scaling>
          <c:orientation val="minMax"/>
        </c:scaling>
        <c:axPos val="l"/>
        <c:numFmt formatCode="General" sourceLinked="1"/>
        <c:tickLblPos val="nextTo"/>
        <c:crossAx val="51441037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2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val>
            <c:numRef>
              <c:f>Sheet1!$U$3:$U$20</c:f>
              <c:numCache>
                <c:formatCode>General</c:formatCode>
                <c:ptCount val="18"/>
                <c:pt idx="0">
                  <c:v>388.0</c:v>
                </c:pt>
                <c:pt idx="1">
                  <c:v>147.0</c:v>
                </c:pt>
                <c:pt idx="2">
                  <c:v>68.0</c:v>
                </c:pt>
                <c:pt idx="3">
                  <c:v>53.0</c:v>
                </c:pt>
                <c:pt idx="4">
                  <c:v>42.0</c:v>
                </c:pt>
                <c:pt idx="5">
                  <c:v>21.0</c:v>
                </c:pt>
                <c:pt idx="6">
                  <c:v>27.0</c:v>
                </c:pt>
                <c:pt idx="7">
                  <c:v>18.0</c:v>
                </c:pt>
                <c:pt idx="8">
                  <c:v>19.0</c:v>
                </c:pt>
                <c:pt idx="9">
                  <c:v>14.0</c:v>
                </c:pt>
                <c:pt idx="10">
                  <c:v>12.0</c:v>
                </c:pt>
                <c:pt idx="11">
                  <c:v>11.0</c:v>
                </c:pt>
                <c:pt idx="12">
                  <c:v>19.0</c:v>
                </c:pt>
                <c:pt idx="13">
                  <c:v>24.0</c:v>
                </c:pt>
                <c:pt idx="14">
                  <c:v>19.0</c:v>
                </c:pt>
                <c:pt idx="15">
                  <c:v>28.0</c:v>
                </c:pt>
                <c:pt idx="16">
                  <c:v>24.0</c:v>
                </c:pt>
                <c:pt idx="17">
                  <c:v>60.0</c:v>
                </c:pt>
              </c:numCache>
            </c:numRef>
          </c:val>
        </c:ser>
        <c:ser>
          <c:idx val="3"/>
          <c:order val="1"/>
          <c:spPr>
            <a:solidFill>
              <a:srgbClr val="984807"/>
            </a:solidFill>
          </c:spPr>
          <c:val>
            <c:numRef>
              <c:f>Sheet1!$V$3:$V$20</c:f>
              <c:numCache>
                <c:formatCode>General</c:formatCode>
                <c:ptCount val="18"/>
                <c:pt idx="0">
                  <c:v>37.0</c:v>
                </c:pt>
                <c:pt idx="1">
                  <c:v>22.0</c:v>
                </c:pt>
                <c:pt idx="2">
                  <c:v>7.0</c:v>
                </c:pt>
                <c:pt idx="3">
                  <c:v>8.0</c:v>
                </c:pt>
                <c:pt idx="4">
                  <c:v>4.0</c:v>
                </c:pt>
                <c:pt idx="5">
                  <c:v>3.0</c:v>
                </c:pt>
                <c:pt idx="6">
                  <c:v>5.0</c:v>
                </c:pt>
                <c:pt idx="7">
                  <c:v>5.0</c:v>
                </c:pt>
                <c:pt idx="8">
                  <c:v>2.0</c:v>
                </c:pt>
                <c:pt idx="9">
                  <c:v>1.0</c:v>
                </c:pt>
                <c:pt idx="10">
                  <c:v>1.0</c:v>
                </c:pt>
                <c:pt idx="11">
                  <c:v>0.0</c:v>
                </c:pt>
                <c:pt idx="12">
                  <c:v>1.0</c:v>
                </c:pt>
                <c:pt idx="13">
                  <c:v>2.0</c:v>
                </c:pt>
                <c:pt idx="14">
                  <c:v>5.0</c:v>
                </c:pt>
                <c:pt idx="15">
                  <c:v>2.0</c:v>
                </c:pt>
                <c:pt idx="16">
                  <c:v>4.0</c:v>
                </c:pt>
                <c:pt idx="17">
                  <c:v>6.0</c:v>
                </c:pt>
              </c:numCache>
            </c:numRef>
          </c:val>
        </c:ser>
        <c:axId val="514452792"/>
        <c:axId val="514455720"/>
      </c:barChart>
      <c:catAx>
        <c:axId val="514452792"/>
        <c:scaling>
          <c:orientation val="minMax"/>
        </c:scaling>
        <c:axPos val="b"/>
        <c:tickLblPos val="nextTo"/>
        <c:crossAx val="514455720"/>
        <c:crosses val="autoZero"/>
        <c:auto val="1"/>
        <c:lblAlgn val="ctr"/>
        <c:lblOffset val="100"/>
      </c:catAx>
      <c:valAx>
        <c:axId val="514455720"/>
        <c:scaling>
          <c:orientation val="minMax"/>
        </c:scaling>
        <c:axPos val="l"/>
        <c:numFmt formatCode="General" sourceLinked="1"/>
        <c:tickLblPos val="nextTo"/>
        <c:crossAx val="51445279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axId val="514486056"/>
        <c:axId val="514489288"/>
      </c:barChart>
      <c:catAx>
        <c:axId val="514486056"/>
        <c:scaling>
          <c:orientation val="minMax"/>
        </c:scaling>
        <c:axPos val="b"/>
        <c:tickLblPos val="nextTo"/>
        <c:crossAx val="514489288"/>
        <c:crosses val="autoZero"/>
        <c:auto val="1"/>
        <c:lblAlgn val="ctr"/>
        <c:lblOffset val="100"/>
      </c:catAx>
      <c:valAx>
        <c:axId val="514489288"/>
        <c:scaling>
          <c:orientation val="minMax"/>
        </c:scaling>
        <c:axPos val="l"/>
        <c:numFmt formatCode="General" sourceLinked="1"/>
        <c:tickLblPos val="nextTo"/>
        <c:crossAx val="51448605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1"/>
          <c:order val="0"/>
          <c:spPr>
            <a:solidFill>
              <a:srgbClr val="FF0000"/>
            </a:solidFill>
          </c:spPr>
          <c:val>
            <c:numRef>
              <c:f>Sheet1!$F$24:$F$41</c:f>
              <c:numCache>
                <c:formatCode>General</c:formatCode>
                <c:ptCount val="18"/>
                <c:pt idx="0">
                  <c:v>1840.0</c:v>
                </c:pt>
                <c:pt idx="1">
                  <c:v>845.0</c:v>
                </c:pt>
                <c:pt idx="2">
                  <c:v>545.0</c:v>
                </c:pt>
                <c:pt idx="3">
                  <c:v>394.0</c:v>
                </c:pt>
                <c:pt idx="4">
                  <c:v>281.0</c:v>
                </c:pt>
                <c:pt idx="5">
                  <c:v>239.0</c:v>
                </c:pt>
                <c:pt idx="6">
                  <c:v>184.0</c:v>
                </c:pt>
                <c:pt idx="7">
                  <c:v>148.0</c:v>
                </c:pt>
                <c:pt idx="8">
                  <c:v>128.0</c:v>
                </c:pt>
                <c:pt idx="9">
                  <c:v>110.0</c:v>
                </c:pt>
                <c:pt idx="10">
                  <c:v>90.0</c:v>
                </c:pt>
                <c:pt idx="11">
                  <c:v>98.0</c:v>
                </c:pt>
                <c:pt idx="12">
                  <c:v>94.0</c:v>
                </c:pt>
                <c:pt idx="13">
                  <c:v>98.0</c:v>
                </c:pt>
                <c:pt idx="14">
                  <c:v>91.0</c:v>
                </c:pt>
                <c:pt idx="15">
                  <c:v>99.0</c:v>
                </c:pt>
                <c:pt idx="16">
                  <c:v>129.0</c:v>
                </c:pt>
                <c:pt idx="17">
                  <c:v>301.0</c:v>
                </c:pt>
              </c:numCache>
            </c:numRef>
          </c:val>
        </c:ser>
        <c:axId val="514529896"/>
        <c:axId val="514533080"/>
      </c:barChart>
      <c:catAx>
        <c:axId val="514529896"/>
        <c:scaling>
          <c:orientation val="minMax"/>
        </c:scaling>
        <c:axPos val="b"/>
        <c:tickLblPos val="nextTo"/>
        <c:crossAx val="514533080"/>
        <c:crosses val="autoZero"/>
        <c:auto val="1"/>
        <c:lblAlgn val="ctr"/>
        <c:lblOffset val="100"/>
      </c:catAx>
      <c:valAx>
        <c:axId val="514533080"/>
        <c:scaling>
          <c:orientation val="minMax"/>
        </c:scaling>
        <c:axPos val="l"/>
        <c:numFmt formatCode="General" sourceLinked="1"/>
        <c:tickLblPos val="nextTo"/>
        <c:crossAx val="51452989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axId val="514593160"/>
        <c:axId val="514596392"/>
      </c:barChart>
      <c:catAx>
        <c:axId val="514593160"/>
        <c:scaling>
          <c:orientation val="minMax"/>
        </c:scaling>
        <c:axPos val="b"/>
        <c:tickLblPos val="nextTo"/>
        <c:crossAx val="514596392"/>
        <c:crosses val="autoZero"/>
        <c:auto val="1"/>
        <c:lblAlgn val="ctr"/>
        <c:lblOffset val="100"/>
      </c:catAx>
      <c:valAx>
        <c:axId val="514596392"/>
        <c:scaling>
          <c:orientation val="minMax"/>
        </c:scaling>
        <c:axPos val="l"/>
        <c:numFmt formatCode="General" sourceLinked="1"/>
        <c:tickLblPos val="nextTo"/>
        <c:crossAx val="51459316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Sheet1!$A$24:$A$41</c:f>
              <c:strCache>
                <c:ptCount val="18"/>
                <c:pt idx="0">
                  <c:v>Adipose</c:v>
                </c:pt>
                <c:pt idx="1">
                  <c:v>Adrenal</c:v>
                </c:pt>
                <c:pt idx="2">
                  <c:v>Brain</c:v>
                </c:pt>
                <c:pt idx="3">
                  <c:v>Breast</c:v>
                </c:pt>
                <c:pt idx="4">
                  <c:v>Colon</c:v>
                </c:pt>
                <c:pt idx="5">
                  <c:v>Gm12878</c:v>
                </c:pt>
                <c:pt idx="6">
                  <c:v>Heart</c:v>
                </c:pt>
                <c:pt idx="7">
                  <c:v>K562</c:v>
                </c:pt>
                <c:pt idx="8">
                  <c:v>Kidney</c:v>
                </c:pt>
                <c:pt idx="9">
                  <c:v>Liver</c:v>
                </c:pt>
                <c:pt idx="10">
                  <c:v>Lung</c:v>
                </c:pt>
                <c:pt idx="11">
                  <c:v>Lymph Node</c:v>
                </c:pt>
                <c:pt idx="12">
                  <c:v>Ovary</c:v>
                </c:pt>
                <c:pt idx="13">
                  <c:v>Prostate</c:v>
                </c:pt>
                <c:pt idx="14">
                  <c:v>Skeletal Muscle</c:v>
                </c:pt>
                <c:pt idx="15">
                  <c:v>Testes</c:v>
                </c:pt>
                <c:pt idx="16">
                  <c:v>Thyroid</c:v>
                </c:pt>
                <c:pt idx="17">
                  <c:v>White Blood Cells</c:v>
                </c:pt>
              </c:strCache>
            </c:strRef>
          </c:cat>
          <c:val>
            <c:numRef>
              <c:f>Sheet1!$B$24:$B$41</c:f>
              <c:numCache>
                <c:formatCode>General</c:formatCode>
                <c:ptCount val="18"/>
                <c:pt idx="0">
                  <c:v>1429.0</c:v>
                </c:pt>
                <c:pt idx="1">
                  <c:v>2377.0</c:v>
                </c:pt>
                <c:pt idx="2">
                  <c:v>1910.0</c:v>
                </c:pt>
                <c:pt idx="3">
                  <c:v>1673.0</c:v>
                </c:pt>
                <c:pt idx="4">
                  <c:v>1287.0</c:v>
                </c:pt>
                <c:pt idx="5">
                  <c:v>1880.0</c:v>
                </c:pt>
                <c:pt idx="6">
                  <c:v>1342.0</c:v>
                </c:pt>
                <c:pt idx="7">
                  <c:v>2204.0</c:v>
                </c:pt>
                <c:pt idx="8">
                  <c:v>1627.0</c:v>
                </c:pt>
                <c:pt idx="9">
                  <c:v>970.0</c:v>
                </c:pt>
                <c:pt idx="10">
                  <c:v>1431.0</c:v>
                </c:pt>
                <c:pt idx="11">
                  <c:v>1606.0</c:v>
                </c:pt>
                <c:pt idx="12">
                  <c:v>1943.0</c:v>
                </c:pt>
                <c:pt idx="13">
                  <c:v>1590.0</c:v>
                </c:pt>
                <c:pt idx="14">
                  <c:v>895.0</c:v>
                </c:pt>
                <c:pt idx="15">
                  <c:v>2554.0</c:v>
                </c:pt>
                <c:pt idx="16">
                  <c:v>1730.0</c:v>
                </c:pt>
                <c:pt idx="17">
                  <c:v>1176.0</c:v>
                </c:pt>
              </c:numCache>
            </c:numRef>
          </c:val>
        </c:ser>
        <c:axId val="514661848"/>
        <c:axId val="514664904"/>
      </c:barChart>
      <c:catAx>
        <c:axId val="514661848"/>
        <c:scaling>
          <c:orientation val="minMax"/>
        </c:scaling>
        <c:axPos val="b"/>
        <c:tickLblPos val="nextTo"/>
        <c:crossAx val="514664904"/>
        <c:crosses val="autoZero"/>
        <c:auto val="1"/>
        <c:lblAlgn val="ctr"/>
        <c:lblOffset val="100"/>
      </c:catAx>
      <c:valAx>
        <c:axId val="514664904"/>
        <c:scaling>
          <c:orientation val="minMax"/>
        </c:scaling>
        <c:axPos val="l"/>
        <c:numFmt formatCode="General" sourceLinked="1"/>
        <c:tickLblPos val="nextTo"/>
        <c:crossAx val="514661848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8EFCD-9A50-F148-914B-296E2773D25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1675-7E7A-7347-8929-C01A4613A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30BB-1057-074A-87C5-CB5E64943373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E434C-7EAB-6941-84D4-E87FA980A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PseudoSeq:876</a:t>
            </a:r>
          </a:p>
          <a:p>
            <a:r>
              <a:rPr lang="en-US" dirty="0" smtClean="0"/>
              <a:t>TAR:</a:t>
            </a:r>
            <a:r>
              <a:rPr lang="en-US" baseline="0" dirty="0" smtClean="0"/>
              <a:t> 6468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E434C-7EAB-6941-84D4-E87FA980A8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PseudoSeq:876</a:t>
            </a:r>
          </a:p>
          <a:p>
            <a:r>
              <a:rPr lang="en-US" dirty="0" smtClean="0"/>
              <a:t>TAR:</a:t>
            </a:r>
            <a:r>
              <a:rPr lang="en-US" baseline="0" dirty="0" smtClean="0"/>
              <a:t> 6468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E434C-7EAB-6941-84D4-E87FA980A8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PseudoSeq:876</a:t>
            </a:r>
          </a:p>
          <a:p>
            <a:r>
              <a:rPr lang="en-US" dirty="0" smtClean="0"/>
              <a:t>TAR:</a:t>
            </a:r>
            <a:r>
              <a:rPr lang="en-US" baseline="0" dirty="0" smtClean="0"/>
              <a:t> 6468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E434C-7EAB-6941-84D4-E87FA980A8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PseudoSeq:876</a:t>
            </a:r>
          </a:p>
          <a:p>
            <a:r>
              <a:rPr lang="en-US" dirty="0" smtClean="0"/>
              <a:t>TAR:</a:t>
            </a:r>
            <a:r>
              <a:rPr lang="en-US" baseline="0" dirty="0" smtClean="0"/>
              <a:t> 6468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E434C-7EAB-6941-84D4-E87FA980A8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PseudoSeq</a:t>
            </a:r>
            <a:r>
              <a:rPr lang="en-US" dirty="0" smtClean="0"/>
              <a:t>: 9</a:t>
            </a:r>
          </a:p>
          <a:p>
            <a:r>
              <a:rPr lang="en-US" dirty="0" smtClean="0"/>
              <a:t>TAR: 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E434C-7EAB-6941-84D4-E87FA980A8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3A7F-954D-9743-9BA0-C9F20877B848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47E8-7E1C-994B-B1ED-99F737965A64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FA1F-9BE1-4B4C-88CB-D312B85D0C5C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B08-1D53-1A4C-8D1B-3E985847123E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472B-CAC5-0144-8B67-F2831B1DA892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7D83-1E0D-9342-8E8A-8C61DD2DE181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84B0-3A7E-D046-B465-C6F7C454763C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D4E3-EF3D-A24C-B004-EE3053807538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D3EB-2096-C444-A832-110C099C7EBC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D7E8-D1DE-2C47-AE7E-904794A1ACE4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FAB7-361C-8347-9EE7-896C04BB2E8E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A6FC-BF3E-6E4C-8FA0-A58266EFBA6E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F0DE-57BE-FA43-9D86-781591F55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9.pdf"/><Relationship Id="rId25" Type="http://schemas.openxmlformats.org/officeDocument/2006/relationships/image" Target="../media/image60.png"/><Relationship Id="rId8" Type="http://schemas.openxmlformats.org/officeDocument/2006/relationships/image" Target="../media/image43.pdf"/><Relationship Id="rId13" Type="http://schemas.openxmlformats.org/officeDocument/2006/relationships/image" Target="../media/image48.png"/><Relationship Id="rId10" Type="http://schemas.openxmlformats.org/officeDocument/2006/relationships/image" Target="../media/image45.pdf"/><Relationship Id="rId12" Type="http://schemas.openxmlformats.org/officeDocument/2006/relationships/image" Target="../media/image47.pdf"/><Relationship Id="rId17" Type="http://schemas.openxmlformats.org/officeDocument/2006/relationships/image" Target="../media/image52.png"/><Relationship Id="rId9" Type="http://schemas.openxmlformats.org/officeDocument/2006/relationships/image" Target="../media/image44.png"/><Relationship Id="rId18" Type="http://schemas.openxmlformats.org/officeDocument/2006/relationships/image" Target="../media/image53.pdf"/><Relationship Id="rId3" Type="http://schemas.openxmlformats.org/officeDocument/2006/relationships/image" Target="../media/image38.png"/><Relationship Id="rId14" Type="http://schemas.openxmlformats.org/officeDocument/2006/relationships/image" Target="../media/image49.pdf"/><Relationship Id="rId23" Type="http://schemas.openxmlformats.org/officeDocument/2006/relationships/image" Target="../media/image58.png"/><Relationship Id="rId4" Type="http://schemas.openxmlformats.org/officeDocument/2006/relationships/image" Target="../media/image39.pdf"/><Relationship Id="rId11" Type="http://schemas.openxmlformats.org/officeDocument/2006/relationships/image" Target="../media/image46.png"/><Relationship Id="rId6" Type="http://schemas.openxmlformats.org/officeDocument/2006/relationships/image" Target="../media/image41.pdf"/><Relationship Id="rId16" Type="http://schemas.openxmlformats.org/officeDocument/2006/relationships/image" Target="../media/image51.pdf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9" Type="http://schemas.openxmlformats.org/officeDocument/2006/relationships/image" Target="../media/image54.png"/><Relationship Id="rId20" Type="http://schemas.openxmlformats.org/officeDocument/2006/relationships/image" Target="../media/image55.pdf"/><Relationship Id="rId22" Type="http://schemas.openxmlformats.org/officeDocument/2006/relationships/image" Target="../media/image57.pdf"/><Relationship Id="rId21" Type="http://schemas.openxmlformats.org/officeDocument/2006/relationships/image" Target="../media/image56.png"/><Relationship Id="rId2" Type="http://schemas.openxmlformats.org/officeDocument/2006/relationships/image" Target="../media/image37.pd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3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5" Type="http://schemas.openxmlformats.org/officeDocument/2006/relationships/image" Target="../media/image34.png"/><Relationship Id="rId31" Type="http://schemas.openxmlformats.org/officeDocument/2006/relationships/image" Target="../media/image30.png"/><Relationship Id="rId34" Type="http://schemas.openxmlformats.org/officeDocument/2006/relationships/image" Target="../media/image33.pdf"/><Relationship Id="rId7" Type="http://schemas.openxmlformats.org/officeDocument/2006/relationships/image" Target="../media/image6.png"/><Relationship Id="rId36" Type="http://schemas.openxmlformats.org/officeDocument/2006/relationships/image" Target="../media/image35.pdf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3.pdf"/><Relationship Id="rId25" Type="http://schemas.openxmlformats.org/officeDocument/2006/relationships/image" Target="../media/image24.png"/><Relationship Id="rId8" Type="http://schemas.openxmlformats.org/officeDocument/2006/relationships/image" Target="../media/image7.pdf"/><Relationship Id="rId13" Type="http://schemas.openxmlformats.org/officeDocument/2006/relationships/image" Target="../media/image12.png"/><Relationship Id="rId10" Type="http://schemas.openxmlformats.org/officeDocument/2006/relationships/image" Target="../media/image9.pdf"/><Relationship Id="rId32" Type="http://schemas.openxmlformats.org/officeDocument/2006/relationships/image" Target="../media/image31.pdf"/><Relationship Id="rId37" Type="http://schemas.openxmlformats.org/officeDocument/2006/relationships/image" Target="../media/image36.png"/><Relationship Id="rId12" Type="http://schemas.openxmlformats.org/officeDocument/2006/relationships/image" Target="../media/image11.pdf"/><Relationship Id="rId17" Type="http://schemas.openxmlformats.org/officeDocument/2006/relationships/image" Target="../media/image16.png"/><Relationship Id="rId9" Type="http://schemas.openxmlformats.org/officeDocument/2006/relationships/image" Target="../media/image8.png"/><Relationship Id="rId18" Type="http://schemas.openxmlformats.org/officeDocument/2006/relationships/image" Target="../media/image17.pdf"/><Relationship Id="rId3" Type="http://schemas.openxmlformats.org/officeDocument/2006/relationships/image" Target="../media/image2.png"/><Relationship Id="rId27" Type="http://schemas.openxmlformats.org/officeDocument/2006/relationships/image" Target="../media/image26.png"/><Relationship Id="rId14" Type="http://schemas.openxmlformats.org/officeDocument/2006/relationships/image" Target="../media/image13.pdf"/><Relationship Id="rId23" Type="http://schemas.openxmlformats.org/officeDocument/2006/relationships/image" Target="../media/image22.png"/><Relationship Id="rId4" Type="http://schemas.openxmlformats.org/officeDocument/2006/relationships/image" Target="../media/image3.pdf"/><Relationship Id="rId28" Type="http://schemas.openxmlformats.org/officeDocument/2006/relationships/image" Target="../media/image27.pdf"/><Relationship Id="rId26" Type="http://schemas.openxmlformats.org/officeDocument/2006/relationships/image" Target="../media/image25.pdf"/><Relationship Id="rId30" Type="http://schemas.openxmlformats.org/officeDocument/2006/relationships/image" Target="../media/image29.pdf"/><Relationship Id="rId11" Type="http://schemas.openxmlformats.org/officeDocument/2006/relationships/image" Target="../media/image10.png"/><Relationship Id="rId29" Type="http://schemas.openxmlformats.org/officeDocument/2006/relationships/image" Target="../media/image28.png"/><Relationship Id="rId6" Type="http://schemas.openxmlformats.org/officeDocument/2006/relationships/image" Target="../media/image5.pdf"/><Relationship Id="rId16" Type="http://schemas.openxmlformats.org/officeDocument/2006/relationships/image" Target="../media/image15.pdf"/><Relationship Id="rId33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9" Type="http://schemas.openxmlformats.org/officeDocument/2006/relationships/image" Target="../media/image18.png"/><Relationship Id="rId20" Type="http://schemas.openxmlformats.org/officeDocument/2006/relationships/image" Target="../media/image19.pdf"/><Relationship Id="rId22" Type="http://schemas.openxmlformats.org/officeDocument/2006/relationships/image" Target="../media/image21.pdf"/><Relationship Id="rId21" Type="http://schemas.openxmlformats.org/officeDocument/2006/relationships/image" Target="../media/image20.png"/><Relationship Id="rId2" Type="http://schemas.openxmlformats.org/officeDocument/2006/relationships/image" Target="../media/image1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5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Relationship Id="rId5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7.xml"/><Relationship Id="rId5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0.xml"/><Relationship Id="rId5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Pseudogene</a:t>
            </a:r>
            <a:r>
              <a:rPr lang="en-US" dirty="0" smtClean="0">
                <a:latin typeface="Helvetica"/>
                <a:cs typeface="Helvetica"/>
              </a:rPr>
              <a:t> Transcription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>
                <a:latin typeface="Helvetica"/>
                <a:cs typeface="Helvetica"/>
              </a:rPr>
              <a:t>PseudoSeq</a:t>
            </a:r>
            <a:r>
              <a:rPr lang="en-US" sz="2000" b="1" dirty="0" smtClean="0">
                <a:latin typeface="Helvetica"/>
                <a:cs typeface="Helvetica"/>
              </a:rPr>
              <a:t>: </a:t>
            </a:r>
            <a:r>
              <a:rPr lang="en-US" sz="2000" dirty="0" smtClean="0">
                <a:latin typeface="Helvetica"/>
                <a:cs typeface="Helvetica"/>
              </a:rPr>
              <a:t>too stringent</a:t>
            </a:r>
          </a:p>
          <a:p>
            <a:endParaRPr lang="en-US" sz="2000" b="1" dirty="0" smtClean="0">
              <a:latin typeface="Helvetica"/>
              <a:cs typeface="Helvetica"/>
            </a:endParaRPr>
          </a:p>
          <a:p>
            <a:r>
              <a:rPr lang="en-US" sz="2000" b="1" dirty="0" smtClean="0">
                <a:latin typeface="Helvetica"/>
                <a:cs typeface="Helvetica"/>
              </a:rPr>
              <a:t>Overlap with TAR: </a:t>
            </a:r>
            <a:r>
              <a:rPr lang="en-US" sz="2000" dirty="0" smtClean="0">
                <a:latin typeface="Helvetica"/>
                <a:cs typeface="Helvetica"/>
              </a:rPr>
              <a:t>too liberal</a:t>
            </a:r>
          </a:p>
          <a:p>
            <a:endParaRPr lang="en-US" sz="2000" b="1" dirty="0" smtClean="0">
              <a:latin typeface="Helvetica"/>
              <a:cs typeface="Helvetica"/>
            </a:endParaRPr>
          </a:p>
          <a:p>
            <a:r>
              <a:rPr lang="en-US" sz="2000" b="1" dirty="0" smtClean="0">
                <a:latin typeface="Helvetica"/>
                <a:cs typeface="Helvetica"/>
              </a:rPr>
              <a:t>RPKM method</a:t>
            </a:r>
          </a:p>
          <a:p>
            <a:pPr lvl="1"/>
            <a:r>
              <a:rPr lang="en-US" sz="2000" dirty="0" smtClean="0">
                <a:latin typeface="Helvetica"/>
                <a:cs typeface="Helvetica"/>
              </a:rPr>
              <a:t>Calculate RPKM for each pseudogene using the uniquely mapped reads from RNA-</a:t>
            </a:r>
            <a:r>
              <a:rPr lang="en-US" sz="2000" dirty="0" err="1" smtClean="0">
                <a:latin typeface="Helvetica"/>
                <a:cs typeface="Helvetica"/>
              </a:rPr>
              <a:t>Seq</a:t>
            </a:r>
            <a:r>
              <a:rPr lang="en-US" sz="2000" dirty="0" smtClean="0">
                <a:latin typeface="Helvetica"/>
                <a:cs typeface="Helvetica"/>
              </a:rPr>
              <a:t> experiments</a:t>
            </a:r>
          </a:p>
          <a:p>
            <a:pPr lvl="1"/>
            <a:r>
              <a:rPr lang="en-US" sz="2000" dirty="0" smtClean="0">
                <a:latin typeface="Helvetica"/>
                <a:cs typeface="Helvetica"/>
              </a:rPr>
              <a:t>Set a RPKM cut-off, say at 0.1</a:t>
            </a:r>
          </a:p>
          <a:p>
            <a:pPr lvl="1"/>
            <a:r>
              <a:rPr lang="en-US" sz="2000" dirty="0" smtClean="0">
                <a:latin typeface="Helvetica"/>
                <a:cs typeface="Helvetica"/>
              </a:rPr>
              <a:t>Calculate FDR by randomly generating 5 million reads from protein coding genes with random errors, repeat the above two steps and then find the false discoveries. </a:t>
            </a:r>
          </a:p>
          <a:p>
            <a:pPr lvl="1">
              <a:buNone/>
            </a:pPr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131" y="5766137"/>
            <a:ext cx="8058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RPKM threshold: 1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Union: 40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False positive from simulation: 3</a:t>
            </a:r>
          </a:p>
          <a:p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Fly Results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6" name="Title 10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Developmental </a:t>
            </a:r>
            <a:r>
              <a:rPr lang="en-US" sz="2000" dirty="0" smtClean="0">
                <a:latin typeface="Helvetica"/>
                <a:ea typeface="+mj-ea"/>
                <a:cs typeface="Helvetica"/>
              </a:rPr>
              <a:t>stage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distribution</a:t>
            </a:r>
          </a:p>
        </p:txBody>
      </p:sp>
      <p:sp>
        <p:nvSpPr>
          <p:cNvPr id="17" name="Title 10"/>
          <p:cNvSpPr txBox="1">
            <a:spLocks/>
          </p:cNvSpPr>
          <p:nvPr/>
        </p:nvSpPr>
        <p:spPr>
          <a:xfrm>
            <a:off x="5334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Number of Tissues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2796" y="4207511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38185" y="1890786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1" name="Chart 20"/>
          <p:cNvGraphicFramePr/>
          <p:nvPr/>
        </p:nvGraphicFramePr>
        <p:xfrm>
          <a:off x="990600" y="3612124"/>
          <a:ext cx="7391400" cy="197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990600" y="1066799"/>
          <a:ext cx="7391400" cy="254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</a:t>
            </a:r>
            <a:r>
              <a:rPr lang="en-US" dirty="0" err="1" smtClean="0"/>
              <a:t>Pseudogenes</a:t>
            </a:r>
            <a:r>
              <a:rPr lang="en-US" dirty="0" smtClean="0"/>
              <a:t> RPKM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2019_4-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38400" y="1219200"/>
            <a:ext cx="2133600" cy="2133600"/>
          </a:xfrm>
          <a:prstGeom prst="rect">
            <a:avLst/>
          </a:prstGeom>
        </p:spPr>
      </p:pic>
      <p:pic>
        <p:nvPicPr>
          <p:cNvPr id="10" name="Picture 9" descr="2010_0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1219200"/>
            <a:ext cx="2057400" cy="2057400"/>
          </a:xfrm>
          <a:prstGeom prst="rect">
            <a:avLst/>
          </a:prstGeom>
        </p:spPr>
      </p:pic>
      <p:pic>
        <p:nvPicPr>
          <p:cNvPr id="11" name="Picture 10" descr="2020_8-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0" y="1219200"/>
            <a:ext cx="2133600" cy="2133600"/>
          </a:xfrm>
          <a:prstGeom prst="rect">
            <a:avLst/>
          </a:prstGeom>
        </p:spPr>
      </p:pic>
      <p:pic>
        <p:nvPicPr>
          <p:cNvPr id="12" name="Picture 11" descr="2021_12-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629400" y="1219200"/>
            <a:ext cx="2133600" cy="2133600"/>
          </a:xfrm>
          <a:prstGeom prst="rect">
            <a:avLst/>
          </a:prstGeom>
        </p:spPr>
      </p:pic>
      <p:pic>
        <p:nvPicPr>
          <p:cNvPr id="13" name="Picture 12" descr="2022_16-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04800" y="3048000"/>
            <a:ext cx="2057400" cy="2057400"/>
          </a:xfrm>
          <a:prstGeom prst="rect">
            <a:avLst/>
          </a:prstGeom>
        </p:spPr>
      </p:pic>
      <p:pic>
        <p:nvPicPr>
          <p:cNvPr id="15" name="Picture 14" descr="2023_20-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438400" y="3048000"/>
            <a:ext cx="2057400" cy="2057400"/>
          </a:xfrm>
          <a:prstGeom prst="rect">
            <a:avLst/>
          </a:prstGeom>
        </p:spPr>
      </p:pic>
      <p:pic>
        <p:nvPicPr>
          <p:cNvPr id="16" name="Picture 15" descr="L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572000" y="3048000"/>
            <a:ext cx="2057400" cy="2057400"/>
          </a:xfrm>
          <a:prstGeom prst="rect">
            <a:avLst/>
          </a:prstGeom>
        </p:spPr>
      </p:pic>
      <p:pic>
        <p:nvPicPr>
          <p:cNvPr id="17" name="Picture 16" descr="L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629400" y="3048000"/>
            <a:ext cx="2057400" cy="2057400"/>
          </a:xfrm>
          <a:prstGeom prst="rect">
            <a:avLst/>
          </a:prstGeom>
        </p:spPr>
      </p:pic>
      <p:pic>
        <p:nvPicPr>
          <p:cNvPr id="18" name="Picture 17" descr="L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304800" y="4800600"/>
            <a:ext cx="2057400" cy="2057400"/>
          </a:xfrm>
          <a:prstGeom prst="rect">
            <a:avLst/>
          </a:prstGeom>
        </p:spPr>
      </p:pic>
      <p:pic>
        <p:nvPicPr>
          <p:cNvPr id="19" name="Picture 18" descr="Pupa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2362200" y="4800600"/>
            <a:ext cx="2133600" cy="2133600"/>
          </a:xfrm>
          <a:prstGeom prst="rect">
            <a:avLst/>
          </a:prstGeom>
        </p:spPr>
      </p:pic>
      <p:pic>
        <p:nvPicPr>
          <p:cNvPr id="20" name="Picture 19" descr="AdultFema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4572000" y="4800600"/>
            <a:ext cx="2133600" cy="2133600"/>
          </a:xfrm>
          <a:prstGeom prst="rect">
            <a:avLst/>
          </a:prstGeom>
        </p:spPr>
      </p:pic>
      <p:pic>
        <p:nvPicPr>
          <p:cNvPr id="21" name="Picture 20" descr="AdultMa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629400" y="4800600"/>
            <a:ext cx="20574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131" y="5766137"/>
            <a:ext cx="8058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RPKM threshold: 0.1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Union: 62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False positive from simulation: 3</a:t>
            </a:r>
          </a:p>
          <a:p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Fly Results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>
                <a:latin typeface="Helvetica"/>
                <a:cs typeface="Helvetica"/>
              </a:rPr>
              <a:t>Developmental stage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distribution</a:t>
            </a:r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5334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Number of Tissues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22796" y="4207511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8185" y="1890786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6" name="Chart 15"/>
          <p:cNvGraphicFramePr/>
          <p:nvPr/>
        </p:nvGraphicFramePr>
        <p:xfrm>
          <a:off x="1066800" y="3708296"/>
          <a:ext cx="7239000" cy="177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066800" y="1066800"/>
          <a:ext cx="7239000" cy="254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828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1459468"/>
            <a:ext cx="12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RPKM &gt;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818" y="1752600"/>
            <a:ext cx="121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Developmental</a:t>
            </a: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stages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991" y="2209800"/>
            <a:ext cx="715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Parents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932" y="2526268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Broadly exp.</a:t>
            </a: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parents</a:t>
            </a:r>
            <a:endParaRPr lang="en-US" sz="1200" dirty="0">
              <a:latin typeface="Helvetica"/>
              <a:cs typeface="Helvetica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432726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8991" y="4708267"/>
            <a:ext cx="715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Parents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024735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Broadly exp.</a:t>
            </a: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parents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3974068"/>
            <a:ext cx="143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RPKM &gt; 0.1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267200"/>
            <a:ext cx="121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Developmental</a:t>
            </a: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stages</a:t>
            </a:r>
            <a:endParaRPr lang="en-US" sz="1200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Pseudogene</a:t>
            </a:r>
            <a:r>
              <a:rPr lang="en-US" dirty="0" smtClean="0">
                <a:latin typeface="Helvetica"/>
                <a:cs typeface="Helvetica"/>
              </a:rPr>
              <a:t> Annotation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Human:</a:t>
            </a:r>
          </a:p>
          <a:p>
            <a:pPr lvl="1"/>
            <a:r>
              <a:rPr lang="en-US" sz="2000" dirty="0" smtClean="0">
                <a:latin typeface="Helvetica"/>
                <a:cs typeface="Helvetica"/>
              </a:rPr>
              <a:t>HAVANA level 1 and level 2 </a:t>
            </a:r>
            <a:r>
              <a:rPr lang="en-US" sz="2000" dirty="0" err="1" smtClean="0">
                <a:latin typeface="Helvetica"/>
                <a:cs typeface="Helvetica"/>
              </a:rPr>
              <a:t>pseudogenes</a:t>
            </a:r>
            <a:r>
              <a:rPr lang="en-US" sz="2000" dirty="0" smtClean="0">
                <a:latin typeface="Helvetica"/>
                <a:cs typeface="Helvetica"/>
              </a:rPr>
              <a:t> from GENCODE 7. Totally 11,216.</a:t>
            </a:r>
          </a:p>
          <a:p>
            <a:endParaRPr lang="en-US" sz="2000" b="1" dirty="0" smtClean="0">
              <a:latin typeface="Helvetica"/>
              <a:cs typeface="Helvetica"/>
            </a:endParaRPr>
          </a:p>
          <a:p>
            <a:r>
              <a:rPr lang="en-US" sz="2000" b="1" dirty="0" smtClean="0">
                <a:latin typeface="Helvetica"/>
                <a:cs typeface="Helvetica"/>
              </a:rPr>
              <a:t>Worm:</a:t>
            </a:r>
          </a:p>
          <a:p>
            <a:pPr lvl="1"/>
            <a:r>
              <a:rPr lang="en-US" sz="2000" dirty="0" smtClean="0">
                <a:latin typeface="Helvetica"/>
                <a:cs typeface="Helvetica"/>
              </a:rPr>
              <a:t>Intersection of </a:t>
            </a:r>
            <a:r>
              <a:rPr lang="en-US" sz="2000" dirty="0" err="1" smtClean="0">
                <a:latin typeface="Helvetica"/>
                <a:cs typeface="Helvetica"/>
              </a:rPr>
              <a:t>PseudoPipe</a:t>
            </a:r>
            <a:r>
              <a:rPr lang="en-US" sz="2000" dirty="0" smtClean="0">
                <a:latin typeface="Helvetica"/>
                <a:cs typeface="Helvetica"/>
              </a:rPr>
              <a:t> and </a:t>
            </a:r>
            <a:r>
              <a:rPr lang="en-US" sz="2000" dirty="0" err="1" smtClean="0">
                <a:latin typeface="Helvetica"/>
                <a:cs typeface="Helvetica"/>
              </a:rPr>
              <a:t>WormBase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pseudogenes</a:t>
            </a:r>
            <a:r>
              <a:rPr lang="en-US" sz="2000" dirty="0" smtClean="0">
                <a:latin typeface="Helvetica"/>
                <a:cs typeface="Helvetica"/>
              </a:rPr>
              <a:t>. Totally 911. </a:t>
            </a:r>
          </a:p>
          <a:p>
            <a:endParaRPr lang="en-US" sz="2000" b="1" dirty="0" smtClean="0">
              <a:latin typeface="Helvetica"/>
              <a:cs typeface="Helvetica"/>
            </a:endParaRPr>
          </a:p>
          <a:p>
            <a:r>
              <a:rPr lang="en-US" sz="2000" b="1" dirty="0" smtClean="0">
                <a:latin typeface="Helvetica"/>
                <a:cs typeface="Helvetica"/>
              </a:rPr>
              <a:t>Fly:</a:t>
            </a:r>
          </a:p>
          <a:p>
            <a:pPr lvl="1"/>
            <a:r>
              <a:rPr lang="en-US" sz="2000" dirty="0" smtClean="0">
                <a:latin typeface="Helvetica"/>
                <a:cs typeface="Helvetica"/>
              </a:rPr>
              <a:t>Intersection of </a:t>
            </a:r>
            <a:r>
              <a:rPr lang="en-US" sz="2000" dirty="0" err="1" smtClean="0">
                <a:latin typeface="Helvetica"/>
                <a:cs typeface="Helvetica"/>
              </a:rPr>
              <a:t>PseudoPipe</a:t>
            </a:r>
            <a:r>
              <a:rPr lang="en-US" sz="2000" dirty="0" smtClean="0">
                <a:latin typeface="Helvetica"/>
                <a:cs typeface="Helvetica"/>
              </a:rPr>
              <a:t> and </a:t>
            </a:r>
            <a:r>
              <a:rPr lang="en-US" sz="2000" dirty="0" err="1" smtClean="0">
                <a:latin typeface="Helvetica"/>
                <a:cs typeface="Helvetica"/>
              </a:rPr>
              <a:t>FlyBase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pseudogenes</a:t>
            </a:r>
            <a:r>
              <a:rPr lang="en-US" sz="2000" dirty="0" smtClean="0">
                <a:latin typeface="Helvetica"/>
                <a:cs typeface="Helvetica"/>
              </a:rPr>
              <a:t>. Totally 108.</a:t>
            </a: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RNA-</a:t>
            </a:r>
            <a:r>
              <a:rPr lang="en-US" dirty="0" err="1" smtClean="0">
                <a:latin typeface="Helvetica"/>
                <a:cs typeface="Helvetica"/>
              </a:rPr>
              <a:t>Seq</a:t>
            </a:r>
            <a:r>
              <a:rPr lang="en-US" dirty="0" smtClean="0">
                <a:latin typeface="Helvetica"/>
                <a:cs typeface="Helvetica"/>
              </a:rPr>
              <a:t> Data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>
                <a:latin typeface="Helvetica"/>
                <a:cs typeface="Helvetica"/>
              </a:rPr>
              <a:t>Human:</a:t>
            </a:r>
          </a:p>
          <a:p>
            <a:pPr lvl="1"/>
            <a:r>
              <a:rPr lang="en-US" sz="1800" dirty="0" err="1" smtClean="0">
                <a:latin typeface="Helvetica"/>
                <a:cs typeface="Helvetica"/>
              </a:rPr>
              <a:t>HumanBodyMap</a:t>
            </a:r>
            <a:r>
              <a:rPr lang="en-US" sz="1800" dirty="0" smtClean="0">
                <a:latin typeface="Helvetica"/>
                <a:cs typeface="Helvetica"/>
              </a:rPr>
              <a:t> 2.0: 75-bp single reads from </a:t>
            </a:r>
            <a:r>
              <a:rPr lang="en-US" sz="1800" dirty="0" err="1" smtClean="0">
                <a:latin typeface="Helvetica"/>
                <a:cs typeface="Helvetica"/>
              </a:rPr>
              <a:t>polyA</a:t>
            </a:r>
            <a:r>
              <a:rPr lang="en-US" sz="1800" dirty="0" smtClean="0">
                <a:latin typeface="Helvetica"/>
                <a:cs typeface="Helvetica"/>
              </a:rPr>
              <a:t>+ RNA of 16 tissues</a:t>
            </a:r>
          </a:p>
          <a:p>
            <a:pPr lvl="1"/>
            <a:r>
              <a:rPr lang="en-US" sz="1800" dirty="0" smtClean="0">
                <a:latin typeface="Helvetica"/>
                <a:cs typeface="Helvetica"/>
              </a:rPr>
              <a:t>Gm12878 and K562: 76-bp single reads from total long RNA</a:t>
            </a:r>
          </a:p>
          <a:p>
            <a:endParaRPr lang="en-US" sz="1800" b="1" dirty="0" smtClean="0">
              <a:latin typeface="Helvetica"/>
              <a:cs typeface="Helvetica"/>
            </a:endParaRPr>
          </a:p>
          <a:p>
            <a:r>
              <a:rPr lang="en-US" sz="1800" b="1" dirty="0" smtClean="0">
                <a:latin typeface="Helvetica"/>
                <a:cs typeface="Helvetica"/>
              </a:rPr>
              <a:t>Worm:</a:t>
            </a:r>
            <a:endParaRPr lang="en-US" sz="1800" dirty="0" smtClean="0">
              <a:latin typeface="Helvetica"/>
              <a:cs typeface="Helvetica"/>
            </a:endParaRPr>
          </a:p>
          <a:p>
            <a:endParaRPr lang="en-US" sz="1800" b="1" dirty="0" smtClean="0">
              <a:latin typeface="Helvetica"/>
              <a:cs typeface="Helvetica"/>
            </a:endParaRPr>
          </a:p>
          <a:p>
            <a:r>
              <a:rPr lang="en-US" sz="1800" b="1" dirty="0" smtClean="0">
                <a:latin typeface="Helvetica"/>
                <a:cs typeface="Helvetica"/>
              </a:rPr>
              <a:t>Fly:</a:t>
            </a:r>
          </a:p>
          <a:p>
            <a:pPr lvl="1"/>
            <a:r>
              <a:rPr lang="en-US" sz="1800" dirty="0" smtClean="0">
                <a:latin typeface="Helvetica"/>
                <a:cs typeface="Helvetica"/>
              </a:rPr>
              <a:t>Developmental stages from embryo to adult: 36-bp single reads</a:t>
            </a:r>
          </a:p>
          <a:p>
            <a:pPr lvl="1">
              <a:buNone/>
            </a:pPr>
            <a:r>
              <a:rPr lang="en-US" sz="1800" dirty="0" smtClean="0">
                <a:latin typeface="Helvetica"/>
                <a:cs typeface="Helvetica"/>
              </a:rPr>
              <a:t>			Embryo 0 – 4 </a:t>
            </a:r>
            <a:r>
              <a:rPr lang="en-US" sz="1800" dirty="0" err="1" smtClean="0">
                <a:latin typeface="Helvetica"/>
                <a:cs typeface="Helvetica"/>
              </a:rPr>
              <a:t>h</a:t>
            </a:r>
            <a:r>
              <a:rPr lang="en-US" sz="1800" dirty="0" smtClean="0">
                <a:latin typeface="Helvetica"/>
                <a:cs typeface="Helvetica"/>
              </a:rPr>
              <a:t>		L1</a:t>
            </a:r>
          </a:p>
          <a:p>
            <a:pPr lvl="1">
              <a:buNone/>
            </a:pPr>
            <a:r>
              <a:rPr lang="en-US" sz="1800" dirty="0" smtClean="0">
                <a:latin typeface="Helvetica"/>
                <a:cs typeface="Helvetica"/>
              </a:rPr>
              <a:t>			Embryo 4 – 8 </a:t>
            </a:r>
            <a:r>
              <a:rPr lang="en-US" sz="1800" dirty="0" err="1" smtClean="0">
                <a:latin typeface="Helvetica"/>
                <a:cs typeface="Helvetica"/>
              </a:rPr>
              <a:t>h</a:t>
            </a:r>
            <a:r>
              <a:rPr lang="en-US" sz="1800" dirty="0" smtClean="0">
                <a:latin typeface="Helvetica"/>
                <a:cs typeface="Helvetica"/>
              </a:rPr>
              <a:t>		L2</a:t>
            </a:r>
          </a:p>
          <a:p>
            <a:pPr lvl="1">
              <a:buNone/>
            </a:pPr>
            <a:r>
              <a:rPr lang="en-US" sz="1800" dirty="0" smtClean="0">
                <a:latin typeface="Helvetica"/>
                <a:cs typeface="Helvetica"/>
              </a:rPr>
              <a:t>			Embryo 8 – 12 </a:t>
            </a:r>
            <a:r>
              <a:rPr lang="en-US" sz="1800" dirty="0" err="1" smtClean="0">
                <a:latin typeface="Helvetica"/>
                <a:cs typeface="Helvetica"/>
              </a:rPr>
              <a:t>h</a:t>
            </a:r>
            <a:r>
              <a:rPr lang="en-US" sz="1800" dirty="0" smtClean="0">
                <a:latin typeface="Helvetica"/>
                <a:cs typeface="Helvetica"/>
              </a:rPr>
              <a:t>		L3</a:t>
            </a:r>
          </a:p>
          <a:p>
            <a:pPr lvl="1">
              <a:buNone/>
            </a:pPr>
            <a:r>
              <a:rPr lang="en-US" sz="1800" dirty="0" smtClean="0">
                <a:latin typeface="Helvetica"/>
                <a:cs typeface="Helvetica"/>
              </a:rPr>
              <a:t>			Embryo 12 – 16 </a:t>
            </a:r>
            <a:r>
              <a:rPr lang="en-US" sz="1800" dirty="0" err="1" smtClean="0">
                <a:latin typeface="Helvetica"/>
                <a:cs typeface="Helvetica"/>
              </a:rPr>
              <a:t>h</a:t>
            </a:r>
            <a:r>
              <a:rPr lang="en-US" sz="1800" dirty="0" smtClean="0">
                <a:latin typeface="Helvetica"/>
                <a:cs typeface="Helvetica"/>
              </a:rPr>
              <a:t>		Pupae</a:t>
            </a:r>
          </a:p>
          <a:p>
            <a:pPr lvl="1">
              <a:buNone/>
            </a:pPr>
            <a:r>
              <a:rPr lang="en-US" sz="1800" dirty="0" smtClean="0">
                <a:latin typeface="Helvetica"/>
                <a:cs typeface="Helvetica"/>
              </a:rPr>
              <a:t>			Embryo 16 – 20 </a:t>
            </a:r>
            <a:r>
              <a:rPr lang="en-US" sz="1800" dirty="0" err="1" smtClean="0">
                <a:latin typeface="Helvetica"/>
                <a:cs typeface="Helvetica"/>
              </a:rPr>
              <a:t>h</a:t>
            </a:r>
            <a:r>
              <a:rPr lang="en-US" sz="1800" dirty="0" smtClean="0">
                <a:latin typeface="Helvetica"/>
                <a:cs typeface="Helvetica"/>
              </a:rPr>
              <a:t>		Adult male</a:t>
            </a:r>
          </a:p>
          <a:p>
            <a:pPr lvl="1">
              <a:buNone/>
            </a:pPr>
            <a:r>
              <a:rPr lang="en-US" sz="1800" dirty="0" smtClean="0">
                <a:latin typeface="Helvetica"/>
                <a:cs typeface="Helvetica"/>
              </a:rPr>
              <a:t>			Embryo 20 – 24 </a:t>
            </a:r>
            <a:r>
              <a:rPr lang="en-US" sz="1800" dirty="0" err="1" smtClean="0">
                <a:latin typeface="Helvetica"/>
                <a:cs typeface="Helvetica"/>
              </a:rPr>
              <a:t>h</a:t>
            </a:r>
            <a:r>
              <a:rPr lang="en-US" sz="1800" dirty="0" smtClean="0">
                <a:latin typeface="Helvetica"/>
                <a:cs typeface="Helvetica"/>
              </a:rPr>
              <a:t>		</a:t>
            </a:r>
            <a:r>
              <a:rPr lang="en-US" sz="1800" dirty="0" err="1" smtClean="0">
                <a:latin typeface="Helvetica"/>
                <a:cs typeface="Helvetica"/>
              </a:rPr>
              <a:t>Adule</a:t>
            </a:r>
            <a:r>
              <a:rPr lang="en-US" sz="1800" dirty="0" smtClean="0">
                <a:latin typeface="Helvetica"/>
                <a:cs typeface="Helvetica"/>
              </a:rPr>
              <a:t> female</a:t>
            </a:r>
          </a:p>
          <a:p>
            <a:pPr lvl="1">
              <a:buNone/>
            </a:pPr>
            <a:endParaRPr lang="en-US" sz="1800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RPKM Calculation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Alignment: Bowtie</a:t>
            </a:r>
          </a:p>
          <a:p>
            <a:pPr lvl="1"/>
            <a:r>
              <a:rPr lang="en-US" sz="2000" dirty="0" smtClean="0">
                <a:latin typeface="Helvetica"/>
                <a:cs typeface="Helvetica"/>
              </a:rPr>
              <a:t>Use Bowtie to map RNA-</a:t>
            </a:r>
            <a:r>
              <a:rPr lang="en-US" sz="2000" dirty="0" err="1" smtClean="0">
                <a:latin typeface="Helvetica"/>
                <a:cs typeface="Helvetica"/>
              </a:rPr>
              <a:t>Seq</a:t>
            </a:r>
            <a:r>
              <a:rPr lang="en-US" sz="2000" dirty="0" smtClean="0">
                <a:latin typeface="Helvetica"/>
                <a:cs typeface="Helvetica"/>
              </a:rPr>
              <a:t> reads to the whole genome and splice junctions;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mis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-matches allowed</a:t>
            </a:r>
            <a:r>
              <a:rPr lang="en-US" sz="2000" dirty="0" smtClean="0">
                <a:latin typeface="Helvetica"/>
                <a:cs typeface="Helvetica"/>
              </a:rPr>
              <a:t>, only uniquely mapped reads are kept</a:t>
            </a:r>
          </a:p>
          <a:p>
            <a:endParaRPr lang="en-US" sz="2000" b="1" dirty="0" smtClean="0">
              <a:latin typeface="Helvetica"/>
              <a:cs typeface="Helvetica"/>
            </a:endParaRPr>
          </a:p>
          <a:p>
            <a:r>
              <a:rPr lang="en-US" sz="2000" b="1" dirty="0" smtClean="0">
                <a:latin typeface="Helvetica"/>
                <a:cs typeface="Helvetica"/>
              </a:rPr>
              <a:t>RPKM: </a:t>
            </a:r>
            <a:r>
              <a:rPr lang="en-US" sz="2000" b="1" dirty="0" err="1" smtClean="0">
                <a:latin typeface="Helvetica"/>
                <a:cs typeface="Helvetica"/>
              </a:rPr>
              <a:t>RSEQTools</a:t>
            </a:r>
            <a:endParaRPr lang="en-US" sz="2000" b="1" dirty="0">
              <a:latin typeface="Helvetica"/>
              <a:cs typeface="Helvetica"/>
            </a:endParaRPr>
          </a:p>
          <a:p>
            <a:pPr lvl="1">
              <a:buNone/>
            </a:pPr>
            <a:endParaRPr lang="en-US" sz="2000" dirty="0" smtClean="0">
              <a:latin typeface="Helvetica"/>
              <a:cs typeface="Helvetica"/>
            </a:endParaRPr>
          </a:p>
          <a:p>
            <a:pPr lvl="1">
              <a:buNone/>
            </a:pPr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Pseudogene</a:t>
            </a:r>
            <a:r>
              <a:rPr lang="en-US" dirty="0" smtClean="0"/>
              <a:t> RPKM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Gm1287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71600"/>
            <a:ext cx="1600200" cy="1600200"/>
          </a:xfrm>
          <a:prstGeom prst="rect">
            <a:avLst/>
          </a:prstGeom>
        </p:spPr>
      </p:pic>
      <p:pic>
        <p:nvPicPr>
          <p:cNvPr id="20" name="Picture 19" descr="K56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0" y="1371600"/>
            <a:ext cx="1600200" cy="1600200"/>
          </a:xfrm>
          <a:prstGeom prst="rect">
            <a:avLst/>
          </a:prstGeom>
        </p:spPr>
      </p:pic>
      <p:pic>
        <p:nvPicPr>
          <p:cNvPr id="21" name="Picture 20" descr="Adipo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48000" y="1371600"/>
            <a:ext cx="1600200" cy="1600200"/>
          </a:xfrm>
          <a:prstGeom prst="rect">
            <a:avLst/>
          </a:prstGeom>
        </p:spPr>
      </p:pic>
      <p:pic>
        <p:nvPicPr>
          <p:cNvPr id="22" name="Picture 21" descr="Adren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72000" y="1371600"/>
            <a:ext cx="1600200" cy="1600200"/>
          </a:xfrm>
          <a:prstGeom prst="rect">
            <a:avLst/>
          </a:prstGeom>
        </p:spPr>
      </p:pic>
      <p:pic>
        <p:nvPicPr>
          <p:cNvPr id="23" name="Picture 22" descr="bra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096000" y="1371600"/>
            <a:ext cx="1600200" cy="1600200"/>
          </a:xfrm>
          <a:prstGeom prst="rect">
            <a:avLst/>
          </a:prstGeom>
        </p:spPr>
      </p:pic>
      <p:pic>
        <p:nvPicPr>
          <p:cNvPr id="24" name="Picture 23" descr="brea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7543800" y="1371600"/>
            <a:ext cx="1600200" cy="1600200"/>
          </a:xfrm>
          <a:prstGeom prst="rect">
            <a:avLst/>
          </a:prstGeom>
        </p:spPr>
      </p:pic>
      <p:pic>
        <p:nvPicPr>
          <p:cNvPr id="25" name="Picture 24" descr="col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2971800"/>
            <a:ext cx="1600200" cy="1600200"/>
          </a:xfrm>
          <a:prstGeom prst="rect">
            <a:avLst/>
          </a:prstGeom>
        </p:spPr>
      </p:pic>
      <p:pic>
        <p:nvPicPr>
          <p:cNvPr id="26" name="Picture 25" descr="hear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524000" y="2971800"/>
            <a:ext cx="1600200" cy="1600200"/>
          </a:xfrm>
          <a:prstGeom prst="rect">
            <a:avLst/>
          </a:prstGeom>
        </p:spPr>
      </p:pic>
      <p:pic>
        <p:nvPicPr>
          <p:cNvPr id="27" name="Picture 26" descr="kidne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3048000" y="2971800"/>
            <a:ext cx="1600200" cy="1600200"/>
          </a:xfrm>
          <a:prstGeom prst="rect">
            <a:avLst/>
          </a:prstGeom>
        </p:spPr>
      </p:pic>
      <p:pic>
        <p:nvPicPr>
          <p:cNvPr id="28" name="Picture 27" descr="liv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572000" y="2971800"/>
            <a:ext cx="1600200" cy="1600200"/>
          </a:xfrm>
          <a:prstGeom prst="rect">
            <a:avLst/>
          </a:prstGeom>
        </p:spPr>
      </p:pic>
      <p:pic>
        <p:nvPicPr>
          <p:cNvPr id="29" name="Picture 28" descr="lu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096000" y="2971800"/>
            <a:ext cx="1600200" cy="1600200"/>
          </a:xfrm>
          <a:prstGeom prst="rect">
            <a:avLst/>
          </a:prstGeom>
        </p:spPr>
      </p:pic>
      <p:pic>
        <p:nvPicPr>
          <p:cNvPr id="30" name="Picture 29" descr="lymphNod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7543800" y="2971800"/>
            <a:ext cx="1600200" cy="1600200"/>
          </a:xfrm>
          <a:prstGeom prst="rect">
            <a:avLst/>
          </a:prstGeom>
        </p:spPr>
      </p:pic>
      <p:pic>
        <p:nvPicPr>
          <p:cNvPr id="31" name="Picture 30" descr="ovar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0" y="4572000"/>
            <a:ext cx="1600200" cy="1600200"/>
          </a:xfrm>
          <a:prstGeom prst="rect">
            <a:avLst/>
          </a:prstGeom>
        </p:spPr>
      </p:pic>
      <p:pic>
        <p:nvPicPr>
          <p:cNvPr id="32" name="Picture 31" descr="prost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8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1479550" y="4572000"/>
            <a:ext cx="1644650" cy="1644650"/>
          </a:xfrm>
          <a:prstGeom prst="rect">
            <a:avLst/>
          </a:prstGeom>
        </p:spPr>
      </p:pic>
      <p:pic>
        <p:nvPicPr>
          <p:cNvPr id="33" name="Picture 32" descr="skeletalMusc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0"/>
              <a:stretch>
                <a:fillRect/>
              </a:stretch>
            </p:blipFill>
          </mc:Choice>
          <mc:Fallback>
            <p:blipFill>
              <a:blip r:embed="rId31"/>
              <a:stretch>
                <a:fillRect/>
              </a:stretch>
            </p:blipFill>
          </mc:Fallback>
        </mc:AlternateContent>
        <p:spPr>
          <a:xfrm>
            <a:off x="3003550" y="4572000"/>
            <a:ext cx="1644650" cy="1644650"/>
          </a:xfrm>
          <a:prstGeom prst="rect">
            <a:avLst/>
          </a:prstGeom>
        </p:spPr>
      </p:pic>
      <p:pic>
        <p:nvPicPr>
          <p:cNvPr id="34" name="Picture 33" descr="test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4527550" y="4572000"/>
            <a:ext cx="1644650" cy="1644650"/>
          </a:xfrm>
          <a:prstGeom prst="rect">
            <a:avLst/>
          </a:prstGeom>
        </p:spPr>
      </p:pic>
      <p:pic>
        <p:nvPicPr>
          <p:cNvPr id="35" name="Picture 34" descr="thyroi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4"/>
              <a:stretch>
                <a:fillRect/>
              </a:stretch>
            </p:blipFill>
          </mc:Choice>
          <mc:Fallback>
            <p:blipFill>
              <a:blip r:embed="rId35"/>
              <a:stretch>
                <a:fillRect/>
              </a:stretch>
            </p:blipFill>
          </mc:Fallback>
        </mc:AlternateContent>
        <p:spPr>
          <a:xfrm>
            <a:off x="6019800" y="4572000"/>
            <a:ext cx="1644650" cy="1644650"/>
          </a:xfrm>
          <a:prstGeom prst="rect">
            <a:avLst/>
          </a:prstGeom>
        </p:spPr>
      </p:pic>
      <p:pic>
        <p:nvPicPr>
          <p:cNvPr id="36" name="Picture 35" descr="whiteBloodCe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6"/>
              <a:stretch>
                <a:fillRect/>
              </a:stretch>
            </p:blipFill>
          </mc:Choice>
          <mc:Fallback>
            <p:blipFill>
              <a:blip r:embed="rId37"/>
              <a:stretch>
                <a:fillRect/>
              </a:stretch>
            </p:blipFill>
          </mc:Fallback>
        </mc:AlternateContent>
        <p:spPr>
          <a:xfrm>
            <a:off x="7499350" y="4572000"/>
            <a:ext cx="1644650" cy="164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/>
        </p:nvGraphicFramePr>
        <p:xfrm>
          <a:off x="1066800" y="3429000"/>
          <a:ext cx="7245204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131" y="5766137"/>
            <a:ext cx="8058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RPKM threshold: 1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Union: 1,411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False positive from simulation: 121</a:t>
            </a:r>
          </a:p>
          <a:p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Human Results</a:t>
            </a:r>
            <a:endParaRPr lang="en-US" dirty="0">
              <a:latin typeface="Helvetica"/>
              <a:cs typeface="Helvetica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628131" y="1219200"/>
          <a:ext cx="800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10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Tissue specificity</a:t>
            </a:r>
          </a:p>
        </p:txBody>
      </p:sp>
      <p:sp>
        <p:nvSpPr>
          <p:cNvPr id="18" name="Title 10"/>
          <p:cNvSpPr txBox="1">
            <a:spLocks/>
          </p:cNvSpPr>
          <p:nvPr/>
        </p:nvSpPr>
        <p:spPr>
          <a:xfrm>
            <a:off x="5334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Number of Tissues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22796" y="4207511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38185" y="1890786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990599" y="1219200"/>
          <a:ext cx="7321405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990598" y="1104900"/>
          <a:ext cx="732140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990598" y="3188037"/>
          <a:ext cx="7391400" cy="25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131" y="5766137"/>
            <a:ext cx="805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RPKM threshold: 1</a:t>
            </a:r>
          </a:p>
          <a:p>
            <a:endParaRPr lang="en-US" sz="2000" dirty="0" smtClean="0">
              <a:latin typeface="Helvetica"/>
              <a:cs typeface="Helvetica"/>
            </a:endParaRPr>
          </a:p>
          <a:p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Human Results</a:t>
            </a:r>
            <a:endParaRPr lang="en-US" dirty="0">
              <a:latin typeface="Helvetica"/>
              <a:cs typeface="Helvetica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628131" y="1219200"/>
          <a:ext cx="800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itle 10"/>
          <p:cNvSpPr txBox="1">
            <a:spLocks/>
          </p:cNvSpPr>
          <p:nvPr/>
        </p:nvSpPr>
        <p:spPr>
          <a:xfrm>
            <a:off x="5334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Number of Tissues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22796" y="4207511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38185" y="1890786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itle 10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Associated parent genes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29400" y="3810000"/>
            <a:ext cx="152400" cy="152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29400" y="4038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4472" y="3733800"/>
            <a:ext cx="911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All parents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4472" y="3962400"/>
            <a:ext cx="2015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Broadly expressed parents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7" name="Title 10"/>
          <p:cNvSpPr txBox="1">
            <a:spLocks/>
          </p:cNvSpPr>
          <p:nvPr/>
        </p:nvSpPr>
        <p:spPr>
          <a:xfrm>
            <a:off x="5334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Tissue specificity of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pgenes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with parents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772300" y="3429000"/>
          <a:ext cx="7315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131" y="5766137"/>
            <a:ext cx="8058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RPKM threshold: 0.1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Union: 5,714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False positive from simulation: 121</a:t>
            </a:r>
          </a:p>
          <a:p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Human Results</a:t>
            </a:r>
            <a:endParaRPr lang="en-US" dirty="0">
              <a:latin typeface="Helvetica"/>
              <a:cs typeface="Helvetica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628131" y="1219200"/>
          <a:ext cx="800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10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Tissue specificity</a:t>
            </a:r>
          </a:p>
        </p:txBody>
      </p:sp>
      <p:sp>
        <p:nvSpPr>
          <p:cNvPr id="18" name="Title 10"/>
          <p:cNvSpPr txBox="1">
            <a:spLocks/>
          </p:cNvSpPr>
          <p:nvPr/>
        </p:nvSpPr>
        <p:spPr>
          <a:xfrm>
            <a:off x="5334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Number of Tissues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22796" y="4207511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38185" y="1890786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734200" y="1219200"/>
          <a:ext cx="7391400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990597" y="1219200"/>
          <a:ext cx="732140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628131" y="1219200"/>
          <a:ext cx="800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990597" y="3124199"/>
          <a:ext cx="7467604" cy="26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Human Results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itle 10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Associated parent genes</a:t>
            </a:r>
          </a:p>
        </p:txBody>
      </p:sp>
      <p:sp>
        <p:nvSpPr>
          <p:cNvPr id="18" name="Title 10"/>
          <p:cNvSpPr txBox="1">
            <a:spLocks/>
          </p:cNvSpPr>
          <p:nvPr/>
        </p:nvSpPr>
        <p:spPr>
          <a:xfrm>
            <a:off x="53340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Number of Tissues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27002" y="4207511"/>
            <a:ext cx="1476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Parents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38185" y="1890786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Number of </a:t>
            </a:r>
            <a:r>
              <a:rPr lang="en-US" sz="1200" dirty="0" err="1" smtClean="0">
                <a:latin typeface="Helvetica"/>
                <a:cs typeface="Helvetica"/>
              </a:rPr>
              <a:t>Pgenes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F0DE-57BE-FA43-9D86-781591F5541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" name="Title 10"/>
          <p:cNvSpPr txBox="1">
            <a:spLocks/>
          </p:cNvSpPr>
          <p:nvPr/>
        </p:nvSpPr>
        <p:spPr>
          <a:xfrm>
            <a:off x="5334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Tissue specificity of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pgenes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with parents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131" y="5766137"/>
            <a:ext cx="805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RPKM threshold: 0.1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9400" y="3810000"/>
            <a:ext cx="152400" cy="152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29400" y="4038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84472" y="3733800"/>
            <a:ext cx="911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All parents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4472" y="3962400"/>
            <a:ext cx="2015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Broadly expressed parents</a:t>
            </a:r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575</Words>
  <Application>Microsoft Macintosh PowerPoint</Application>
  <PresentationFormat>On-screen Show (4:3)</PresentationFormat>
  <Paragraphs>204</Paragraphs>
  <Slides>13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Pseudogene Transcription</vt:lpstr>
      <vt:lpstr>Pseudogene Annotation</vt:lpstr>
      <vt:lpstr>RNA-Seq Data</vt:lpstr>
      <vt:lpstr>RPKM Calculation</vt:lpstr>
      <vt:lpstr>Pseudogene RPKM Distribution</vt:lpstr>
      <vt:lpstr>Human Results</vt:lpstr>
      <vt:lpstr>Human Results</vt:lpstr>
      <vt:lpstr>Human Results</vt:lpstr>
      <vt:lpstr>Human Results</vt:lpstr>
      <vt:lpstr>Fly Results</vt:lpstr>
      <vt:lpstr>Fly Pseudogenes RPKM </vt:lpstr>
      <vt:lpstr>Fly Results</vt:lpstr>
      <vt:lpstr>Fly Results</vt:lpstr>
    </vt:vector>
  </TitlesOfParts>
  <Company>UConn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Baikang Pei</dc:creator>
  <cp:lastModifiedBy>Baikang Pei</cp:lastModifiedBy>
  <cp:revision>153</cp:revision>
  <dcterms:created xsi:type="dcterms:W3CDTF">2013-01-16T01:01:24Z</dcterms:created>
  <dcterms:modified xsi:type="dcterms:W3CDTF">2013-01-16T01:36:00Z</dcterms:modified>
</cp:coreProperties>
</file>