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charts/chart1.xml" ContentType="application/vnd.openxmlformats-officedocument.drawingml.chart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Default Extension="xlsx" ContentType="application/vnd.openxmlformats-officedocument.spreadsheetml.sheet"/>
  <Override PartName="/ppt/slideMasters/slideMaster1.xml" ContentType="application/vnd.openxmlformats-officedocument.presentationml.slideMaster+xml"/>
  <Override PartName="/ppt/charts/chart2.xml" ContentType="application/vnd.openxmlformats-officedocument.drawingml.chart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"/>
  </p:notesMasterIdLst>
  <p:sldIdLst>
    <p:sldId id="268" r:id="rId2"/>
    <p:sldId id="271" r:id="rId3"/>
    <p:sldId id="270" r:id="rId4"/>
    <p:sldId id="269" r:id="rId5"/>
    <p:sldId id="27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6400"/>
    <a:srgbClr val="0000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962" autoAdjust="0"/>
    <p:restoredTop sz="88652" autoAdjust="0"/>
  </p:normalViewPr>
  <p:slideViewPr>
    <p:cSldViewPr snapToGrid="0" snapToObjects="1">
      <p:cViewPr varScale="1">
        <p:scale>
          <a:sx n="83" d="100"/>
          <a:sy n="83" d="100"/>
        </p:scale>
        <p:origin x="-1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autoTitleDeleted val="1"/>
    <c:plotArea>
      <c:layout>
        <c:manualLayout>
          <c:layoutTarget val="inner"/>
          <c:xMode val="edge"/>
          <c:yMode val="edge"/>
          <c:x val="0.0427985208459035"/>
          <c:y val="0.162899825245002"/>
          <c:w val="0.426361000357867"/>
          <c:h val="0.4378415581436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lang="zh-CN" sz="900"/>
                </a:pPr>
                <a:endParaRPr lang="en-US"/>
              </a:p>
            </c:txPr>
            <c:dLblPos val="ctr"/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0.77</c:v>
                </c:pt>
                <c:pt idx="1">
                  <c:v>0.05</c:v>
                </c:pt>
                <c:pt idx="2">
                  <c:v>0.18</c:v>
                </c:pt>
              </c:numCache>
            </c:numRef>
          </c:val>
        </c:ser>
        <c:dLbls/>
        <c:firstSliceAng val="0"/>
      </c:pieChart>
    </c:plotArea>
    <c:legend>
      <c:legendPos val="b"/>
      <c:layout>
        <c:manualLayout>
          <c:xMode val="edge"/>
          <c:yMode val="edge"/>
          <c:x val="0.0464159989280039"/>
          <c:y val="0.669916148389204"/>
          <c:w val="0.516692912499853"/>
          <c:h val="0.11804883476391"/>
        </c:manualLayout>
      </c:layout>
      <c:txPr>
        <a:bodyPr/>
        <a:lstStyle/>
        <a:p>
          <a:pPr>
            <a:defRPr lang="zh-CN" sz="900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dLblPos val="bestFit"/>
              <c:showPercent val="1"/>
            </c:dLbl>
            <c:dLbl>
              <c:idx val="1"/>
              <c:layout>
                <c:manualLayout>
                  <c:x val="0.177517016376098"/>
                  <c:y val="-0.165800874857533"/>
                </c:manualLayout>
              </c:layout>
              <c:dLblPos val="bestFit"/>
              <c:showPercent val="1"/>
            </c:dLbl>
            <c:dLbl>
              <c:idx val="2"/>
              <c:layout/>
              <c:dLblPos val="bestFit"/>
              <c:showPercent val="1"/>
            </c:dLbl>
            <c:numFmt formatCode="0%" sourceLinked="0"/>
            <c:txPr>
              <a:bodyPr anchor="ctr">
                <a:noAutofit/>
              </a:bodyPr>
              <a:lstStyle/>
              <a:p>
                <a:pPr algn="ctr">
                  <a:defRPr lang="zh-CN" sz="900" b="0" spc="0"/>
                </a:pPr>
                <a:endParaRPr lang="en-US"/>
              </a:p>
            </c:txPr>
            <c:dLblPos val="ctr"/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found orthologs in more than 30 species</c:v>
                </c:pt>
                <c:pt idx="1">
                  <c:v>found orthologs in less than 30 species</c:v>
                </c:pt>
                <c:pt idx="2">
                  <c:v>singleton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0.32</c:v>
                </c:pt>
                <c:pt idx="1">
                  <c:v>0.16</c:v>
                </c:pt>
                <c:pt idx="2">
                  <c:v>0.52</c:v>
                </c:pt>
              </c:numCache>
            </c:numRef>
          </c:val>
        </c:ser>
        <c:dLbls/>
        <c:firstSliceAng val="9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669BC-F37A-4263-8269-70E659A1D409}" type="datetimeFigureOut">
              <a:rPr lang="zh-CN" altLang="en-US" smtClean="0"/>
              <a:pPr/>
              <a:t>1/10/13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1A582-B222-462D-B291-5DA24C3157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330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|</a:t>
            </a:r>
            <a:r>
              <a:rPr lang="en-US" altLang="zh-CN" baseline="0" dirty="0" err="1" smtClean="0"/>
              <a:t>cor</a:t>
            </a:r>
            <a:r>
              <a:rPr lang="en-US" altLang="zh-CN" baseline="0" dirty="0" smtClean="0"/>
              <a:t>| </a:t>
            </a:r>
            <a:r>
              <a:rPr lang="en-US" altLang="zh-CN" baseline="0" dirty="0" err="1" smtClean="0"/>
              <a:t>ncrna</a:t>
            </a:r>
            <a:r>
              <a:rPr lang="en-US" altLang="zh-CN" baseline="0" dirty="0" smtClean="0"/>
              <a:t>  tar</a:t>
            </a:r>
            <a:endParaRPr lang="en-US" altLang="zh-CN" dirty="0" smtClean="0"/>
          </a:p>
          <a:p>
            <a:r>
              <a:rPr lang="en-US" altLang="zh-CN" dirty="0" smtClean="0"/>
              <a:t>H     &gt;0.65   &gt;0.9</a:t>
            </a:r>
          </a:p>
          <a:p>
            <a:r>
              <a:rPr lang="en-US" altLang="zh-CN" dirty="0" smtClean="0"/>
              <a:t>W     &gt;0.65   &gt;0.9</a:t>
            </a:r>
          </a:p>
          <a:p>
            <a:r>
              <a:rPr lang="en-US" altLang="zh-CN" dirty="0" smtClean="0"/>
              <a:t>F     &gt;0.65   &gt;0.9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1A582-B222-462D-B291-5DA24C31577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505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23-4470-804E-96B5-8FBF18142CB9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23-4470-804E-96B5-8FBF18142CB9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23-4470-804E-96B5-8FBF18142CB9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23-4470-804E-96B5-8FBF18142CB9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23-4470-804E-96B5-8FBF18142CB9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23-4470-804E-96B5-8FBF18142CB9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23-4470-804E-96B5-8FBF18142CB9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23-4470-804E-96B5-8FBF18142CB9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23-4470-804E-96B5-8FBF18142CB9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23-4470-804E-96B5-8FBF18142CB9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23-4470-804E-96B5-8FBF18142CB9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47123-4470-804E-96B5-8FBF18142CB9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4" Type="http://schemas.openxmlformats.org/officeDocument/2006/relationships/image" Target="../media/image2.png"/><Relationship Id="rId10" Type="http://schemas.openxmlformats.org/officeDocument/2006/relationships/image" Target="../media/image6.png"/><Relationship Id="rId5" Type="http://schemas.openxmlformats.org/officeDocument/2006/relationships/image" Target="../media/image3.png"/><Relationship Id="rId7" Type="http://schemas.openxmlformats.org/officeDocument/2006/relationships/chart" Target="../charts/chart2.xml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3" Type="http://schemas.openxmlformats.org/officeDocument/2006/relationships/image" Target="../media/image1.png"/><Relationship Id="rId6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hyperlink" Target="http://www.nature.com/nature/journal/v468/n7325/full/nature09634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 rot="16200000">
            <a:off x="-539113" y="4103391"/>
            <a:ext cx="1895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Temporal expression divergence across modules</a:t>
            </a:r>
            <a:endParaRPr lang="en-US" sz="1000" b="1" dirty="0">
              <a:latin typeface="Arial"/>
              <a:cs typeface="Arial"/>
            </a:endParaRPr>
          </a:p>
        </p:txBody>
      </p:sp>
      <p:pic>
        <p:nvPicPr>
          <p:cNvPr id="162" name="Picture 161" descr="Figure5(main_modified)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6" y="5333205"/>
            <a:ext cx="8306348" cy="15247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93111" y="3364077"/>
            <a:ext cx="1889061" cy="210673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81425" y="62077"/>
            <a:ext cx="3209361" cy="3275054"/>
            <a:chOff x="181425" y="62077"/>
            <a:chExt cx="3209361" cy="3275054"/>
          </a:xfrm>
        </p:grpSpPr>
        <p:grpSp>
          <p:nvGrpSpPr>
            <p:cNvPr id="15" name="Group 14"/>
            <p:cNvGrpSpPr/>
            <p:nvPr/>
          </p:nvGrpSpPr>
          <p:grpSpPr>
            <a:xfrm>
              <a:off x="181425" y="62077"/>
              <a:ext cx="3209361" cy="3275054"/>
              <a:chOff x="181425" y="-129198"/>
              <a:chExt cx="3209361" cy="3275054"/>
            </a:xfrm>
          </p:grpSpPr>
          <p:pic>
            <p:nvPicPr>
              <p:cNvPr id="109" name="Picture 108" descr="coappear_wfh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062" y="-66453"/>
                <a:ext cx="3135724" cy="3210873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81425" y="-129198"/>
                <a:ext cx="14076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/>
                  <a:t>1</a:t>
                </a:r>
                <a:endParaRPr lang="zh-CN" altLang="en-US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95972" y="2838079"/>
                <a:ext cx="14076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/>
                  <a:t>0</a:t>
                </a:r>
                <a:endParaRPr lang="zh-CN" altLang="en-US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03115" y="145192"/>
              <a:ext cx="2750143" cy="913"/>
              <a:chOff x="651756" y="123909"/>
              <a:chExt cx="2701502" cy="913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651756" y="124822"/>
                <a:ext cx="91073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1648645" y="123909"/>
                <a:ext cx="830507" cy="913"/>
              </a:xfrm>
              <a:prstGeom prst="line">
                <a:avLst/>
              </a:prstGeom>
              <a:ln>
                <a:solidFill>
                  <a:srgbClr val="0064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84267" y="124822"/>
                <a:ext cx="76899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146"/>
          <p:cNvGrpSpPr/>
          <p:nvPr/>
        </p:nvGrpSpPr>
        <p:grpSpPr>
          <a:xfrm>
            <a:off x="3488984" y="105897"/>
            <a:ext cx="2832805" cy="2671246"/>
            <a:chOff x="1859255" y="2483209"/>
            <a:chExt cx="3033791" cy="3013640"/>
          </a:xfrm>
        </p:grpSpPr>
        <p:graphicFrame>
          <p:nvGraphicFramePr>
            <p:cNvPr id="153" name="Chart 152"/>
            <p:cNvGraphicFramePr/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2705847"/>
                </p:ext>
              </p:extLst>
            </p:nvPr>
          </p:nvGraphicFramePr>
          <p:xfrm>
            <a:off x="2799093" y="2483209"/>
            <a:ext cx="2093953" cy="20481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55" name="TextBox 154"/>
            <p:cNvSpPr txBox="1"/>
            <p:nvPr/>
          </p:nvSpPr>
          <p:spPr>
            <a:xfrm>
              <a:off x="1859255" y="3742847"/>
              <a:ext cx="1060105" cy="451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Conservation in # of species</a:t>
              </a:r>
              <a:endParaRPr lang="en-US" sz="1000" b="1" dirty="0"/>
            </a:p>
          </p:txBody>
        </p:sp>
        <p:graphicFrame>
          <p:nvGraphicFramePr>
            <p:cNvPr id="159" name="Chart 158"/>
            <p:cNvGraphicFramePr/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5477102"/>
                </p:ext>
              </p:extLst>
            </p:nvPr>
          </p:nvGraphicFramePr>
          <p:xfrm>
            <a:off x="2642415" y="4227145"/>
            <a:ext cx="1522412" cy="12697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178" name="TextBox 177"/>
          <p:cNvSpPr txBox="1"/>
          <p:nvPr/>
        </p:nvSpPr>
        <p:spPr>
          <a:xfrm>
            <a:off x="5878031" y="978887"/>
            <a:ext cx="32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79" name="TextBox 178"/>
          <p:cNvSpPr txBox="1"/>
          <p:nvPr/>
        </p:nvSpPr>
        <p:spPr>
          <a:xfrm>
            <a:off x="-9161" y="5075275"/>
            <a:ext cx="32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82" name="TextBox 181"/>
          <p:cNvSpPr txBox="1"/>
          <p:nvPr/>
        </p:nvSpPr>
        <p:spPr>
          <a:xfrm>
            <a:off x="884260" y="-49916"/>
            <a:ext cx="538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Human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786162" y="-49916"/>
            <a:ext cx="538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6400"/>
                </a:solidFill>
              </a:rPr>
              <a:t>Worm</a:t>
            </a:r>
            <a:endParaRPr lang="en-US" sz="900" b="1" dirty="0">
              <a:solidFill>
                <a:srgbClr val="0064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790486" y="-47135"/>
            <a:ext cx="610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00FF"/>
                </a:solidFill>
              </a:rPr>
              <a:t>Fly</a:t>
            </a:r>
            <a:endParaRPr lang="en-US" sz="900" b="1" dirty="0">
              <a:solidFill>
                <a:srgbClr val="0000FF"/>
              </a:solidFill>
            </a:endParaRPr>
          </a:p>
        </p:txBody>
      </p:sp>
      <p:sp>
        <p:nvSpPr>
          <p:cNvPr id="222" name="Rectangle 3"/>
          <p:cNvSpPr/>
          <p:nvPr/>
        </p:nvSpPr>
        <p:spPr>
          <a:xfrm>
            <a:off x="3455687" y="1619570"/>
            <a:ext cx="1949775" cy="106852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en-US" sz="1200" b="1" dirty="0">
              <a:solidFill>
                <a:srgbClr val="000000"/>
              </a:solidFill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3385307" y="1821188"/>
            <a:ext cx="1261513" cy="878260"/>
            <a:chOff x="4416044" y="3361612"/>
            <a:chExt cx="1489915" cy="1124521"/>
          </a:xfrm>
        </p:grpSpPr>
        <p:grpSp>
          <p:nvGrpSpPr>
            <p:cNvPr id="10" name="Group 67"/>
            <p:cNvGrpSpPr/>
            <p:nvPr/>
          </p:nvGrpSpPr>
          <p:grpSpPr>
            <a:xfrm>
              <a:off x="4769904" y="3459432"/>
              <a:ext cx="741333" cy="946641"/>
              <a:chOff x="999174" y="2974569"/>
              <a:chExt cx="483009" cy="597327"/>
            </a:xfrm>
          </p:grpSpPr>
          <p:sp>
            <p:nvSpPr>
              <p:cNvPr id="258" name="Oval 257"/>
              <p:cNvSpPr/>
              <p:nvPr/>
            </p:nvSpPr>
            <p:spPr>
              <a:xfrm>
                <a:off x="999174" y="3099340"/>
                <a:ext cx="483009" cy="472556"/>
              </a:xfrm>
              <a:prstGeom prst="ellipse">
                <a:avLst/>
              </a:prstGeom>
              <a:noFill/>
              <a:ln w="25400">
                <a:solidFill>
                  <a:srgbClr val="006400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297198" y="3021466"/>
                <a:ext cx="113922" cy="119977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1180480" y="2974569"/>
                <a:ext cx="132973" cy="13556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67" name="TextBox 266"/>
            <p:cNvSpPr txBox="1"/>
            <p:nvPr/>
          </p:nvSpPr>
          <p:spPr>
            <a:xfrm>
              <a:off x="4416044" y="4190576"/>
              <a:ext cx="643136" cy="295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0000"/>
                  </a:solidFill>
                </a:rPr>
                <a:t>Worm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4508306" y="3361612"/>
              <a:ext cx="700944" cy="295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0000"/>
                  </a:solidFill>
                </a:rPr>
                <a:t>Human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5399189" y="3361612"/>
              <a:ext cx="506770" cy="295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0000"/>
                  </a:solidFill>
                </a:rPr>
                <a:t>Fly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391704" y="68281"/>
            <a:ext cx="2019534" cy="2405181"/>
            <a:chOff x="3303608" y="1467460"/>
            <a:chExt cx="2019534" cy="2405181"/>
          </a:xfrm>
        </p:grpSpPr>
        <p:sp>
          <p:nvSpPr>
            <p:cNvPr id="212" name="Rectangle 3"/>
            <p:cNvSpPr/>
            <p:nvPr/>
          </p:nvSpPr>
          <p:spPr>
            <a:xfrm>
              <a:off x="3370613" y="1552305"/>
              <a:ext cx="1946753" cy="1099946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3303608" y="1682570"/>
              <a:ext cx="927645" cy="969681"/>
              <a:chOff x="3120368" y="3315521"/>
              <a:chExt cx="927645" cy="969681"/>
            </a:xfrm>
          </p:grpSpPr>
          <p:grpSp>
            <p:nvGrpSpPr>
              <p:cNvPr id="9" name="Group 67"/>
              <p:cNvGrpSpPr/>
              <p:nvPr/>
            </p:nvGrpSpPr>
            <p:grpSpPr>
              <a:xfrm>
                <a:off x="3297025" y="3484491"/>
                <a:ext cx="750988" cy="654300"/>
                <a:chOff x="1205511" y="3098450"/>
                <a:chExt cx="499086" cy="412862"/>
              </a:xfrm>
            </p:grpSpPr>
            <p:sp>
              <p:nvSpPr>
                <p:cNvPr id="252" name="Oval 251"/>
                <p:cNvSpPr/>
                <p:nvPr/>
              </p:nvSpPr>
              <p:spPr>
                <a:xfrm>
                  <a:off x="1205511" y="3108998"/>
                  <a:ext cx="361906" cy="366088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Oval 252"/>
                <p:cNvSpPr/>
                <p:nvPr/>
              </p:nvSpPr>
              <p:spPr>
                <a:xfrm>
                  <a:off x="1359405" y="3098450"/>
                  <a:ext cx="345192" cy="347961"/>
                </a:xfrm>
                <a:prstGeom prst="ellipse">
                  <a:avLst/>
                </a:prstGeom>
                <a:noFill/>
                <a:ln w="25400"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>
                  <a:off x="1266672" y="3145224"/>
                  <a:ext cx="361905" cy="366088"/>
                </a:xfrm>
                <a:prstGeom prst="ellipse">
                  <a:avLst/>
                </a:prstGeom>
                <a:noFill/>
                <a:ln w="25400">
                  <a:solidFill>
                    <a:srgbClr val="006400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4" name="TextBox 263"/>
              <p:cNvSpPr txBox="1"/>
              <p:nvPr/>
            </p:nvSpPr>
            <p:spPr>
              <a:xfrm>
                <a:off x="3158673" y="3315521"/>
                <a:ext cx="53814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>
                    <a:solidFill>
                      <a:srgbClr val="000000"/>
                    </a:solidFill>
                  </a:rPr>
                  <a:t>Human</a:t>
                </a:r>
                <a:endParaRPr lang="en-US" sz="9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>
                <a:off x="3706201" y="3321440"/>
                <a:ext cx="34181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>
                    <a:solidFill>
                      <a:srgbClr val="000000"/>
                    </a:solidFill>
                  </a:rPr>
                  <a:t>Fly</a:t>
                </a:r>
                <a:endParaRPr lang="en-US" sz="9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3120368" y="4054370"/>
                <a:ext cx="53814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>
                    <a:solidFill>
                      <a:srgbClr val="000000"/>
                    </a:solidFill>
                  </a:rPr>
                  <a:t>Worm</a:t>
                </a:r>
                <a:endParaRPr lang="en-US" sz="9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9" name="TextBox 198"/>
            <p:cNvSpPr txBox="1"/>
            <p:nvPr/>
          </p:nvSpPr>
          <p:spPr>
            <a:xfrm>
              <a:off x="3457537" y="1467460"/>
              <a:ext cx="18656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highly conserved module </a:t>
              </a:r>
              <a:r>
                <a:rPr lang="en-US" altLang="zh-CN" sz="14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en-US" altLang="zh-CN" sz="11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endParaRPr lang="en-US" sz="1000" b="1" dirty="0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3630894" y="3503309"/>
              <a:ext cx="717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i="1" dirty="0" smtClean="0"/>
                <a:t>Zero </a:t>
              </a:r>
              <a:r>
                <a:rPr lang="en-US" sz="900" b="1" i="1" dirty="0" err="1" smtClean="0"/>
                <a:t>orthologs</a:t>
              </a:r>
              <a:endParaRPr lang="en-US" sz="900" b="1" i="1" dirty="0"/>
            </a:p>
          </p:txBody>
        </p:sp>
      </p:grpSp>
      <p:sp>
        <p:nvSpPr>
          <p:cNvPr id="200" name="TextBox 199"/>
          <p:cNvSpPr txBox="1"/>
          <p:nvPr/>
        </p:nvSpPr>
        <p:spPr>
          <a:xfrm>
            <a:off x="3675996" y="1572051"/>
            <a:ext cx="15121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b="1" dirty="0" smtClean="0"/>
              <a:t>worm-specific module</a:t>
            </a:r>
            <a:endParaRPr lang="en-US" sz="105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-28207" y="3165404"/>
            <a:ext cx="32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92711" y="3329063"/>
            <a:ext cx="2855661" cy="214174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88338" y="978887"/>
            <a:ext cx="2855661" cy="2141745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 rot="16200000">
            <a:off x="5761112" y="3040498"/>
            <a:ext cx="890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Expression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5692814" y="1767129"/>
            <a:ext cx="1041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 </a:t>
            </a:r>
            <a:r>
              <a:rPr lang="en-US" sz="1000" dirty="0" err="1" smtClean="0"/>
              <a:t>ncRNAs</a:t>
            </a:r>
            <a:r>
              <a:rPr lang="en-US" sz="1000" dirty="0" smtClean="0"/>
              <a:t> + TAR</a:t>
            </a:r>
            <a:endParaRPr lang="en-US" sz="1000" dirty="0"/>
          </a:p>
        </p:txBody>
      </p:sp>
      <p:sp>
        <p:nvSpPr>
          <p:cNvPr id="132" name="TextBox 131"/>
          <p:cNvSpPr txBox="1"/>
          <p:nvPr/>
        </p:nvSpPr>
        <p:spPr>
          <a:xfrm rot="16200000">
            <a:off x="5882150" y="4174606"/>
            <a:ext cx="662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 TARs</a:t>
            </a:r>
            <a:endParaRPr lang="en-US" sz="1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83040" y="3022441"/>
            <a:ext cx="2150400" cy="239172"/>
            <a:chOff x="7216920" y="22140"/>
            <a:chExt cx="2150400" cy="23917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216920" y="152871"/>
              <a:ext cx="349740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8271120" y="161612"/>
              <a:ext cx="357360" cy="471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7482840" y="22140"/>
              <a:ext cx="6705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 smtClean="0"/>
                <a:t>Ortholog</a:t>
              </a:r>
              <a:endParaRPr lang="en-US" sz="1000" b="1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503140" y="30480"/>
              <a:ext cx="8641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 smtClean="0"/>
                <a:t>ncRNA</a:t>
              </a:r>
              <a:r>
                <a:rPr lang="en-US" sz="900" b="1" dirty="0" smtClean="0"/>
                <a:t>/TAR</a:t>
              </a:r>
              <a:endParaRPr lang="en-US" sz="1000" b="1" dirty="0"/>
            </a:p>
          </p:txBody>
        </p:sp>
      </p:grpSp>
      <p:sp>
        <p:nvSpPr>
          <p:cNvPr id="88" name="Oval 87"/>
          <p:cNvSpPr/>
          <p:nvPr/>
        </p:nvSpPr>
        <p:spPr>
          <a:xfrm>
            <a:off x="1951276" y="1693066"/>
            <a:ext cx="257412" cy="228599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Oval 88"/>
          <p:cNvSpPr/>
          <p:nvPr/>
        </p:nvSpPr>
        <p:spPr>
          <a:xfrm>
            <a:off x="2711351" y="2552221"/>
            <a:ext cx="257412" cy="228599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Oval 89"/>
          <p:cNvSpPr/>
          <p:nvPr/>
        </p:nvSpPr>
        <p:spPr>
          <a:xfrm>
            <a:off x="2707834" y="1677764"/>
            <a:ext cx="257412" cy="228599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Oval 91"/>
          <p:cNvSpPr/>
          <p:nvPr/>
        </p:nvSpPr>
        <p:spPr>
          <a:xfrm>
            <a:off x="900966" y="473883"/>
            <a:ext cx="233388" cy="228599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Oval 92"/>
          <p:cNvSpPr/>
          <p:nvPr/>
        </p:nvSpPr>
        <p:spPr>
          <a:xfrm>
            <a:off x="1960000" y="473883"/>
            <a:ext cx="233388" cy="228599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Oval 93"/>
          <p:cNvSpPr/>
          <p:nvPr/>
        </p:nvSpPr>
        <p:spPr>
          <a:xfrm>
            <a:off x="2721501" y="481533"/>
            <a:ext cx="233388" cy="228599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8-Point Star 94"/>
          <p:cNvSpPr/>
          <p:nvPr/>
        </p:nvSpPr>
        <p:spPr>
          <a:xfrm>
            <a:off x="1581951" y="1247082"/>
            <a:ext cx="286021" cy="289560"/>
          </a:xfrm>
          <a:prstGeom prst="star8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8-Point Star 95"/>
          <p:cNvSpPr/>
          <p:nvPr/>
        </p:nvSpPr>
        <p:spPr>
          <a:xfrm>
            <a:off x="5154003" y="1651696"/>
            <a:ext cx="145571" cy="167934"/>
          </a:xfrm>
          <a:prstGeom prst="star8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TextBox 164"/>
          <p:cNvSpPr txBox="1"/>
          <p:nvPr/>
        </p:nvSpPr>
        <p:spPr>
          <a:xfrm>
            <a:off x="-9161" y="-92613"/>
            <a:ext cx="32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cxnSp>
        <p:nvCxnSpPr>
          <p:cNvPr id="91" name="Straight Connector 90"/>
          <p:cNvCxnSpPr/>
          <p:nvPr/>
        </p:nvCxnSpPr>
        <p:spPr>
          <a:xfrm rot="5400000">
            <a:off x="84871" y="670024"/>
            <a:ext cx="104965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 flipV="1">
            <a:off x="136175" y="1770594"/>
            <a:ext cx="957188" cy="4291"/>
          </a:xfrm>
          <a:prstGeom prst="line">
            <a:avLst/>
          </a:prstGeom>
          <a:ln>
            <a:solidFill>
              <a:srgbClr val="006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166556" y="2815627"/>
            <a:ext cx="88629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 rot="16200000">
            <a:off x="-1083121" y="1574914"/>
            <a:ext cx="2528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co-appearance frequency (normalized)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3754097" y="514223"/>
            <a:ext cx="71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smtClean="0"/>
              <a:t>1059 </a:t>
            </a:r>
            <a:r>
              <a:rPr lang="en-US" sz="900" b="1" i="1" dirty="0" err="1" smtClean="0"/>
              <a:t>orthologs</a:t>
            </a:r>
            <a:endParaRPr lang="en-US" sz="900" b="1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69548" y="2688930"/>
            <a:ext cx="2763456" cy="3578719"/>
            <a:chOff x="398720" y="2671211"/>
            <a:chExt cx="2763456" cy="35787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98720" y="3337537"/>
              <a:ext cx="2697184" cy="2022889"/>
            </a:xfrm>
            <a:prstGeom prst="rect">
              <a:avLst/>
            </a:prstGeom>
          </p:spPr>
        </p:pic>
        <p:sp>
          <p:nvSpPr>
            <p:cNvPr id="79" name="Arc 78"/>
            <p:cNvSpPr/>
            <p:nvPr/>
          </p:nvSpPr>
          <p:spPr>
            <a:xfrm rot="4580613">
              <a:off x="591163" y="3701610"/>
              <a:ext cx="1103548" cy="1242631"/>
            </a:xfrm>
            <a:prstGeom prst="arc">
              <a:avLst>
                <a:gd name="adj1" fmla="val 18898356"/>
                <a:gd name="adj2" fmla="val 410254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 rot="4761491">
              <a:off x="621275" y="2549155"/>
              <a:ext cx="1103548" cy="1347659"/>
            </a:xfrm>
            <a:prstGeom prst="arc">
              <a:avLst>
                <a:gd name="adj1" fmla="val 18898356"/>
                <a:gd name="adj2" fmla="val 410254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/>
            <p:cNvSpPr/>
            <p:nvPr/>
          </p:nvSpPr>
          <p:spPr>
            <a:xfrm rot="15985897">
              <a:off x="1845669" y="3797883"/>
              <a:ext cx="1093801" cy="1239117"/>
            </a:xfrm>
            <a:prstGeom prst="arc">
              <a:avLst>
                <a:gd name="adj1" fmla="val 18898356"/>
                <a:gd name="adj2" fmla="val 410254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/>
            <p:cNvSpPr/>
            <p:nvPr/>
          </p:nvSpPr>
          <p:spPr>
            <a:xfrm rot="15771960">
              <a:off x="1788428" y="4876182"/>
              <a:ext cx="1237192" cy="1510304"/>
            </a:xfrm>
            <a:prstGeom prst="arc">
              <a:avLst>
                <a:gd name="adj1" fmla="val 18898356"/>
                <a:gd name="adj2" fmla="val 410254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695330" y="58156"/>
            <a:ext cx="3456285" cy="904428"/>
            <a:chOff x="5695330" y="58156"/>
            <a:chExt cx="3456285" cy="904428"/>
          </a:xfrm>
        </p:grpSpPr>
        <p:pic>
          <p:nvPicPr>
            <p:cNvPr id="100" name="Picture 99" descr="barplot_tar_hcmodule1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95330" y="212808"/>
              <a:ext cx="3456285" cy="749776"/>
            </a:xfrm>
            <a:prstGeom prst="rect">
              <a:avLst/>
            </a:prstGeom>
          </p:spPr>
        </p:pic>
        <p:pic>
          <p:nvPicPr>
            <p:cNvPr id="101" name="Picture 100" descr="barplot_tar_hcmodule_legend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173272" y="58156"/>
              <a:ext cx="2892495" cy="174072"/>
            </a:xfrm>
            <a:prstGeom prst="rect">
              <a:avLst/>
            </a:prstGeom>
          </p:spPr>
        </p:pic>
      </p:grpSp>
      <p:sp>
        <p:nvSpPr>
          <p:cNvPr id="105" name="TextBox 104"/>
          <p:cNvSpPr txBox="1"/>
          <p:nvPr/>
        </p:nvSpPr>
        <p:spPr>
          <a:xfrm rot="16200000">
            <a:off x="4935524" y="498216"/>
            <a:ext cx="14125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Co-expressed </a:t>
            </a:r>
            <a:r>
              <a:rPr lang="en-US" sz="1000" b="1" dirty="0" err="1" smtClean="0">
                <a:latin typeface="Arial"/>
                <a:cs typeface="Arial"/>
              </a:rPr>
              <a:t>TARs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 rot="16200000">
            <a:off x="2438725" y="4098780"/>
            <a:ext cx="2074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Temporal expression divergence across fly species</a:t>
            </a:r>
            <a:endParaRPr lang="en-US" sz="10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Std. dev. &amp; fitted curve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  <p:grpSp>
        <p:nvGrpSpPr>
          <p:cNvPr id="5" name="Group 4"/>
          <p:cNvGrpSpPr/>
          <p:nvPr/>
        </p:nvGrpSpPr>
        <p:grpSpPr>
          <a:xfrm>
            <a:off x="3532852" y="2830749"/>
            <a:ext cx="4233665" cy="3364131"/>
            <a:chOff x="4070670" y="3858589"/>
            <a:chExt cx="2071449" cy="1534260"/>
          </a:xfrm>
        </p:grpSpPr>
        <p:sp>
          <p:nvSpPr>
            <p:cNvPr id="6" name="TextBox 5"/>
            <p:cNvSpPr txBox="1"/>
            <p:nvPr/>
          </p:nvSpPr>
          <p:spPr>
            <a:xfrm>
              <a:off x="4070670" y="3858589"/>
              <a:ext cx="2626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 smtClean="0"/>
                <a:t>1</a:t>
              </a:r>
              <a:endParaRPr lang="zh-CN" altLang="en-US" sz="8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73669" y="3862270"/>
              <a:ext cx="2626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 smtClean="0"/>
                <a:t>2</a:t>
              </a:r>
              <a:endParaRPr lang="zh-CN" altLang="en-US" sz="8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9745" y="3862270"/>
              <a:ext cx="2626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 smtClean="0"/>
                <a:t>3</a:t>
              </a:r>
              <a:endParaRPr lang="zh-CN" altLang="en-US" sz="8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73881" y="4521400"/>
              <a:ext cx="2626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/>
                <a:t>4</a:t>
              </a:r>
              <a:endParaRPr lang="zh-CN" altLang="en-US" sz="8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76880" y="4525081"/>
              <a:ext cx="2626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/>
                <a:t>5</a:t>
              </a:r>
              <a:endParaRPr lang="zh-CN" altLang="en-US" sz="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72956" y="4525081"/>
              <a:ext cx="2626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/>
                <a:t>6</a:t>
              </a:r>
              <a:endParaRPr lang="zh-CN" altLang="en-US" sz="8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80398" y="5173724"/>
              <a:ext cx="2626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/>
                <a:t>7</a:t>
              </a:r>
              <a:endParaRPr lang="zh-CN" altLang="en-US" sz="8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83397" y="5177405"/>
              <a:ext cx="2626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/>
                <a:t>8</a:t>
              </a:r>
              <a:endParaRPr lang="zh-CN" altLang="en-US" sz="8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79473" y="5177405"/>
              <a:ext cx="2626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/>
                <a:t>9</a:t>
              </a:r>
              <a:endParaRPr lang="zh-CN" altLang="en-US" sz="8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 rot="16200000">
            <a:off x="-671257" y="3591308"/>
            <a:ext cx="4655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Temporal expression divergence across fly species</a:t>
            </a:r>
            <a:endParaRPr lang="en-US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662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boxplot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grpSp>
        <p:nvGrpSpPr>
          <p:cNvPr id="5" name="Group 4"/>
          <p:cNvGrpSpPr/>
          <p:nvPr/>
        </p:nvGrpSpPr>
        <p:grpSpPr>
          <a:xfrm>
            <a:off x="3532852" y="2830749"/>
            <a:ext cx="4233665" cy="3364131"/>
            <a:chOff x="4070670" y="3858589"/>
            <a:chExt cx="2071449" cy="1534260"/>
          </a:xfrm>
        </p:grpSpPr>
        <p:sp>
          <p:nvSpPr>
            <p:cNvPr id="6" name="TextBox 5"/>
            <p:cNvSpPr txBox="1"/>
            <p:nvPr/>
          </p:nvSpPr>
          <p:spPr>
            <a:xfrm>
              <a:off x="4070670" y="3858589"/>
              <a:ext cx="2626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 smtClean="0"/>
                <a:t>1</a:t>
              </a:r>
              <a:endParaRPr lang="zh-CN" altLang="en-US" sz="8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73669" y="3862270"/>
              <a:ext cx="2626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 smtClean="0"/>
                <a:t>2</a:t>
              </a:r>
              <a:endParaRPr lang="zh-CN" altLang="en-US" sz="8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9745" y="3862270"/>
              <a:ext cx="2626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 smtClean="0"/>
                <a:t>3</a:t>
              </a:r>
              <a:endParaRPr lang="zh-CN" altLang="en-US" sz="8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73881" y="4521400"/>
              <a:ext cx="2626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/>
                <a:t>4</a:t>
              </a:r>
              <a:endParaRPr lang="zh-CN" altLang="en-US" sz="8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76880" y="4525081"/>
              <a:ext cx="2626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/>
                <a:t>5</a:t>
              </a:r>
              <a:endParaRPr lang="zh-CN" altLang="en-US" sz="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72956" y="4525081"/>
              <a:ext cx="2626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/>
                <a:t>6</a:t>
              </a:r>
              <a:endParaRPr lang="zh-CN" altLang="en-US" sz="8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80398" y="5173724"/>
              <a:ext cx="2626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/>
                <a:t>7</a:t>
              </a:r>
              <a:endParaRPr lang="zh-CN" altLang="en-US" sz="8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83397" y="5177405"/>
              <a:ext cx="2626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/>
                <a:t>8</a:t>
              </a:r>
              <a:endParaRPr lang="zh-CN" altLang="en-US" sz="8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79473" y="5177405"/>
              <a:ext cx="2626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/>
                <a:t>9</a:t>
              </a:r>
              <a:endParaRPr lang="zh-CN" altLang="en-US" sz="8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 rot="16200000">
            <a:off x="-671257" y="3591308"/>
            <a:ext cx="4655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Temporal expression divergence across fly species</a:t>
            </a:r>
            <a:endParaRPr lang="en-US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486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62894" y="1600200"/>
            <a:ext cx="4618211" cy="45259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909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23" y="943353"/>
            <a:ext cx="7468389" cy="5414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723" y="229492"/>
            <a:ext cx="725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http://www.nature.com/nature/journal/v468/n7325/full/nature09634.</a:t>
            </a:r>
            <a:r>
              <a:rPr lang="en-US" dirty="0" smtClean="0">
                <a:hlinkClick r:id="rId3"/>
              </a:rPr>
              <a:t>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3467</TotalTime>
  <Words>155</Words>
  <Application>Microsoft Macintosh PowerPoint</Application>
  <PresentationFormat>On-screen Show (4:3)</PresentationFormat>
  <Paragraphs>61</Paragraphs>
  <Slides>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Std. dev. &amp; fitted curve</vt:lpstr>
      <vt:lpstr>boxplot</vt:lpstr>
      <vt:lpstr>backup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Daifeng Wang</dc:creator>
  <cp:lastModifiedBy>Daifeng Wang</cp:lastModifiedBy>
  <cp:revision>353</cp:revision>
  <cp:lastPrinted>2012-11-29T21:03:38Z</cp:lastPrinted>
  <dcterms:created xsi:type="dcterms:W3CDTF">2013-01-10T13:59:22Z</dcterms:created>
  <dcterms:modified xsi:type="dcterms:W3CDTF">2013-01-10T17:43:32Z</dcterms:modified>
</cp:coreProperties>
</file>