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11" r:id="rId1"/>
  </p:sldMasterIdLst>
  <p:notesMasterIdLst>
    <p:notesMasterId r:id="rId26"/>
  </p:notesMasterIdLst>
  <p:handoutMasterIdLst>
    <p:handoutMasterId r:id="rId27"/>
  </p:handoutMasterIdLst>
  <p:sldIdLst>
    <p:sldId id="257" r:id="rId2"/>
    <p:sldId id="290" r:id="rId3"/>
    <p:sldId id="258" r:id="rId4"/>
    <p:sldId id="263" r:id="rId5"/>
    <p:sldId id="262" r:id="rId6"/>
    <p:sldId id="270" r:id="rId7"/>
    <p:sldId id="294" r:id="rId8"/>
    <p:sldId id="259" r:id="rId9"/>
    <p:sldId id="272" r:id="rId10"/>
    <p:sldId id="279" r:id="rId11"/>
    <p:sldId id="284" r:id="rId12"/>
    <p:sldId id="280" r:id="rId13"/>
    <p:sldId id="278" r:id="rId14"/>
    <p:sldId id="271" r:id="rId15"/>
    <p:sldId id="261" r:id="rId16"/>
    <p:sldId id="281" r:id="rId17"/>
    <p:sldId id="296" r:id="rId18"/>
    <p:sldId id="275" r:id="rId19"/>
    <p:sldId id="283" r:id="rId20"/>
    <p:sldId id="285" r:id="rId21"/>
    <p:sldId id="286" r:id="rId22"/>
    <p:sldId id="287" r:id="rId23"/>
    <p:sldId id="288"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84867" autoAdjust="0"/>
  </p:normalViewPr>
  <p:slideViewPr>
    <p:cSldViewPr snapToGrid="0" snapToObjects="1">
      <p:cViewPr varScale="1">
        <p:scale>
          <a:sx n="96" d="100"/>
          <a:sy n="96" d="100"/>
        </p:scale>
        <p:origin x="-200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94CFC-17A2-774E-9419-3EA3F6F3F0CF}"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81E5D214-A622-2B48-A27D-44743D0DABD8}">
      <dgm:prSet phldrT="[Text]"/>
      <dgm:spPr/>
      <dgm:t>
        <a:bodyPr/>
        <a:lstStyle/>
        <a:p>
          <a:r>
            <a:rPr lang="en-US" dirty="0" smtClean="0"/>
            <a:t>Retrieve RNA-</a:t>
          </a:r>
          <a:r>
            <a:rPr lang="en-US" dirty="0" err="1" smtClean="0"/>
            <a:t>seq</a:t>
          </a:r>
          <a:r>
            <a:rPr lang="en-US" dirty="0" smtClean="0"/>
            <a:t> data of Three Species </a:t>
          </a:r>
          <a:endParaRPr lang="en-US" dirty="0"/>
        </a:p>
      </dgm:t>
    </dgm:pt>
    <dgm:pt modelId="{49EB3578-F7E5-8F41-8A13-6006115139E2}" type="parTrans" cxnId="{DE010F4F-5B38-564B-855C-A3E809B97693}">
      <dgm:prSet/>
      <dgm:spPr/>
      <dgm:t>
        <a:bodyPr/>
        <a:lstStyle/>
        <a:p>
          <a:endParaRPr lang="en-US"/>
        </a:p>
      </dgm:t>
    </dgm:pt>
    <dgm:pt modelId="{A6B10889-DD6A-FF4C-8B5E-21024E0F5DD5}" type="sibTrans" cxnId="{DE010F4F-5B38-564B-855C-A3E809B97693}">
      <dgm:prSet/>
      <dgm:spPr/>
      <dgm:t>
        <a:bodyPr/>
        <a:lstStyle/>
        <a:p>
          <a:endParaRPr lang="en-US"/>
        </a:p>
      </dgm:t>
    </dgm:pt>
    <dgm:pt modelId="{26A970EE-20B2-C541-A985-C6D70AEBE8C0}">
      <dgm:prSet phldrT="[Text]"/>
      <dgm:spPr/>
      <dgm:t>
        <a:bodyPr/>
        <a:lstStyle/>
        <a:p>
          <a:r>
            <a:rPr lang="en-US" dirty="0" smtClean="0"/>
            <a:t>Visualize the RNA-</a:t>
          </a:r>
          <a:r>
            <a:rPr lang="en-US" dirty="0" err="1" smtClean="0"/>
            <a:t>seq</a:t>
          </a:r>
          <a:r>
            <a:rPr lang="en-US" dirty="0" smtClean="0"/>
            <a:t> Data (IGV 2.1)</a:t>
          </a:r>
          <a:endParaRPr lang="en-US" dirty="0"/>
        </a:p>
      </dgm:t>
    </dgm:pt>
    <dgm:pt modelId="{6A84BC46-D668-2048-BDF8-5897971DCD79}" type="parTrans" cxnId="{B5CAA3AD-D58F-F04B-9FFD-BBCDE343B927}">
      <dgm:prSet/>
      <dgm:spPr/>
      <dgm:t>
        <a:bodyPr/>
        <a:lstStyle/>
        <a:p>
          <a:endParaRPr lang="en-US"/>
        </a:p>
      </dgm:t>
    </dgm:pt>
    <dgm:pt modelId="{1F96DF47-74B0-474A-9DD3-2ACB74D0C6AE}" type="sibTrans" cxnId="{B5CAA3AD-D58F-F04B-9FFD-BBCDE343B927}">
      <dgm:prSet/>
      <dgm:spPr/>
      <dgm:t>
        <a:bodyPr/>
        <a:lstStyle/>
        <a:p>
          <a:endParaRPr lang="en-US"/>
        </a:p>
      </dgm:t>
    </dgm:pt>
    <dgm:pt modelId="{328BB1AC-81FC-254E-95CC-A2752C30306C}">
      <dgm:prSet phldrT="[Text]"/>
      <dgm:spPr/>
      <dgm:t>
        <a:bodyPr/>
        <a:lstStyle/>
        <a:p>
          <a:r>
            <a:rPr lang="en-US" dirty="0" smtClean="0"/>
            <a:t>Look for Transcriptionally Active Regions(</a:t>
          </a:r>
          <a:r>
            <a:rPr lang="en-US" dirty="0" smtClean="0">
              <a:solidFill>
                <a:srgbClr val="FF0000"/>
              </a:solidFill>
            </a:rPr>
            <a:t>TARs</a:t>
          </a:r>
          <a:r>
            <a:rPr lang="en-US" dirty="0" smtClean="0"/>
            <a:t>)</a:t>
          </a:r>
          <a:endParaRPr lang="en-US" dirty="0"/>
        </a:p>
      </dgm:t>
    </dgm:pt>
    <dgm:pt modelId="{5DA8B9FF-0F30-5145-9B2A-484825B97876}" type="parTrans" cxnId="{75E02230-4C0E-E54E-955B-E125B9D293D0}">
      <dgm:prSet/>
      <dgm:spPr/>
      <dgm:t>
        <a:bodyPr/>
        <a:lstStyle/>
        <a:p>
          <a:endParaRPr lang="en-US"/>
        </a:p>
      </dgm:t>
    </dgm:pt>
    <dgm:pt modelId="{00EA6867-066C-1A4C-B334-4F60C49EA501}" type="sibTrans" cxnId="{75E02230-4C0E-E54E-955B-E125B9D293D0}">
      <dgm:prSet/>
      <dgm:spPr/>
      <dgm:t>
        <a:bodyPr/>
        <a:lstStyle/>
        <a:p>
          <a:endParaRPr lang="en-US"/>
        </a:p>
      </dgm:t>
    </dgm:pt>
    <dgm:pt modelId="{DFB10F02-E613-D64D-86F0-3900B219BC23}" type="pres">
      <dgm:prSet presAssocID="{9C994CFC-17A2-774E-9419-3EA3F6F3F0CF}" presName="Name0" presStyleCnt="0">
        <dgm:presLayoutVars>
          <dgm:dir/>
          <dgm:animLvl val="lvl"/>
          <dgm:resizeHandles val="exact"/>
        </dgm:presLayoutVars>
      </dgm:prSet>
      <dgm:spPr/>
      <dgm:t>
        <a:bodyPr/>
        <a:lstStyle/>
        <a:p>
          <a:endParaRPr lang="en-US"/>
        </a:p>
      </dgm:t>
    </dgm:pt>
    <dgm:pt modelId="{4295AEAB-FB08-2049-A7AF-5353B11CDA2F}" type="pres">
      <dgm:prSet presAssocID="{328BB1AC-81FC-254E-95CC-A2752C30306C}" presName="boxAndChildren" presStyleCnt="0"/>
      <dgm:spPr/>
    </dgm:pt>
    <dgm:pt modelId="{355E9D9D-4B12-BB48-8EB5-2A4DCB5CBC75}" type="pres">
      <dgm:prSet presAssocID="{328BB1AC-81FC-254E-95CC-A2752C30306C}" presName="parentTextBox" presStyleLbl="node1" presStyleIdx="0" presStyleCnt="3"/>
      <dgm:spPr/>
      <dgm:t>
        <a:bodyPr/>
        <a:lstStyle/>
        <a:p>
          <a:endParaRPr lang="en-US"/>
        </a:p>
      </dgm:t>
    </dgm:pt>
    <dgm:pt modelId="{2AD13250-32A6-EA4F-B719-F563AB332ABC}" type="pres">
      <dgm:prSet presAssocID="{1F96DF47-74B0-474A-9DD3-2ACB74D0C6AE}" presName="sp" presStyleCnt="0"/>
      <dgm:spPr/>
    </dgm:pt>
    <dgm:pt modelId="{2DF5A73A-2D68-1C47-A4F7-BDA8BE6CA9E7}" type="pres">
      <dgm:prSet presAssocID="{26A970EE-20B2-C541-A985-C6D70AEBE8C0}" presName="arrowAndChildren" presStyleCnt="0"/>
      <dgm:spPr/>
    </dgm:pt>
    <dgm:pt modelId="{EAD6483E-426A-EA42-B87A-929A3CD8E6B9}" type="pres">
      <dgm:prSet presAssocID="{26A970EE-20B2-C541-A985-C6D70AEBE8C0}" presName="parentTextArrow" presStyleLbl="node1" presStyleIdx="1" presStyleCnt="3"/>
      <dgm:spPr/>
      <dgm:t>
        <a:bodyPr/>
        <a:lstStyle/>
        <a:p>
          <a:endParaRPr lang="en-US"/>
        </a:p>
      </dgm:t>
    </dgm:pt>
    <dgm:pt modelId="{104CD18F-F47D-1643-AF17-6A66452FCC4C}" type="pres">
      <dgm:prSet presAssocID="{A6B10889-DD6A-FF4C-8B5E-21024E0F5DD5}" presName="sp" presStyleCnt="0"/>
      <dgm:spPr/>
    </dgm:pt>
    <dgm:pt modelId="{DEF333B5-8DEC-3148-B3BF-0CFBA9D2A08B}" type="pres">
      <dgm:prSet presAssocID="{81E5D214-A622-2B48-A27D-44743D0DABD8}" presName="arrowAndChildren" presStyleCnt="0"/>
      <dgm:spPr/>
    </dgm:pt>
    <dgm:pt modelId="{97139053-4B6D-9F44-97BA-F93077A69DE8}" type="pres">
      <dgm:prSet presAssocID="{81E5D214-A622-2B48-A27D-44743D0DABD8}" presName="parentTextArrow" presStyleLbl="node1" presStyleIdx="2" presStyleCnt="3"/>
      <dgm:spPr/>
      <dgm:t>
        <a:bodyPr/>
        <a:lstStyle/>
        <a:p>
          <a:endParaRPr lang="en-US"/>
        </a:p>
      </dgm:t>
    </dgm:pt>
  </dgm:ptLst>
  <dgm:cxnLst>
    <dgm:cxn modelId="{DE010F4F-5B38-564B-855C-A3E809B97693}" srcId="{9C994CFC-17A2-774E-9419-3EA3F6F3F0CF}" destId="{81E5D214-A622-2B48-A27D-44743D0DABD8}" srcOrd="0" destOrd="0" parTransId="{49EB3578-F7E5-8F41-8A13-6006115139E2}" sibTransId="{A6B10889-DD6A-FF4C-8B5E-21024E0F5DD5}"/>
    <dgm:cxn modelId="{D33971B2-6F2F-4743-950B-C3478777A67A}" type="presOf" srcId="{26A970EE-20B2-C541-A985-C6D70AEBE8C0}" destId="{EAD6483E-426A-EA42-B87A-929A3CD8E6B9}" srcOrd="0" destOrd="0" presId="urn:microsoft.com/office/officeart/2005/8/layout/process4"/>
    <dgm:cxn modelId="{96CA16A1-0E5A-0D47-8297-6EB108885BB0}" type="presOf" srcId="{9C994CFC-17A2-774E-9419-3EA3F6F3F0CF}" destId="{DFB10F02-E613-D64D-86F0-3900B219BC23}" srcOrd="0" destOrd="0" presId="urn:microsoft.com/office/officeart/2005/8/layout/process4"/>
    <dgm:cxn modelId="{3872C615-9EA1-C048-9F7D-E276892B2B4B}" type="presOf" srcId="{328BB1AC-81FC-254E-95CC-A2752C30306C}" destId="{355E9D9D-4B12-BB48-8EB5-2A4DCB5CBC75}" srcOrd="0" destOrd="0" presId="urn:microsoft.com/office/officeart/2005/8/layout/process4"/>
    <dgm:cxn modelId="{75E02230-4C0E-E54E-955B-E125B9D293D0}" srcId="{9C994CFC-17A2-774E-9419-3EA3F6F3F0CF}" destId="{328BB1AC-81FC-254E-95CC-A2752C30306C}" srcOrd="2" destOrd="0" parTransId="{5DA8B9FF-0F30-5145-9B2A-484825B97876}" sibTransId="{00EA6867-066C-1A4C-B334-4F60C49EA501}"/>
    <dgm:cxn modelId="{B5CAA3AD-D58F-F04B-9FFD-BBCDE343B927}" srcId="{9C994CFC-17A2-774E-9419-3EA3F6F3F0CF}" destId="{26A970EE-20B2-C541-A985-C6D70AEBE8C0}" srcOrd="1" destOrd="0" parTransId="{6A84BC46-D668-2048-BDF8-5897971DCD79}" sibTransId="{1F96DF47-74B0-474A-9DD3-2ACB74D0C6AE}"/>
    <dgm:cxn modelId="{9CADEFD4-96F8-D44B-ABC8-F67AD3D00B79}" type="presOf" srcId="{81E5D214-A622-2B48-A27D-44743D0DABD8}" destId="{97139053-4B6D-9F44-97BA-F93077A69DE8}" srcOrd="0" destOrd="0" presId="urn:microsoft.com/office/officeart/2005/8/layout/process4"/>
    <dgm:cxn modelId="{92B3A419-C5F3-6440-A10E-3BF3874E5827}" type="presParOf" srcId="{DFB10F02-E613-D64D-86F0-3900B219BC23}" destId="{4295AEAB-FB08-2049-A7AF-5353B11CDA2F}" srcOrd="0" destOrd="0" presId="urn:microsoft.com/office/officeart/2005/8/layout/process4"/>
    <dgm:cxn modelId="{3D856AD8-8466-3042-B911-D3A097F6BA36}" type="presParOf" srcId="{4295AEAB-FB08-2049-A7AF-5353B11CDA2F}" destId="{355E9D9D-4B12-BB48-8EB5-2A4DCB5CBC75}" srcOrd="0" destOrd="0" presId="urn:microsoft.com/office/officeart/2005/8/layout/process4"/>
    <dgm:cxn modelId="{6FE4C2FE-AF0E-7544-91AB-A3FFF3197F23}" type="presParOf" srcId="{DFB10F02-E613-D64D-86F0-3900B219BC23}" destId="{2AD13250-32A6-EA4F-B719-F563AB332ABC}" srcOrd="1" destOrd="0" presId="urn:microsoft.com/office/officeart/2005/8/layout/process4"/>
    <dgm:cxn modelId="{E5A3AB97-875B-1648-A141-D9651EFB8A5A}" type="presParOf" srcId="{DFB10F02-E613-D64D-86F0-3900B219BC23}" destId="{2DF5A73A-2D68-1C47-A4F7-BDA8BE6CA9E7}" srcOrd="2" destOrd="0" presId="urn:microsoft.com/office/officeart/2005/8/layout/process4"/>
    <dgm:cxn modelId="{2C739C7B-A6BF-4049-8CC6-FB9DB10F71FE}" type="presParOf" srcId="{2DF5A73A-2D68-1C47-A4F7-BDA8BE6CA9E7}" destId="{EAD6483E-426A-EA42-B87A-929A3CD8E6B9}" srcOrd="0" destOrd="0" presId="urn:microsoft.com/office/officeart/2005/8/layout/process4"/>
    <dgm:cxn modelId="{C7B0AD15-F4EB-2547-B4A2-8FB8FAB3A8CA}" type="presParOf" srcId="{DFB10F02-E613-D64D-86F0-3900B219BC23}" destId="{104CD18F-F47D-1643-AF17-6A66452FCC4C}" srcOrd="3" destOrd="0" presId="urn:microsoft.com/office/officeart/2005/8/layout/process4"/>
    <dgm:cxn modelId="{0B681990-FE65-6942-9FC0-403C1511FAC9}" type="presParOf" srcId="{DFB10F02-E613-D64D-86F0-3900B219BC23}" destId="{DEF333B5-8DEC-3148-B3BF-0CFBA9D2A08B}" srcOrd="4" destOrd="0" presId="urn:microsoft.com/office/officeart/2005/8/layout/process4"/>
    <dgm:cxn modelId="{3E46E210-60B9-DF4A-AD34-71E86C02AFFF}" type="presParOf" srcId="{DEF333B5-8DEC-3148-B3BF-0CFBA9D2A08B}" destId="{97139053-4B6D-9F44-97BA-F93077A69DE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BBF97-4277-5A48-970C-FCCC81D08011}"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E2FD6CD0-FA57-0949-B231-F0998A04380E}">
      <dgm:prSet phldrT="[Text]"/>
      <dgm:spPr/>
      <dgm:t>
        <a:bodyPr/>
        <a:lstStyle/>
        <a:p>
          <a:r>
            <a:rPr lang="en-US" dirty="0" smtClean="0"/>
            <a:t>Chop the Whole Genome of Three Species at Different Levels</a:t>
          </a:r>
          <a:endParaRPr lang="en-US" dirty="0"/>
        </a:p>
      </dgm:t>
    </dgm:pt>
    <dgm:pt modelId="{D714ACD8-A872-9A4C-8C9A-B830CB899719}" type="parTrans" cxnId="{4CAE3DD0-81D0-CD4A-B9C6-B692F7470495}">
      <dgm:prSet/>
      <dgm:spPr/>
      <dgm:t>
        <a:bodyPr/>
        <a:lstStyle/>
        <a:p>
          <a:endParaRPr lang="en-US"/>
        </a:p>
      </dgm:t>
    </dgm:pt>
    <dgm:pt modelId="{A7437089-E78D-4E4B-A92F-CF53A7F21F2A}" type="sibTrans" cxnId="{4CAE3DD0-81D0-CD4A-B9C6-B692F7470495}">
      <dgm:prSet/>
      <dgm:spPr/>
      <dgm:t>
        <a:bodyPr/>
        <a:lstStyle/>
        <a:p>
          <a:endParaRPr lang="en-US"/>
        </a:p>
      </dgm:t>
    </dgm:pt>
    <dgm:pt modelId="{86B2B130-EA82-8548-9178-29000D555CE0}">
      <dgm:prSet phldrT="[Text]"/>
      <dgm:spPr/>
      <dgm:t>
        <a:bodyPr/>
        <a:lstStyle/>
        <a:p>
          <a:r>
            <a:rPr lang="en-US" dirty="0" smtClean="0"/>
            <a:t>Map the Chopped Pieces Back to the Genome (BOWTIE)</a:t>
          </a:r>
          <a:endParaRPr lang="en-US" dirty="0"/>
        </a:p>
      </dgm:t>
    </dgm:pt>
    <dgm:pt modelId="{548021A3-F1C7-AC48-8299-2DD5587C4870}" type="parTrans" cxnId="{720DBE03-33C0-9549-93AC-907F87564E13}">
      <dgm:prSet/>
      <dgm:spPr/>
      <dgm:t>
        <a:bodyPr/>
        <a:lstStyle/>
        <a:p>
          <a:endParaRPr lang="en-US"/>
        </a:p>
      </dgm:t>
    </dgm:pt>
    <dgm:pt modelId="{1FC5FC0D-1300-114D-9C6C-FD3DD39C4AD9}" type="sibTrans" cxnId="{720DBE03-33C0-9549-93AC-907F87564E13}">
      <dgm:prSet/>
      <dgm:spPr/>
      <dgm:t>
        <a:bodyPr/>
        <a:lstStyle/>
        <a:p>
          <a:endParaRPr lang="en-US"/>
        </a:p>
      </dgm:t>
    </dgm:pt>
    <dgm:pt modelId="{11B2ECB2-0D82-CC4F-AD05-867ACB629A21}">
      <dgm:prSet phldrT="[Text]"/>
      <dgm:spPr/>
      <dgm:t>
        <a:bodyPr/>
        <a:lstStyle/>
        <a:p>
          <a:r>
            <a:rPr lang="en-US" dirty="0" smtClean="0"/>
            <a:t>Visualize the </a:t>
          </a:r>
          <a:r>
            <a:rPr lang="en-US" dirty="0" err="1" smtClean="0"/>
            <a:t>Mappability</a:t>
          </a:r>
          <a:r>
            <a:rPr lang="en-US" dirty="0" smtClean="0"/>
            <a:t> Data (IGV 2.1)</a:t>
          </a:r>
          <a:endParaRPr lang="en-US" dirty="0"/>
        </a:p>
      </dgm:t>
    </dgm:pt>
    <dgm:pt modelId="{DDC1FC70-8896-F94C-BD8E-BCCF7611DC6A}" type="parTrans" cxnId="{3EF375F0-F896-AA48-B220-13B5201237B7}">
      <dgm:prSet/>
      <dgm:spPr/>
      <dgm:t>
        <a:bodyPr/>
        <a:lstStyle/>
        <a:p>
          <a:endParaRPr lang="en-US"/>
        </a:p>
      </dgm:t>
    </dgm:pt>
    <dgm:pt modelId="{8857C1C8-2CC8-674E-919B-C505622CAC12}" type="sibTrans" cxnId="{3EF375F0-F896-AA48-B220-13B5201237B7}">
      <dgm:prSet/>
      <dgm:spPr/>
      <dgm:t>
        <a:bodyPr/>
        <a:lstStyle/>
        <a:p>
          <a:endParaRPr lang="en-US"/>
        </a:p>
      </dgm:t>
    </dgm:pt>
    <dgm:pt modelId="{1E25A019-3DA0-3346-A142-7DF315509916}">
      <dgm:prSet phldrT="[Text]"/>
      <dgm:spPr/>
      <dgm:t>
        <a:bodyPr/>
        <a:lstStyle/>
        <a:p>
          <a:r>
            <a:rPr lang="en-US" dirty="0" smtClean="0"/>
            <a:t>Filter the </a:t>
          </a:r>
          <a:r>
            <a:rPr lang="en-US" dirty="0" err="1" smtClean="0"/>
            <a:t>Bowhit</a:t>
          </a:r>
          <a:r>
            <a:rPr lang="en-US" dirty="0" smtClean="0"/>
            <a:t> Data and Make it Applicable to IGV Tools </a:t>
          </a:r>
          <a:endParaRPr lang="en-US" dirty="0"/>
        </a:p>
      </dgm:t>
    </dgm:pt>
    <dgm:pt modelId="{B67F32D3-9EFA-A04C-9A93-A9BCED50B246}" type="parTrans" cxnId="{FF72B1B0-45FF-1D4C-AA00-3FDF1A894922}">
      <dgm:prSet/>
      <dgm:spPr/>
      <dgm:t>
        <a:bodyPr/>
        <a:lstStyle/>
        <a:p>
          <a:endParaRPr lang="en-US"/>
        </a:p>
      </dgm:t>
    </dgm:pt>
    <dgm:pt modelId="{E229E922-AEE5-6949-88E5-345DA78ACD37}" type="sibTrans" cxnId="{FF72B1B0-45FF-1D4C-AA00-3FDF1A894922}">
      <dgm:prSet/>
      <dgm:spPr/>
      <dgm:t>
        <a:bodyPr/>
        <a:lstStyle/>
        <a:p>
          <a:endParaRPr lang="en-US"/>
        </a:p>
      </dgm:t>
    </dgm:pt>
    <dgm:pt modelId="{0DA0EB59-FDC1-D740-96D5-AB8CA83D6FDA}" type="pres">
      <dgm:prSet presAssocID="{005BBF97-4277-5A48-970C-FCCC81D08011}" presName="Name0" presStyleCnt="0">
        <dgm:presLayoutVars>
          <dgm:dir/>
          <dgm:animLvl val="lvl"/>
          <dgm:resizeHandles val="exact"/>
        </dgm:presLayoutVars>
      </dgm:prSet>
      <dgm:spPr/>
      <dgm:t>
        <a:bodyPr/>
        <a:lstStyle/>
        <a:p>
          <a:endParaRPr lang="en-US"/>
        </a:p>
      </dgm:t>
    </dgm:pt>
    <dgm:pt modelId="{8BAAB20F-8160-324C-9B00-B8F3F4941FB1}" type="pres">
      <dgm:prSet presAssocID="{11B2ECB2-0D82-CC4F-AD05-867ACB629A21}" presName="boxAndChildren" presStyleCnt="0"/>
      <dgm:spPr/>
    </dgm:pt>
    <dgm:pt modelId="{7FEE0EA3-D0E1-9C43-A4F5-96339C624103}" type="pres">
      <dgm:prSet presAssocID="{11B2ECB2-0D82-CC4F-AD05-867ACB629A21}" presName="parentTextBox" presStyleLbl="node1" presStyleIdx="0" presStyleCnt="4"/>
      <dgm:spPr/>
      <dgm:t>
        <a:bodyPr/>
        <a:lstStyle/>
        <a:p>
          <a:endParaRPr lang="en-US"/>
        </a:p>
      </dgm:t>
    </dgm:pt>
    <dgm:pt modelId="{6D17299E-373F-5E45-894E-36193DB2006F}" type="pres">
      <dgm:prSet presAssocID="{E229E922-AEE5-6949-88E5-345DA78ACD37}" presName="sp" presStyleCnt="0"/>
      <dgm:spPr/>
    </dgm:pt>
    <dgm:pt modelId="{CE28AB1C-213A-9443-941B-90534F090121}" type="pres">
      <dgm:prSet presAssocID="{1E25A019-3DA0-3346-A142-7DF315509916}" presName="arrowAndChildren" presStyleCnt="0"/>
      <dgm:spPr/>
    </dgm:pt>
    <dgm:pt modelId="{34E305A5-0EBE-1A4E-A38F-A9E0955E1515}" type="pres">
      <dgm:prSet presAssocID="{1E25A019-3DA0-3346-A142-7DF315509916}" presName="parentTextArrow" presStyleLbl="node1" presStyleIdx="1" presStyleCnt="4"/>
      <dgm:spPr/>
      <dgm:t>
        <a:bodyPr/>
        <a:lstStyle/>
        <a:p>
          <a:endParaRPr lang="en-US"/>
        </a:p>
      </dgm:t>
    </dgm:pt>
    <dgm:pt modelId="{D5E0A9CF-686F-574D-AF1F-B575D26EFDD9}" type="pres">
      <dgm:prSet presAssocID="{1FC5FC0D-1300-114D-9C6C-FD3DD39C4AD9}" presName="sp" presStyleCnt="0"/>
      <dgm:spPr/>
    </dgm:pt>
    <dgm:pt modelId="{3C9C55E5-D7D9-124E-96A3-8F4E93EFEB9A}" type="pres">
      <dgm:prSet presAssocID="{86B2B130-EA82-8548-9178-29000D555CE0}" presName="arrowAndChildren" presStyleCnt="0"/>
      <dgm:spPr/>
    </dgm:pt>
    <dgm:pt modelId="{9C3C8102-3959-E647-A607-AB23B8031CFF}" type="pres">
      <dgm:prSet presAssocID="{86B2B130-EA82-8548-9178-29000D555CE0}" presName="parentTextArrow" presStyleLbl="node1" presStyleIdx="2" presStyleCnt="4"/>
      <dgm:spPr/>
      <dgm:t>
        <a:bodyPr/>
        <a:lstStyle/>
        <a:p>
          <a:endParaRPr lang="en-US"/>
        </a:p>
      </dgm:t>
    </dgm:pt>
    <dgm:pt modelId="{3CD8FEDB-FA35-D94C-A1E3-4462566A0670}" type="pres">
      <dgm:prSet presAssocID="{A7437089-E78D-4E4B-A92F-CF53A7F21F2A}" presName="sp" presStyleCnt="0"/>
      <dgm:spPr/>
    </dgm:pt>
    <dgm:pt modelId="{DF653961-480C-BE4D-94E0-B085E2C9A960}" type="pres">
      <dgm:prSet presAssocID="{E2FD6CD0-FA57-0949-B231-F0998A04380E}" presName="arrowAndChildren" presStyleCnt="0"/>
      <dgm:spPr/>
    </dgm:pt>
    <dgm:pt modelId="{63B11CCA-3240-D24C-B453-47ED4AF15CDE}" type="pres">
      <dgm:prSet presAssocID="{E2FD6CD0-FA57-0949-B231-F0998A04380E}" presName="parentTextArrow" presStyleLbl="node1" presStyleIdx="3" presStyleCnt="4"/>
      <dgm:spPr/>
      <dgm:t>
        <a:bodyPr/>
        <a:lstStyle/>
        <a:p>
          <a:endParaRPr lang="en-US"/>
        </a:p>
      </dgm:t>
    </dgm:pt>
  </dgm:ptLst>
  <dgm:cxnLst>
    <dgm:cxn modelId="{FF72B1B0-45FF-1D4C-AA00-3FDF1A894922}" srcId="{005BBF97-4277-5A48-970C-FCCC81D08011}" destId="{1E25A019-3DA0-3346-A142-7DF315509916}" srcOrd="2" destOrd="0" parTransId="{B67F32D3-9EFA-A04C-9A93-A9BCED50B246}" sibTransId="{E229E922-AEE5-6949-88E5-345DA78ACD37}"/>
    <dgm:cxn modelId="{4CAE3DD0-81D0-CD4A-B9C6-B692F7470495}" srcId="{005BBF97-4277-5A48-970C-FCCC81D08011}" destId="{E2FD6CD0-FA57-0949-B231-F0998A04380E}" srcOrd="0" destOrd="0" parTransId="{D714ACD8-A872-9A4C-8C9A-B830CB899719}" sibTransId="{A7437089-E78D-4E4B-A92F-CF53A7F21F2A}"/>
    <dgm:cxn modelId="{3EF375F0-F896-AA48-B220-13B5201237B7}" srcId="{005BBF97-4277-5A48-970C-FCCC81D08011}" destId="{11B2ECB2-0D82-CC4F-AD05-867ACB629A21}" srcOrd="3" destOrd="0" parTransId="{DDC1FC70-8896-F94C-BD8E-BCCF7611DC6A}" sibTransId="{8857C1C8-2CC8-674E-919B-C505622CAC12}"/>
    <dgm:cxn modelId="{720DBE03-33C0-9549-93AC-907F87564E13}" srcId="{005BBF97-4277-5A48-970C-FCCC81D08011}" destId="{86B2B130-EA82-8548-9178-29000D555CE0}" srcOrd="1" destOrd="0" parTransId="{548021A3-F1C7-AC48-8299-2DD5587C4870}" sibTransId="{1FC5FC0D-1300-114D-9C6C-FD3DD39C4AD9}"/>
    <dgm:cxn modelId="{5F9178BB-47F3-8F44-BD75-37D5D57B6F56}" type="presOf" srcId="{86B2B130-EA82-8548-9178-29000D555CE0}" destId="{9C3C8102-3959-E647-A607-AB23B8031CFF}" srcOrd="0" destOrd="0" presId="urn:microsoft.com/office/officeart/2005/8/layout/process4"/>
    <dgm:cxn modelId="{75278F92-385E-8C4E-BD3C-429FA14D0CCE}" type="presOf" srcId="{005BBF97-4277-5A48-970C-FCCC81D08011}" destId="{0DA0EB59-FDC1-D740-96D5-AB8CA83D6FDA}" srcOrd="0" destOrd="0" presId="urn:microsoft.com/office/officeart/2005/8/layout/process4"/>
    <dgm:cxn modelId="{B342206F-92CB-7343-8C97-22D4AEA014AD}" type="presOf" srcId="{11B2ECB2-0D82-CC4F-AD05-867ACB629A21}" destId="{7FEE0EA3-D0E1-9C43-A4F5-96339C624103}" srcOrd="0" destOrd="0" presId="urn:microsoft.com/office/officeart/2005/8/layout/process4"/>
    <dgm:cxn modelId="{0ED21CE4-9D78-B948-84FF-F0206D04DAA5}" type="presOf" srcId="{E2FD6CD0-FA57-0949-B231-F0998A04380E}" destId="{63B11CCA-3240-D24C-B453-47ED4AF15CDE}" srcOrd="0" destOrd="0" presId="urn:microsoft.com/office/officeart/2005/8/layout/process4"/>
    <dgm:cxn modelId="{A5CD087F-F704-A74D-A2A4-4E664F61336F}" type="presOf" srcId="{1E25A019-3DA0-3346-A142-7DF315509916}" destId="{34E305A5-0EBE-1A4E-A38F-A9E0955E1515}" srcOrd="0" destOrd="0" presId="urn:microsoft.com/office/officeart/2005/8/layout/process4"/>
    <dgm:cxn modelId="{2BB9EDEA-E60F-9746-BE11-DBBDC9F509F9}" type="presParOf" srcId="{0DA0EB59-FDC1-D740-96D5-AB8CA83D6FDA}" destId="{8BAAB20F-8160-324C-9B00-B8F3F4941FB1}" srcOrd="0" destOrd="0" presId="urn:microsoft.com/office/officeart/2005/8/layout/process4"/>
    <dgm:cxn modelId="{133C9EFA-AB7E-5043-85DC-5FAD4CDC06D0}" type="presParOf" srcId="{8BAAB20F-8160-324C-9B00-B8F3F4941FB1}" destId="{7FEE0EA3-D0E1-9C43-A4F5-96339C624103}" srcOrd="0" destOrd="0" presId="urn:microsoft.com/office/officeart/2005/8/layout/process4"/>
    <dgm:cxn modelId="{452A38FC-0C6E-EB44-A8DE-D1DD4E61ECF4}" type="presParOf" srcId="{0DA0EB59-FDC1-D740-96D5-AB8CA83D6FDA}" destId="{6D17299E-373F-5E45-894E-36193DB2006F}" srcOrd="1" destOrd="0" presId="urn:microsoft.com/office/officeart/2005/8/layout/process4"/>
    <dgm:cxn modelId="{6030703B-DA85-5946-AC63-5625D96B8E4F}" type="presParOf" srcId="{0DA0EB59-FDC1-D740-96D5-AB8CA83D6FDA}" destId="{CE28AB1C-213A-9443-941B-90534F090121}" srcOrd="2" destOrd="0" presId="urn:microsoft.com/office/officeart/2005/8/layout/process4"/>
    <dgm:cxn modelId="{2D6D8F80-FC0C-0F4F-8DAD-6A99C4BFE83A}" type="presParOf" srcId="{CE28AB1C-213A-9443-941B-90534F090121}" destId="{34E305A5-0EBE-1A4E-A38F-A9E0955E1515}" srcOrd="0" destOrd="0" presId="urn:microsoft.com/office/officeart/2005/8/layout/process4"/>
    <dgm:cxn modelId="{720A8FA9-C44B-E34B-ADA9-D944C54B3EF4}" type="presParOf" srcId="{0DA0EB59-FDC1-D740-96D5-AB8CA83D6FDA}" destId="{D5E0A9CF-686F-574D-AF1F-B575D26EFDD9}" srcOrd="3" destOrd="0" presId="urn:microsoft.com/office/officeart/2005/8/layout/process4"/>
    <dgm:cxn modelId="{2F59E926-2CBC-3649-A8F3-003575E86511}" type="presParOf" srcId="{0DA0EB59-FDC1-D740-96D5-AB8CA83D6FDA}" destId="{3C9C55E5-D7D9-124E-96A3-8F4E93EFEB9A}" srcOrd="4" destOrd="0" presId="urn:microsoft.com/office/officeart/2005/8/layout/process4"/>
    <dgm:cxn modelId="{A2CBFEF6-46EC-CC4D-A027-70BA33CEF5CE}" type="presParOf" srcId="{3C9C55E5-D7D9-124E-96A3-8F4E93EFEB9A}" destId="{9C3C8102-3959-E647-A607-AB23B8031CFF}" srcOrd="0" destOrd="0" presId="urn:microsoft.com/office/officeart/2005/8/layout/process4"/>
    <dgm:cxn modelId="{91FE4ED3-A435-F44E-B7CB-CB2266CAFAA5}" type="presParOf" srcId="{0DA0EB59-FDC1-D740-96D5-AB8CA83D6FDA}" destId="{3CD8FEDB-FA35-D94C-A1E3-4462566A0670}" srcOrd="5" destOrd="0" presId="urn:microsoft.com/office/officeart/2005/8/layout/process4"/>
    <dgm:cxn modelId="{6F0AAFB7-B5E2-9641-BAB8-241A399DD6F9}" type="presParOf" srcId="{0DA0EB59-FDC1-D740-96D5-AB8CA83D6FDA}" destId="{DF653961-480C-BE4D-94E0-B085E2C9A960}" srcOrd="6" destOrd="0" presId="urn:microsoft.com/office/officeart/2005/8/layout/process4"/>
    <dgm:cxn modelId="{050FAAE2-BC93-1A4A-A797-D6EF104BFFE3}" type="presParOf" srcId="{DF653961-480C-BE4D-94E0-B085E2C9A960}" destId="{63B11CCA-3240-D24C-B453-47ED4AF15CDE}"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7F661F-8045-CD46-A562-444A70C0E370}"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4CAFB4BF-DECA-884E-A47D-D874F2265B31}">
      <dgm:prSet phldrT="[Text]"/>
      <dgm:spPr/>
      <dgm:t>
        <a:bodyPr/>
        <a:lstStyle/>
        <a:p>
          <a:r>
            <a:rPr lang="en-US" dirty="0" smtClean="0"/>
            <a:t>Reorganize the </a:t>
          </a:r>
          <a:r>
            <a:rPr lang="en-US" dirty="0" err="1" smtClean="0"/>
            <a:t>Mappability</a:t>
          </a:r>
          <a:r>
            <a:rPr lang="en-US" dirty="0" smtClean="0"/>
            <a:t> Data Applicable to </a:t>
          </a:r>
          <a:r>
            <a:rPr lang="en-US" dirty="0" err="1" smtClean="0"/>
            <a:t>Circos</a:t>
          </a:r>
          <a:r>
            <a:rPr lang="en-US" dirty="0" smtClean="0"/>
            <a:t> Tool</a:t>
          </a:r>
          <a:endParaRPr lang="en-US" dirty="0"/>
        </a:p>
      </dgm:t>
    </dgm:pt>
    <dgm:pt modelId="{46923609-429B-9448-BA1C-4C60E4B37339}" type="parTrans" cxnId="{A6339D31-E5CA-FF4D-AE9E-6E7670A91BEA}">
      <dgm:prSet/>
      <dgm:spPr/>
      <dgm:t>
        <a:bodyPr/>
        <a:lstStyle/>
        <a:p>
          <a:endParaRPr lang="en-US"/>
        </a:p>
      </dgm:t>
    </dgm:pt>
    <dgm:pt modelId="{9D381F0A-1D75-6849-8A80-C341C2012ED0}" type="sibTrans" cxnId="{A6339D31-E5CA-FF4D-AE9E-6E7670A91BEA}">
      <dgm:prSet/>
      <dgm:spPr/>
      <dgm:t>
        <a:bodyPr/>
        <a:lstStyle/>
        <a:p>
          <a:endParaRPr lang="en-US"/>
        </a:p>
      </dgm:t>
    </dgm:pt>
    <dgm:pt modelId="{252B7F98-7E7D-304F-8E46-6F86DA224ED9}">
      <dgm:prSet phldrT="[Text]"/>
      <dgm:spPr/>
      <dgm:t>
        <a:bodyPr/>
        <a:lstStyle/>
        <a:p>
          <a:r>
            <a:rPr lang="en-US" dirty="0" smtClean="0"/>
            <a:t>Visualize the </a:t>
          </a:r>
          <a:r>
            <a:rPr lang="en-US" dirty="0" err="1" smtClean="0"/>
            <a:t>Synteny</a:t>
          </a:r>
          <a:r>
            <a:rPr lang="en-US" dirty="0" smtClean="0"/>
            <a:t> across Species (</a:t>
          </a:r>
          <a:r>
            <a:rPr lang="en-US" dirty="0" err="1" smtClean="0"/>
            <a:t>Circos</a:t>
          </a:r>
          <a:r>
            <a:rPr lang="en-US" dirty="0" smtClean="0"/>
            <a:t>)</a:t>
          </a:r>
          <a:endParaRPr lang="en-US" dirty="0"/>
        </a:p>
      </dgm:t>
    </dgm:pt>
    <dgm:pt modelId="{3AACBAA0-555B-E14B-B132-C986B9C8F2E7}" type="parTrans" cxnId="{BF842456-725F-5544-939A-DF7E7173D065}">
      <dgm:prSet/>
      <dgm:spPr/>
      <dgm:t>
        <a:bodyPr/>
        <a:lstStyle/>
        <a:p>
          <a:endParaRPr lang="en-US"/>
        </a:p>
      </dgm:t>
    </dgm:pt>
    <dgm:pt modelId="{2E02D228-F755-6740-BC76-427DE1C00827}" type="sibTrans" cxnId="{BF842456-725F-5544-939A-DF7E7173D065}">
      <dgm:prSet/>
      <dgm:spPr/>
      <dgm:t>
        <a:bodyPr/>
        <a:lstStyle/>
        <a:p>
          <a:endParaRPr lang="en-US"/>
        </a:p>
      </dgm:t>
    </dgm:pt>
    <dgm:pt modelId="{1C0F2604-9385-8741-88E2-1CD111B605A1}" type="pres">
      <dgm:prSet presAssocID="{417F661F-8045-CD46-A562-444A70C0E370}" presName="Name0" presStyleCnt="0">
        <dgm:presLayoutVars>
          <dgm:dir/>
          <dgm:animLvl val="lvl"/>
          <dgm:resizeHandles val="exact"/>
        </dgm:presLayoutVars>
      </dgm:prSet>
      <dgm:spPr/>
      <dgm:t>
        <a:bodyPr/>
        <a:lstStyle/>
        <a:p>
          <a:endParaRPr lang="en-US"/>
        </a:p>
      </dgm:t>
    </dgm:pt>
    <dgm:pt modelId="{902682EC-2387-7842-B439-1727EAF2B16B}" type="pres">
      <dgm:prSet presAssocID="{252B7F98-7E7D-304F-8E46-6F86DA224ED9}" presName="boxAndChildren" presStyleCnt="0"/>
      <dgm:spPr/>
    </dgm:pt>
    <dgm:pt modelId="{9F2EF8BA-9B9F-C742-91E8-FD1757A64E86}" type="pres">
      <dgm:prSet presAssocID="{252B7F98-7E7D-304F-8E46-6F86DA224ED9}" presName="parentTextBox" presStyleLbl="node1" presStyleIdx="0" presStyleCnt="2"/>
      <dgm:spPr/>
      <dgm:t>
        <a:bodyPr/>
        <a:lstStyle/>
        <a:p>
          <a:endParaRPr lang="en-US"/>
        </a:p>
      </dgm:t>
    </dgm:pt>
    <dgm:pt modelId="{837E973E-C99A-6949-A0C8-46FE7FA12A2D}" type="pres">
      <dgm:prSet presAssocID="{9D381F0A-1D75-6849-8A80-C341C2012ED0}" presName="sp" presStyleCnt="0"/>
      <dgm:spPr/>
    </dgm:pt>
    <dgm:pt modelId="{1B01163A-2411-8A48-9596-D8028FBA1798}" type="pres">
      <dgm:prSet presAssocID="{4CAFB4BF-DECA-884E-A47D-D874F2265B31}" presName="arrowAndChildren" presStyleCnt="0"/>
      <dgm:spPr/>
    </dgm:pt>
    <dgm:pt modelId="{BC2B9671-9C1A-9D4C-82F7-0266BDCDF9A1}" type="pres">
      <dgm:prSet presAssocID="{4CAFB4BF-DECA-884E-A47D-D874F2265B31}" presName="parentTextArrow" presStyleLbl="node1" presStyleIdx="1" presStyleCnt="2" custLinFactNeighborX="2337" custLinFactNeighborY="-74"/>
      <dgm:spPr/>
      <dgm:t>
        <a:bodyPr/>
        <a:lstStyle/>
        <a:p>
          <a:endParaRPr lang="en-US"/>
        </a:p>
      </dgm:t>
    </dgm:pt>
  </dgm:ptLst>
  <dgm:cxnLst>
    <dgm:cxn modelId="{9515410B-5F20-9842-B5BB-CC54D5827FD9}" type="presOf" srcId="{4CAFB4BF-DECA-884E-A47D-D874F2265B31}" destId="{BC2B9671-9C1A-9D4C-82F7-0266BDCDF9A1}" srcOrd="0" destOrd="0" presId="urn:microsoft.com/office/officeart/2005/8/layout/process4"/>
    <dgm:cxn modelId="{A6339D31-E5CA-FF4D-AE9E-6E7670A91BEA}" srcId="{417F661F-8045-CD46-A562-444A70C0E370}" destId="{4CAFB4BF-DECA-884E-A47D-D874F2265B31}" srcOrd="0" destOrd="0" parTransId="{46923609-429B-9448-BA1C-4C60E4B37339}" sibTransId="{9D381F0A-1D75-6849-8A80-C341C2012ED0}"/>
    <dgm:cxn modelId="{FDFB8BEE-091C-6047-8708-079F04F8E0A7}" type="presOf" srcId="{252B7F98-7E7D-304F-8E46-6F86DA224ED9}" destId="{9F2EF8BA-9B9F-C742-91E8-FD1757A64E86}" srcOrd="0" destOrd="0" presId="urn:microsoft.com/office/officeart/2005/8/layout/process4"/>
    <dgm:cxn modelId="{BF842456-725F-5544-939A-DF7E7173D065}" srcId="{417F661F-8045-CD46-A562-444A70C0E370}" destId="{252B7F98-7E7D-304F-8E46-6F86DA224ED9}" srcOrd="1" destOrd="0" parTransId="{3AACBAA0-555B-E14B-B132-C986B9C8F2E7}" sibTransId="{2E02D228-F755-6740-BC76-427DE1C00827}"/>
    <dgm:cxn modelId="{36C677D6-3A14-C44E-9B50-A229E1DAAF75}" type="presOf" srcId="{417F661F-8045-CD46-A562-444A70C0E370}" destId="{1C0F2604-9385-8741-88E2-1CD111B605A1}" srcOrd="0" destOrd="0" presId="urn:microsoft.com/office/officeart/2005/8/layout/process4"/>
    <dgm:cxn modelId="{49D5594F-DF09-6944-B132-5F1BFBD5E6D5}" type="presParOf" srcId="{1C0F2604-9385-8741-88E2-1CD111B605A1}" destId="{902682EC-2387-7842-B439-1727EAF2B16B}" srcOrd="0" destOrd="0" presId="urn:microsoft.com/office/officeart/2005/8/layout/process4"/>
    <dgm:cxn modelId="{1754C06C-13FA-F24C-B8CD-C46FF760736C}" type="presParOf" srcId="{902682EC-2387-7842-B439-1727EAF2B16B}" destId="{9F2EF8BA-9B9F-C742-91E8-FD1757A64E86}" srcOrd="0" destOrd="0" presId="urn:microsoft.com/office/officeart/2005/8/layout/process4"/>
    <dgm:cxn modelId="{657D57F1-4825-CF43-A274-770165D72ABF}" type="presParOf" srcId="{1C0F2604-9385-8741-88E2-1CD111B605A1}" destId="{837E973E-C99A-6949-A0C8-46FE7FA12A2D}" srcOrd="1" destOrd="0" presId="urn:microsoft.com/office/officeart/2005/8/layout/process4"/>
    <dgm:cxn modelId="{1EA8AF0C-F155-A746-9008-10E079CD9E3E}" type="presParOf" srcId="{1C0F2604-9385-8741-88E2-1CD111B605A1}" destId="{1B01163A-2411-8A48-9596-D8028FBA1798}" srcOrd="2" destOrd="0" presId="urn:microsoft.com/office/officeart/2005/8/layout/process4"/>
    <dgm:cxn modelId="{43CFE797-320D-7D42-98D6-3397F4933151}" type="presParOf" srcId="{1B01163A-2411-8A48-9596-D8028FBA1798}" destId="{BC2B9671-9C1A-9D4C-82F7-0266BDCDF9A1}" srcOrd="0" destOrd="0" presId="urn:microsoft.com/office/officeart/2005/8/layout/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994CFC-17A2-774E-9419-3EA3F6F3F0CF}"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81E5D214-A622-2B48-A27D-44743D0DABD8}">
      <dgm:prSet phldrT="[Text]"/>
      <dgm:spPr/>
      <dgm:t>
        <a:bodyPr/>
        <a:lstStyle/>
        <a:p>
          <a:r>
            <a:rPr lang="en-US" dirty="0" smtClean="0"/>
            <a:t>Achieve RNA-</a:t>
          </a:r>
          <a:r>
            <a:rPr lang="en-US" dirty="0" err="1" smtClean="0"/>
            <a:t>seq</a:t>
          </a:r>
          <a:r>
            <a:rPr lang="en-US" dirty="0" smtClean="0"/>
            <a:t> data of Three Species </a:t>
          </a:r>
          <a:endParaRPr lang="en-US" dirty="0"/>
        </a:p>
      </dgm:t>
    </dgm:pt>
    <dgm:pt modelId="{49EB3578-F7E5-8F41-8A13-6006115139E2}" type="parTrans" cxnId="{DE010F4F-5B38-564B-855C-A3E809B97693}">
      <dgm:prSet/>
      <dgm:spPr/>
      <dgm:t>
        <a:bodyPr/>
        <a:lstStyle/>
        <a:p>
          <a:endParaRPr lang="en-US"/>
        </a:p>
      </dgm:t>
    </dgm:pt>
    <dgm:pt modelId="{A6B10889-DD6A-FF4C-8B5E-21024E0F5DD5}" type="sibTrans" cxnId="{DE010F4F-5B38-564B-855C-A3E809B97693}">
      <dgm:prSet/>
      <dgm:spPr/>
      <dgm:t>
        <a:bodyPr/>
        <a:lstStyle/>
        <a:p>
          <a:endParaRPr lang="en-US"/>
        </a:p>
      </dgm:t>
    </dgm:pt>
    <dgm:pt modelId="{26A970EE-20B2-C541-A985-C6D70AEBE8C0}">
      <dgm:prSet phldrT="[Text]"/>
      <dgm:spPr/>
      <dgm:t>
        <a:bodyPr/>
        <a:lstStyle/>
        <a:p>
          <a:r>
            <a:rPr lang="en-US" dirty="0" smtClean="0"/>
            <a:t>Visualize the RNA-</a:t>
          </a:r>
          <a:r>
            <a:rPr lang="en-US" dirty="0" err="1" smtClean="0"/>
            <a:t>seq</a:t>
          </a:r>
          <a:r>
            <a:rPr lang="en-US" dirty="0" smtClean="0"/>
            <a:t> Data (IGV 2.1)</a:t>
          </a:r>
          <a:endParaRPr lang="en-US" dirty="0"/>
        </a:p>
      </dgm:t>
    </dgm:pt>
    <dgm:pt modelId="{6A84BC46-D668-2048-BDF8-5897971DCD79}" type="parTrans" cxnId="{B5CAA3AD-D58F-F04B-9FFD-BBCDE343B927}">
      <dgm:prSet/>
      <dgm:spPr/>
      <dgm:t>
        <a:bodyPr/>
        <a:lstStyle/>
        <a:p>
          <a:endParaRPr lang="en-US"/>
        </a:p>
      </dgm:t>
    </dgm:pt>
    <dgm:pt modelId="{1F96DF47-74B0-474A-9DD3-2ACB74D0C6AE}" type="sibTrans" cxnId="{B5CAA3AD-D58F-F04B-9FFD-BBCDE343B927}">
      <dgm:prSet/>
      <dgm:spPr/>
      <dgm:t>
        <a:bodyPr/>
        <a:lstStyle/>
        <a:p>
          <a:endParaRPr lang="en-US"/>
        </a:p>
      </dgm:t>
    </dgm:pt>
    <dgm:pt modelId="{328BB1AC-81FC-254E-95CC-A2752C30306C}">
      <dgm:prSet phldrT="[Text]"/>
      <dgm:spPr/>
      <dgm:t>
        <a:bodyPr/>
        <a:lstStyle/>
        <a:p>
          <a:r>
            <a:rPr lang="en-US" dirty="0" smtClean="0"/>
            <a:t>Look for Transcriptionally Active Regions(TARs)</a:t>
          </a:r>
          <a:endParaRPr lang="en-US" dirty="0"/>
        </a:p>
      </dgm:t>
    </dgm:pt>
    <dgm:pt modelId="{5DA8B9FF-0F30-5145-9B2A-484825B97876}" type="parTrans" cxnId="{75E02230-4C0E-E54E-955B-E125B9D293D0}">
      <dgm:prSet/>
      <dgm:spPr/>
      <dgm:t>
        <a:bodyPr/>
        <a:lstStyle/>
        <a:p>
          <a:endParaRPr lang="en-US"/>
        </a:p>
      </dgm:t>
    </dgm:pt>
    <dgm:pt modelId="{00EA6867-066C-1A4C-B334-4F60C49EA501}" type="sibTrans" cxnId="{75E02230-4C0E-E54E-955B-E125B9D293D0}">
      <dgm:prSet/>
      <dgm:spPr/>
      <dgm:t>
        <a:bodyPr/>
        <a:lstStyle/>
        <a:p>
          <a:endParaRPr lang="en-US"/>
        </a:p>
      </dgm:t>
    </dgm:pt>
    <dgm:pt modelId="{DFB10F02-E613-D64D-86F0-3900B219BC23}" type="pres">
      <dgm:prSet presAssocID="{9C994CFC-17A2-774E-9419-3EA3F6F3F0CF}" presName="Name0" presStyleCnt="0">
        <dgm:presLayoutVars>
          <dgm:dir/>
          <dgm:animLvl val="lvl"/>
          <dgm:resizeHandles val="exact"/>
        </dgm:presLayoutVars>
      </dgm:prSet>
      <dgm:spPr/>
      <dgm:t>
        <a:bodyPr/>
        <a:lstStyle/>
        <a:p>
          <a:endParaRPr lang="en-US"/>
        </a:p>
      </dgm:t>
    </dgm:pt>
    <dgm:pt modelId="{4295AEAB-FB08-2049-A7AF-5353B11CDA2F}" type="pres">
      <dgm:prSet presAssocID="{328BB1AC-81FC-254E-95CC-A2752C30306C}" presName="boxAndChildren" presStyleCnt="0"/>
      <dgm:spPr/>
    </dgm:pt>
    <dgm:pt modelId="{355E9D9D-4B12-BB48-8EB5-2A4DCB5CBC75}" type="pres">
      <dgm:prSet presAssocID="{328BB1AC-81FC-254E-95CC-A2752C30306C}" presName="parentTextBox" presStyleLbl="node1" presStyleIdx="0" presStyleCnt="3"/>
      <dgm:spPr/>
      <dgm:t>
        <a:bodyPr/>
        <a:lstStyle/>
        <a:p>
          <a:endParaRPr lang="en-US"/>
        </a:p>
      </dgm:t>
    </dgm:pt>
    <dgm:pt modelId="{2AD13250-32A6-EA4F-B719-F563AB332ABC}" type="pres">
      <dgm:prSet presAssocID="{1F96DF47-74B0-474A-9DD3-2ACB74D0C6AE}" presName="sp" presStyleCnt="0"/>
      <dgm:spPr/>
    </dgm:pt>
    <dgm:pt modelId="{2DF5A73A-2D68-1C47-A4F7-BDA8BE6CA9E7}" type="pres">
      <dgm:prSet presAssocID="{26A970EE-20B2-C541-A985-C6D70AEBE8C0}" presName="arrowAndChildren" presStyleCnt="0"/>
      <dgm:spPr/>
    </dgm:pt>
    <dgm:pt modelId="{EAD6483E-426A-EA42-B87A-929A3CD8E6B9}" type="pres">
      <dgm:prSet presAssocID="{26A970EE-20B2-C541-A985-C6D70AEBE8C0}" presName="parentTextArrow" presStyleLbl="node1" presStyleIdx="1" presStyleCnt="3"/>
      <dgm:spPr/>
      <dgm:t>
        <a:bodyPr/>
        <a:lstStyle/>
        <a:p>
          <a:endParaRPr lang="en-US"/>
        </a:p>
      </dgm:t>
    </dgm:pt>
    <dgm:pt modelId="{104CD18F-F47D-1643-AF17-6A66452FCC4C}" type="pres">
      <dgm:prSet presAssocID="{A6B10889-DD6A-FF4C-8B5E-21024E0F5DD5}" presName="sp" presStyleCnt="0"/>
      <dgm:spPr/>
    </dgm:pt>
    <dgm:pt modelId="{DEF333B5-8DEC-3148-B3BF-0CFBA9D2A08B}" type="pres">
      <dgm:prSet presAssocID="{81E5D214-A622-2B48-A27D-44743D0DABD8}" presName="arrowAndChildren" presStyleCnt="0"/>
      <dgm:spPr/>
    </dgm:pt>
    <dgm:pt modelId="{97139053-4B6D-9F44-97BA-F93077A69DE8}" type="pres">
      <dgm:prSet presAssocID="{81E5D214-A622-2B48-A27D-44743D0DABD8}" presName="parentTextArrow" presStyleLbl="node1" presStyleIdx="2" presStyleCnt="3"/>
      <dgm:spPr/>
      <dgm:t>
        <a:bodyPr/>
        <a:lstStyle/>
        <a:p>
          <a:endParaRPr lang="en-US"/>
        </a:p>
      </dgm:t>
    </dgm:pt>
  </dgm:ptLst>
  <dgm:cxnLst>
    <dgm:cxn modelId="{EE1A1164-D73B-0C43-9989-62B56A493D57}" type="presOf" srcId="{328BB1AC-81FC-254E-95CC-A2752C30306C}" destId="{355E9D9D-4B12-BB48-8EB5-2A4DCB5CBC75}" srcOrd="0" destOrd="0" presId="urn:microsoft.com/office/officeart/2005/8/layout/process4"/>
    <dgm:cxn modelId="{DE010F4F-5B38-564B-855C-A3E809B97693}" srcId="{9C994CFC-17A2-774E-9419-3EA3F6F3F0CF}" destId="{81E5D214-A622-2B48-A27D-44743D0DABD8}" srcOrd="0" destOrd="0" parTransId="{49EB3578-F7E5-8F41-8A13-6006115139E2}" sibTransId="{A6B10889-DD6A-FF4C-8B5E-21024E0F5DD5}"/>
    <dgm:cxn modelId="{11F59D44-7387-7E4C-BFC9-DC8B422C7621}" type="presOf" srcId="{9C994CFC-17A2-774E-9419-3EA3F6F3F0CF}" destId="{DFB10F02-E613-D64D-86F0-3900B219BC23}" srcOrd="0" destOrd="0" presId="urn:microsoft.com/office/officeart/2005/8/layout/process4"/>
    <dgm:cxn modelId="{6C3C8023-68ED-4E43-B235-8547F0E003B2}" type="presOf" srcId="{81E5D214-A622-2B48-A27D-44743D0DABD8}" destId="{97139053-4B6D-9F44-97BA-F93077A69DE8}" srcOrd="0" destOrd="0" presId="urn:microsoft.com/office/officeart/2005/8/layout/process4"/>
    <dgm:cxn modelId="{75E02230-4C0E-E54E-955B-E125B9D293D0}" srcId="{9C994CFC-17A2-774E-9419-3EA3F6F3F0CF}" destId="{328BB1AC-81FC-254E-95CC-A2752C30306C}" srcOrd="2" destOrd="0" parTransId="{5DA8B9FF-0F30-5145-9B2A-484825B97876}" sibTransId="{00EA6867-066C-1A4C-B334-4F60C49EA501}"/>
    <dgm:cxn modelId="{B5CAA3AD-D58F-F04B-9FFD-BBCDE343B927}" srcId="{9C994CFC-17A2-774E-9419-3EA3F6F3F0CF}" destId="{26A970EE-20B2-C541-A985-C6D70AEBE8C0}" srcOrd="1" destOrd="0" parTransId="{6A84BC46-D668-2048-BDF8-5897971DCD79}" sibTransId="{1F96DF47-74B0-474A-9DD3-2ACB74D0C6AE}"/>
    <dgm:cxn modelId="{896CB907-A3E4-4E4E-8A29-958AE8D91C4B}" type="presOf" srcId="{26A970EE-20B2-C541-A985-C6D70AEBE8C0}" destId="{EAD6483E-426A-EA42-B87A-929A3CD8E6B9}" srcOrd="0" destOrd="0" presId="urn:microsoft.com/office/officeart/2005/8/layout/process4"/>
    <dgm:cxn modelId="{1D9A8485-AB6E-0541-A080-1E2D34275BD9}" type="presParOf" srcId="{DFB10F02-E613-D64D-86F0-3900B219BC23}" destId="{4295AEAB-FB08-2049-A7AF-5353B11CDA2F}" srcOrd="0" destOrd="0" presId="urn:microsoft.com/office/officeart/2005/8/layout/process4"/>
    <dgm:cxn modelId="{08B1665F-1A91-A84C-A30E-8233ADC64673}" type="presParOf" srcId="{4295AEAB-FB08-2049-A7AF-5353B11CDA2F}" destId="{355E9D9D-4B12-BB48-8EB5-2A4DCB5CBC75}" srcOrd="0" destOrd="0" presId="urn:microsoft.com/office/officeart/2005/8/layout/process4"/>
    <dgm:cxn modelId="{9D03CE44-8220-FF44-A9E8-24A46A2BAA84}" type="presParOf" srcId="{DFB10F02-E613-D64D-86F0-3900B219BC23}" destId="{2AD13250-32A6-EA4F-B719-F563AB332ABC}" srcOrd="1" destOrd="0" presId="urn:microsoft.com/office/officeart/2005/8/layout/process4"/>
    <dgm:cxn modelId="{EB581035-D317-1B47-8916-D6C5B037D8A6}" type="presParOf" srcId="{DFB10F02-E613-D64D-86F0-3900B219BC23}" destId="{2DF5A73A-2D68-1C47-A4F7-BDA8BE6CA9E7}" srcOrd="2" destOrd="0" presId="urn:microsoft.com/office/officeart/2005/8/layout/process4"/>
    <dgm:cxn modelId="{5488824D-01EE-D64B-961F-44DB4AA84932}" type="presParOf" srcId="{2DF5A73A-2D68-1C47-A4F7-BDA8BE6CA9E7}" destId="{EAD6483E-426A-EA42-B87A-929A3CD8E6B9}" srcOrd="0" destOrd="0" presId="urn:microsoft.com/office/officeart/2005/8/layout/process4"/>
    <dgm:cxn modelId="{7978868E-B6D3-ED44-B366-0AFD897759EB}" type="presParOf" srcId="{DFB10F02-E613-D64D-86F0-3900B219BC23}" destId="{104CD18F-F47D-1643-AF17-6A66452FCC4C}" srcOrd="3" destOrd="0" presId="urn:microsoft.com/office/officeart/2005/8/layout/process4"/>
    <dgm:cxn modelId="{77DA61D3-C438-AA49-BCD9-1626C337CE96}" type="presParOf" srcId="{DFB10F02-E613-D64D-86F0-3900B219BC23}" destId="{DEF333B5-8DEC-3148-B3BF-0CFBA9D2A08B}" srcOrd="4" destOrd="0" presId="urn:microsoft.com/office/officeart/2005/8/layout/process4"/>
    <dgm:cxn modelId="{160B8A6B-2856-7B4A-8953-E6D29CD1118E}" type="presParOf" srcId="{DEF333B5-8DEC-3148-B3BF-0CFBA9D2A08B}" destId="{97139053-4B6D-9F44-97BA-F93077A69DE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5BBF97-4277-5A48-970C-FCCC81D08011}"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E2FD6CD0-FA57-0949-B231-F0998A04380E}">
      <dgm:prSet phldrT="[Text]"/>
      <dgm:spPr/>
      <dgm:t>
        <a:bodyPr/>
        <a:lstStyle/>
        <a:p>
          <a:r>
            <a:rPr lang="en-US" dirty="0" smtClean="0"/>
            <a:t>Chop the Whole Genome of Three Species at Different Levels</a:t>
          </a:r>
          <a:endParaRPr lang="en-US" dirty="0"/>
        </a:p>
      </dgm:t>
    </dgm:pt>
    <dgm:pt modelId="{D714ACD8-A872-9A4C-8C9A-B830CB899719}" type="parTrans" cxnId="{4CAE3DD0-81D0-CD4A-B9C6-B692F7470495}">
      <dgm:prSet/>
      <dgm:spPr/>
      <dgm:t>
        <a:bodyPr/>
        <a:lstStyle/>
        <a:p>
          <a:endParaRPr lang="en-US"/>
        </a:p>
      </dgm:t>
    </dgm:pt>
    <dgm:pt modelId="{A7437089-E78D-4E4B-A92F-CF53A7F21F2A}" type="sibTrans" cxnId="{4CAE3DD0-81D0-CD4A-B9C6-B692F7470495}">
      <dgm:prSet/>
      <dgm:spPr/>
      <dgm:t>
        <a:bodyPr/>
        <a:lstStyle/>
        <a:p>
          <a:endParaRPr lang="en-US"/>
        </a:p>
      </dgm:t>
    </dgm:pt>
    <dgm:pt modelId="{86B2B130-EA82-8548-9178-29000D555CE0}">
      <dgm:prSet phldrT="[Text]"/>
      <dgm:spPr/>
      <dgm:t>
        <a:bodyPr/>
        <a:lstStyle/>
        <a:p>
          <a:r>
            <a:rPr lang="en-US" dirty="0" smtClean="0"/>
            <a:t>Map the Chopped Pieces Back to the Genome (BOWTIE)</a:t>
          </a:r>
          <a:endParaRPr lang="en-US" dirty="0"/>
        </a:p>
      </dgm:t>
    </dgm:pt>
    <dgm:pt modelId="{548021A3-F1C7-AC48-8299-2DD5587C4870}" type="parTrans" cxnId="{720DBE03-33C0-9549-93AC-907F87564E13}">
      <dgm:prSet/>
      <dgm:spPr/>
      <dgm:t>
        <a:bodyPr/>
        <a:lstStyle/>
        <a:p>
          <a:endParaRPr lang="en-US"/>
        </a:p>
      </dgm:t>
    </dgm:pt>
    <dgm:pt modelId="{1FC5FC0D-1300-114D-9C6C-FD3DD39C4AD9}" type="sibTrans" cxnId="{720DBE03-33C0-9549-93AC-907F87564E13}">
      <dgm:prSet/>
      <dgm:spPr/>
      <dgm:t>
        <a:bodyPr/>
        <a:lstStyle/>
        <a:p>
          <a:endParaRPr lang="en-US"/>
        </a:p>
      </dgm:t>
    </dgm:pt>
    <dgm:pt modelId="{11B2ECB2-0D82-CC4F-AD05-867ACB629A21}">
      <dgm:prSet phldrT="[Text]"/>
      <dgm:spPr/>
      <dgm:t>
        <a:bodyPr/>
        <a:lstStyle/>
        <a:p>
          <a:r>
            <a:rPr lang="en-US" dirty="0" smtClean="0"/>
            <a:t>Visualize the </a:t>
          </a:r>
          <a:r>
            <a:rPr lang="en-US" dirty="0" err="1" smtClean="0"/>
            <a:t>Mappability</a:t>
          </a:r>
          <a:r>
            <a:rPr lang="en-US" dirty="0" smtClean="0"/>
            <a:t> Data (IGV 2.1)</a:t>
          </a:r>
          <a:endParaRPr lang="en-US" dirty="0"/>
        </a:p>
      </dgm:t>
    </dgm:pt>
    <dgm:pt modelId="{DDC1FC70-8896-F94C-BD8E-BCCF7611DC6A}" type="parTrans" cxnId="{3EF375F0-F896-AA48-B220-13B5201237B7}">
      <dgm:prSet/>
      <dgm:spPr/>
      <dgm:t>
        <a:bodyPr/>
        <a:lstStyle/>
        <a:p>
          <a:endParaRPr lang="en-US"/>
        </a:p>
      </dgm:t>
    </dgm:pt>
    <dgm:pt modelId="{8857C1C8-2CC8-674E-919B-C505622CAC12}" type="sibTrans" cxnId="{3EF375F0-F896-AA48-B220-13B5201237B7}">
      <dgm:prSet/>
      <dgm:spPr/>
      <dgm:t>
        <a:bodyPr/>
        <a:lstStyle/>
        <a:p>
          <a:endParaRPr lang="en-US"/>
        </a:p>
      </dgm:t>
    </dgm:pt>
    <dgm:pt modelId="{1E25A019-3DA0-3346-A142-7DF315509916}">
      <dgm:prSet phldrT="[Text]"/>
      <dgm:spPr/>
      <dgm:t>
        <a:bodyPr/>
        <a:lstStyle/>
        <a:p>
          <a:r>
            <a:rPr lang="en-US" dirty="0" smtClean="0"/>
            <a:t>Filter the </a:t>
          </a:r>
          <a:r>
            <a:rPr lang="en-US" dirty="0" err="1" smtClean="0"/>
            <a:t>Bowhit</a:t>
          </a:r>
          <a:r>
            <a:rPr lang="en-US" dirty="0" smtClean="0"/>
            <a:t> Data and Make it Accessible to IGV Tools </a:t>
          </a:r>
          <a:endParaRPr lang="en-US" dirty="0"/>
        </a:p>
      </dgm:t>
    </dgm:pt>
    <dgm:pt modelId="{B67F32D3-9EFA-A04C-9A93-A9BCED50B246}" type="parTrans" cxnId="{FF72B1B0-45FF-1D4C-AA00-3FDF1A894922}">
      <dgm:prSet/>
      <dgm:spPr/>
      <dgm:t>
        <a:bodyPr/>
        <a:lstStyle/>
        <a:p>
          <a:endParaRPr lang="en-US"/>
        </a:p>
      </dgm:t>
    </dgm:pt>
    <dgm:pt modelId="{E229E922-AEE5-6949-88E5-345DA78ACD37}" type="sibTrans" cxnId="{FF72B1B0-45FF-1D4C-AA00-3FDF1A894922}">
      <dgm:prSet/>
      <dgm:spPr/>
      <dgm:t>
        <a:bodyPr/>
        <a:lstStyle/>
        <a:p>
          <a:endParaRPr lang="en-US"/>
        </a:p>
      </dgm:t>
    </dgm:pt>
    <dgm:pt modelId="{0DA0EB59-FDC1-D740-96D5-AB8CA83D6FDA}" type="pres">
      <dgm:prSet presAssocID="{005BBF97-4277-5A48-970C-FCCC81D08011}" presName="Name0" presStyleCnt="0">
        <dgm:presLayoutVars>
          <dgm:dir/>
          <dgm:animLvl val="lvl"/>
          <dgm:resizeHandles val="exact"/>
        </dgm:presLayoutVars>
      </dgm:prSet>
      <dgm:spPr/>
      <dgm:t>
        <a:bodyPr/>
        <a:lstStyle/>
        <a:p>
          <a:endParaRPr lang="en-US"/>
        </a:p>
      </dgm:t>
    </dgm:pt>
    <dgm:pt modelId="{8BAAB20F-8160-324C-9B00-B8F3F4941FB1}" type="pres">
      <dgm:prSet presAssocID="{11B2ECB2-0D82-CC4F-AD05-867ACB629A21}" presName="boxAndChildren" presStyleCnt="0"/>
      <dgm:spPr/>
    </dgm:pt>
    <dgm:pt modelId="{7FEE0EA3-D0E1-9C43-A4F5-96339C624103}" type="pres">
      <dgm:prSet presAssocID="{11B2ECB2-0D82-CC4F-AD05-867ACB629A21}" presName="parentTextBox" presStyleLbl="node1" presStyleIdx="0" presStyleCnt="4"/>
      <dgm:spPr/>
      <dgm:t>
        <a:bodyPr/>
        <a:lstStyle/>
        <a:p>
          <a:endParaRPr lang="en-US"/>
        </a:p>
      </dgm:t>
    </dgm:pt>
    <dgm:pt modelId="{6D17299E-373F-5E45-894E-36193DB2006F}" type="pres">
      <dgm:prSet presAssocID="{E229E922-AEE5-6949-88E5-345DA78ACD37}" presName="sp" presStyleCnt="0"/>
      <dgm:spPr/>
    </dgm:pt>
    <dgm:pt modelId="{CE28AB1C-213A-9443-941B-90534F090121}" type="pres">
      <dgm:prSet presAssocID="{1E25A019-3DA0-3346-A142-7DF315509916}" presName="arrowAndChildren" presStyleCnt="0"/>
      <dgm:spPr/>
    </dgm:pt>
    <dgm:pt modelId="{34E305A5-0EBE-1A4E-A38F-A9E0955E1515}" type="pres">
      <dgm:prSet presAssocID="{1E25A019-3DA0-3346-A142-7DF315509916}" presName="parentTextArrow" presStyleLbl="node1" presStyleIdx="1" presStyleCnt="4"/>
      <dgm:spPr/>
      <dgm:t>
        <a:bodyPr/>
        <a:lstStyle/>
        <a:p>
          <a:endParaRPr lang="en-US"/>
        </a:p>
      </dgm:t>
    </dgm:pt>
    <dgm:pt modelId="{D5E0A9CF-686F-574D-AF1F-B575D26EFDD9}" type="pres">
      <dgm:prSet presAssocID="{1FC5FC0D-1300-114D-9C6C-FD3DD39C4AD9}" presName="sp" presStyleCnt="0"/>
      <dgm:spPr/>
    </dgm:pt>
    <dgm:pt modelId="{3C9C55E5-D7D9-124E-96A3-8F4E93EFEB9A}" type="pres">
      <dgm:prSet presAssocID="{86B2B130-EA82-8548-9178-29000D555CE0}" presName="arrowAndChildren" presStyleCnt="0"/>
      <dgm:spPr/>
    </dgm:pt>
    <dgm:pt modelId="{9C3C8102-3959-E647-A607-AB23B8031CFF}" type="pres">
      <dgm:prSet presAssocID="{86B2B130-EA82-8548-9178-29000D555CE0}" presName="parentTextArrow" presStyleLbl="node1" presStyleIdx="2" presStyleCnt="4"/>
      <dgm:spPr/>
      <dgm:t>
        <a:bodyPr/>
        <a:lstStyle/>
        <a:p>
          <a:endParaRPr lang="en-US"/>
        </a:p>
      </dgm:t>
    </dgm:pt>
    <dgm:pt modelId="{3CD8FEDB-FA35-D94C-A1E3-4462566A0670}" type="pres">
      <dgm:prSet presAssocID="{A7437089-E78D-4E4B-A92F-CF53A7F21F2A}" presName="sp" presStyleCnt="0"/>
      <dgm:spPr/>
    </dgm:pt>
    <dgm:pt modelId="{DF653961-480C-BE4D-94E0-B085E2C9A960}" type="pres">
      <dgm:prSet presAssocID="{E2FD6CD0-FA57-0949-B231-F0998A04380E}" presName="arrowAndChildren" presStyleCnt="0"/>
      <dgm:spPr/>
    </dgm:pt>
    <dgm:pt modelId="{63B11CCA-3240-D24C-B453-47ED4AF15CDE}" type="pres">
      <dgm:prSet presAssocID="{E2FD6CD0-FA57-0949-B231-F0998A04380E}" presName="parentTextArrow" presStyleLbl="node1" presStyleIdx="3" presStyleCnt="4"/>
      <dgm:spPr/>
      <dgm:t>
        <a:bodyPr/>
        <a:lstStyle/>
        <a:p>
          <a:endParaRPr lang="en-US"/>
        </a:p>
      </dgm:t>
    </dgm:pt>
  </dgm:ptLst>
  <dgm:cxnLst>
    <dgm:cxn modelId="{4CAE3DD0-81D0-CD4A-B9C6-B692F7470495}" srcId="{005BBF97-4277-5A48-970C-FCCC81D08011}" destId="{E2FD6CD0-FA57-0949-B231-F0998A04380E}" srcOrd="0" destOrd="0" parTransId="{D714ACD8-A872-9A4C-8C9A-B830CB899719}" sibTransId="{A7437089-E78D-4E4B-A92F-CF53A7F21F2A}"/>
    <dgm:cxn modelId="{720DBE03-33C0-9549-93AC-907F87564E13}" srcId="{005BBF97-4277-5A48-970C-FCCC81D08011}" destId="{86B2B130-EA82-8548-9178-29000D555CE0}" srcOrd="1" destOrd="0" parTransId="{548021A3-F1C7-AC48-8299-2DD5587C4870}" sibTransId="{1FC5FC0D-1300-114D-9C6C-FD3DD39C4AD9}"/>
    <dgm:cxn modelId="{DA99B850-1E03-4149-A81F-CBC21D81A5EC}" type="presOf" srcId="{86B2B130-EA82-8548-9178-29000D555CE0}" destId="{9C3C8102-3959-E647-A607-AB23B8031CFF}" srcOrd="0" destOrd="0" presId="urn:microsoft.com/office/officeart/2005/8/layout/process4"/>
    <dgm:cxn modelId="{3EF375F0-F896-AA48-B220-13B5201237B7}" srcId="{005BBF97-4277-5A48-970C-FCCC81D08011}" destId="{11B2ECB2-0D82-CC4F-AD05-867ACB629A21}" srcOrd="3" destOrd="0" parTransId="{DDC1FC70-8896-F94C-BD8E-BCCF7611DC6A}" sibTransId="{8857C1C8-2CC8-674E-919B-C505622CAC12}"/>
    <dgm:cxn modelId="{1DE21D13-4EDF-F349-AA61-63C5BE270D59}" type="presOf" srcId="{E2FD6CD0-FA57-0949-B231-F0998A04380E}" destId="{63B11CCA-3240-D24C-B453-47ED4AF15CDE}" srcOrd="0" destOrd="0" presId="urn:microsoft.com/office/officeart/2005/8/layout/process4"/>
    <dgm:cxn modelId="{FF72B1B0-45FF-1D4C-AA00-3FDF1A894922}" srcId="{005BBF97-4277-5A48-970C-FCCC81D08011}" destId="{1E25A019-3DA0-3346-A142-7DF315509916}" srcOrd="2" destOrd="0" parTransId="{B67F32D3-9EFA-A04C-9A93-A9BCED50B246}" sibTransId="{E229E922-AEE5-6949-88E5-345DA78ACD37}"/>
    <dgm:cxn modelId="{9C3A2031-F9CA-854A-A26D-EB59938EEFF3}" type="presOf" srcId="{1E25A019-3DA0-3346-A142-7DF315509916}" destId="{34E305A5-0EBE-1A4E-A38F-A9E0955E1515}" srcOrd="0" destOrd="0" presId="urn:microsoft.com/office/officeart/2005/8/layout/process4"/>
    <dgm:cxn modelId="{F2DCC767-22DC-C943-9228-8BEE879B2443}" type="presOf" srcId="{005BBF97-4277-5A48-970C-FCCC81D08011}" destId="{0DA0EB59-FDC1-D740-96D5-AB8CA83D6FDA}" srcOrd="0" destOrd="0" presId="urn:microsoft.com/office/officeart/2005/8/layout/process4"/>
    <dgm:cxn modelId="{EDB7A4E7-2DAD-CE49-B3FC-E5AE6AB9A60A}" type="presOf" srcId="{11B2ECB2-0D82-CC4F-AD05-867ACB629A21}" destId="{7FEE0EA3-D0E1-9C43-A4F5-96339C624103}" srcOrd="0" destOrd="0" presId="urn:microsoft.com/office/officeart/2005/8/layout/process4"/>
    <dgm:cxn modelId="{76C28780-34C0-CF4F-9DD9-C05C66B41E19}" type="presParOf" srcId="{0DA0EB59-FDC1-D740-96D5-AB8CA83D6FDA}" destId="{8BAAB20F-8160-324C-9B00-B8F3F4941FB1}" srcOrd="0" destOrd="0" presId="urn:microsoft.com/office/officeart/2005/8/layout/process4"/>
    <dgm:cxn modelId="{DB21397A-DFB9-AD44-B67F-E0A9D2A9F05E}" type="presParOf" srcId="{8BAAB20F-8160-324C-9B00-B8F3F4941FB1}" destId="{7FEE0EA3-D0E1-9C43-A4F5-96339C624103}" srcOrd="0" destOrd="0" presId="urn:microsoft.com/office/officeart/2005/8/layout/process4"/>
    <dgm:cxn modelId="{AEE41AE1-B25F-564E-B78B-99D33B4D7232}" type="presParOf" srcId="{0DA0EB59-FDC1-D740-96D5-AB8CA83D6FDA}" destId="{6D17299E-373F-5E45-894E-36193DB2006F}" srcOrd="1" destOrd="0" presId="urn:microsoft.com/office/officeart/2005/8/layout/process4"/>
    <dgm:cxn modelId="{344941DD-A60D-7C4D-8413-50A5C88A91AC}" type="presParOf" srcId="{0DA0EB59-FDC1-D740-96D5-AB8CA83D6FDA}" destId="{CE28AB1C-213A-9443-941B-90534F090121}" srcOrd="2" destOrd="0" presId="urn:microsoft.com/office/officeart/2005/8/layout/process4"/>
    <dgm:cxn modelId="{60A1CFD7-2C10-1F49-B279-8B28A88ADD10}" type="presParOf" srcId="{CE28AB1C-213A-9443-941B-90534F090121}" destId="{34E305A5-0EBE-1A4E-A38F-A9E0955E1515}" srcOrd="0" destOrd="0" presId="urn:microsoft.com/office/officeart/2005/8/layout/process4"/>
    <dgm:cxn modelId="{D04B2D94-F189-8F47-BB37-9E2AADF16A6A}" type="presParOf" srcId="{0DA0EB59-FDC1-D740-96D5-AB8CA83D6FDA}" destId="{D5E0A9CF-686F-574D-AF1F-B575D26EFDD9}" srcOrd="3" destOrd="0" presId="urn:microsoft.com/office/officeart/2005/8/layout/process4"/>
    <dgm:cxn modelId="{0F75B47E-BEED-EF49-890D-E6AEF5C245DD}" type="presParOf" srcId="{0DA0EB59-FDC1-D740-96D5-AB8CA83D6FDA}" destId="{3C9C55E5-D7D9-124E-96A3-8F4E93EFEB9A}" srcOrd="4" destOrd="0" presId="urn:microsoft.com/office/officeart/2005/8/layout/process4"/>
    <dgm:cxn modelId="{04D822D9-42B7-504D-B929-5A6A758A9258}" type="presParOf" srcId="{3C9C55E5-D7D9-124E-96A3-8F4E93EFEB9A}" destId="{9C3C8102-3959-E647-A607-AB23B8031CFF}" srcOrd="0" destOrd="0" presId="urn:microsoft.com/office/officeart/2005/8/layout/process4"/>
    <dgm:cxn modelId="{AC4D1909-EEB8-AE49-B9AA-95AA5106DC02}" type="presParOf" srcId="{0DA0EB59-FDC1-D740-96D5-AB8CA83D6FDA}" destId="{3CD8FEDB-FA35-D94C-A1E3-4462566A0670}" srcOrd="5" destOrd="0" presId="urn:microsoft.com/office/officeart/2005/8/layout/process4"/>
    <dgm:cxn modelId="{29ED79B6-9DC4-504D-A48E-1D80443D6BA8}" type="presParOf" srcId="{0DA0EB59-FDC1-D740-96D5-AB8CA83D6FDA}" destId="{DF653961-480C-BE4D-94E0-B085E2C9A960}" srcOrd="6" destOrd="0" presId="urn:microsoft.com/office/officeart/2005/8/layout/process4"/>
    <dgm:cxn modelId="{F6ACF9B2-18D8-2D40-8733-1BA75EC80D42}" type="presParOf" srcId="{DF653961-480C-BE4D-94E0-B085E2C9A960}" destId="{63B11CCA-3240-D24C-B453-47ED4AF15CD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7F661F-8045-CD46-A562-444A70C0E370}"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4CAFB4BF-DECA-884E-A47D-D874F2265B31}">
      <dgm:prSet phldrT="[Text]"/>
      <dgm:spPr/>
      <dgm:t>
        <a:bodyPr/>
        <a:lstStyle/>
        <a:p>
          <a:r>
            <a:rPr lang="en-US" dirty="0" smtClean="0"/>
            <a:t>Reorganize the </a:t>
          </a:r>
          <a:r>
            <a:rPr lang="en-US" dirty="0" err="1" smtClean="0"/>
            <a:t>Mappability</a:t>
          </a:r>
          <a:r>
            <a:rPr lang="en-US" dirty="0" smtClean="0"/>
            <a:t> Data Accessible to </a:t>
          </a:r>
          <a:r>
            <a:rPr lang="en-US" dirty="0" err="1" smtClean="0"/>
            <a:t>Circos</a:t>
          </a:r>
          <a:r>
            <a:rPr lang="en-US" dirty="0" smtClean="0"/>
            <a:t> Tool</a:t>
          </a:r>
          <a:endParaRPr lang="en-US" dirty="0"/>
        </a:p>
      </dgm:t>
    </dgm:pt>
    <dgm:pt modelId="{46923609-429B-9448-BA1C-4C60E4B37339}" type="parTrans" cxnId="{A6339D31-E5CA-FF4D-AE9E-6E7670A91BEA}">
      <dgm:prSet/>
      <dgm:spPr/>
      <dgm:t>
        <a:bodyPr/>
        <a:lstStyle/>
        <a:p>
          <a:endParaRPr lang="en-US"/>
        </a:p>
      </dgm:t>
    </dgm:pt>
    <dgm:pt modelId="{9D381F0A-1D75-6849-8A80-C341C2012ED0}" type="sibTrans" cxnId="{A6339D31-E5CA-FF4D-AE9E-6E7670A91BEA}">
      <dgm:prSet/>
      <dgm:spPr/>
      <dgm:t>
        <a:bodyPr/>
        <a:lstStyle/>
        <a:p>
          <a:endParaRPr lang="en-US"/>
        </a:p>
      </dgm:t>
    </dgm:pt>
    <dgm:pt modelId="{252B7F98-7E7D-304F-8E46-6F86DA224ED9}">
      <dgm:prSet phldrT="[Text]"/>
      <dgm:spPr/>
      <dgm:t>
        <a:bodyPr/>
        <a:lstStyle/>
        <a:p>
          <a:r>
            <a:rPr lang="en-US" dirty="0" smtClean="0"/>
            <a:t>Visualize the </a:t>
          </a:r>
          <a:r>
            <a:rPr lang="en-US" dirty="0" err="1" smtClean="0"/>
            <a:t>Synteny</a:t>
          </a:r>
          <a:r>
            <a:rPr lang="en-US" dirty="0" smtClean="0"/>
            <a:t> across Species (</a:t>
          </a:r>
          <a:r>
            <a:rPr lang="en-US" dirty="0" err="1" smtClean="0"/>
            <a:t>Circos</a:t>
          </a:r>
          <a:r>
            <a:rPr lang="en-US" dirty="0" smtClean="0"/>
            <a:t>)</a:t>
          </a:r>
          <a:endParaRPr lang="en-US" dirty="0"/>
        </a:p>
      </dgm:t>
    </dgm:pt>
    <dgm:pt modelId="{3AACBAA0-555B-E14B-B132-C986B9C8F2E7}" type="parTrans" cxnId="{BF842456-725F-5544-939A-DF7E7173D065}">
      <dgm:prSet/>
      <dgm:spPr/>
      <dgm:t>
        <a:bodyPr/>
        <a:lstStyle/>
        <a:p>
          <a:endParaRPr lang="en-US"/>
        </a:p>
      </dgm:t>
    </dgm:pt>
    <dgm:pt modelId="{2E02D228-F755-6740-BC76-427DE1C00827}" type="sibTrans" cxnId="{BF842456-725F-5544-939A-DF7E7173D065}">
      <dgm:prSet/>
      <dgm:spPr/>
      <dgm:t>
        <a:bodyPr/>
        <a:lstStyle/>
        <a:p>
          <a:endParaRPr lang="en-US"/>
        </a:p>
      </dgm:t>
    </dgm:pt>
    <dgm:pt modelId="{1C0F2604-9385-8741-88E2-1CD111B605A1}" type="pres">
      <dgm:prSet presAssocID="{417F661F-8045-CD46-A562-444A70C0E370}" presName="Name0" presStyleCnt="0">
        <dgm:presLayoutVars>
          <dgm:dir/>
          <dgm:animLvl val="lvl"/>
          <dgm:resizeHandles val="exact"/>
        </dgm:presLayoutVars>
      </dgm:prSet>
      <dgm:spPr/>
      <dgm:t>
        <a:bodyPr/>
        <a:lstStyle/>
        <a:p>
          <a:endParaRPr lang="en-US"/>
        </a:p>
      </dgm:t>
    </dgm:pt>
    <dgm:pt modelId="{902682EC-2387-7842-B439-1727EAF2B16B}" type="pres">
      <dgm:prSet presAssocID="{252B7F98-7E7D-304F-8E46-6F86DA224ED9}" presName="boxAndChildren" presStyleCnt="0"/>
      <dgm:spPr/>
    </dgm:pt>
    <dgm:pt modelId="{9F2EF8BA-9B9F-C742-91E8-FD1757A64E86}" type="pres">
      <dgm:prSet presAssocID="{252B7F98-7E7D-304F-8E46-6F86DA224ED9}" presName="parentTextBox" presStyleLbl="node1" presStyleIdx="0" presStyleCnt="2"/>
      <dgm:spPr/>
      <dgm:t>
        <a:bodyPr/>
        <a:lstStyle/>
        <a:p>
          <a:endParaRPr lang="en-US"/>
        </a:p>
      </dgm:t>
    </dgm:pt>
    <dgm:pt modelId="{837E973E-C99A-6949-A0C8-46FE7FA12A2D}" type="pres">
      <dgm:prSet presAssocID="{9D381F0A-1D75-6849-8A80-C341C2012ED0}" presName="sp" presStyleCnt="0"/>
      <dgm:spPr/>
    </dgm:pt>
    <dgm:pt modelId="{1B01163A-2411-8A48-9596-D8028FBA1798}" type="pres">
      <dgm:prSet presAssocID="{4CAFB4BF-DECA-884E-A47D-D874F2265B31}" presName="arrowAndChildren" presStyleCnt="0"/>
      <dgm:spPr/>
    </dgm:pt>
    <dgm:pt modelId="{BC2B9671-9C1A-9D4C-82F7-0266BDCDF9A1}" type="pres">
      <dgm:prSet presAssocID="{4CAFB4BF-DECA-884E-A47D-D874F2265B31}" presName="parentTextArrow" presStyleLbl="node1" presStyleIdx="1" presStyleCnt="2" custLinFactNeighborX="2337" custLinFactNeighborY="-74"/>
      <dgm:spPr/>
      <dgm:t>
        <a:bodyPr/>
        <a:lstStyle/>
        <a:p>
          <a:endParaRPr lang="en-US"/>
        </a:p>
      </dgm:t>
    </dgm:pt>
  </dgm:ptLst>
  <dgm:cxnLst>
    <dgm:cxn modelId="{A6339D31-E5CA-FF4D-AE9E-6E7670A91BEA}" srcId="{417F661F-8045-CD46-A562-444A70C0E370}" destId="{4CAFB4BF-DECA-884E-A47D-D874F2265B31}" srcOrd="0" destOrd="0" parTransId="{46923609-429B-9448-BA1C-4C60E4B37339}" sibTransId="{9D381F0A-1D75-6849-8A80-C341C2012ED0}"/>
    <dgm:cxn modelId="{A0DC1654-F95D-7345-8548-05BBE146DA24}" type="presOf" srcId="{4CAFB4BF-DECA-884E-A47D-D874F2265B31}" destId="{BC2B9671-9C1A-9D4C-82F7-0266BDCDF9A1}" srcOrd="0" destOrd="0" presId="urn:microsoft.com/office/officeart/2005/8/layout/process4"/>
    <dgm:cxn modelId="{254AADD3-3C7C-EB44-BBB4-590C587FD86A}" type="presOf" srcId="{252B7F98-7E7D-304F-8E46-6F86DA224ED9}" destId="{9F2EF8BA-9B9F-C742-91E8-FD1757A64E86}" srcOrd="0" destOrd="0" presId="urn:microsoft.com/office/officeart/2005/8/layout/process4"/>
    <dgm:cxn modelId="{BF2E79E0-607D-A94F-BB97-6D732D558EE9}" type="presOf" srcId="{417F661F-8045-CD46-A562-444A70C0E370}" destId="{1C0F2604-9385-8741-88E2-1CD111B605A1}" srcOrd="0" destOrd="0" presId="urn:microsoft.com/office/officeart/2005/8/layout/process4"/>
    <dgm:cxn modelId="{BF842456-725F-5544-939A-DF7E7173D065}" srcId="{417F661F-8045-CD46-A562-444A70C0E370}" destId="{252B7F98-7E7D-304F-8E46-6F86DA224ED9}" srcOrd="1" destOrd="0" parTransId="{3AACBAA0-555B-E14B-B132-C986B9C8F2E7}" sibTransId="{2E02D228-F755-6740-BC76-427DE1C00827}"/>
    <dgm:cxn modelId="{FE42BAA2-35B9-5243-A1E6-476F276AE55C}" type="presParOf" srcId="{1C0F2604-9385-8741-88E2-1CD111B605A1}" destId="{902682EC-2387-7842-B439-1727EAF2B16B}" srcOrd="0" destOrd="0" presId="urn:microsoft.com/office/officeart/2005/8/layout/process4"/>
    <dgm:cxn modelId="{549ECE99-B684-624A-BCB8-1550815F9DA3}" type="presParOf" srcId="{902682EC-2387-7842-B439-1727EAF2B16B}" destId="{9F2EF8BA-9B9F-C742-91E8-FD1757A64E86}" srcOrd="0" destOrd="0" presId="urn:microsoft.com/office/officeart/2005/8/layout/process4"/>
    <dgm:cxn modelId="{5DCCBFD0-57BE-E24B-A179-DE40ED6D2731}" type="presParOf" srcId="{1C0F2604-9385-8741-88E2-1CD111B605A1}" destId="{837E973E-C99A-6949-A0C8-46FE7FA12A2D}" srcOrd="1" destOrd="0" presId="urn:microsoft.com/office/officeart/2005/8/layout/process4"/>
    <dgm:cxn modelId="{36636896-554F-DB40-BF35-6F8790E1BFBA}" type="presParOf" srcId="{1C0F2604-9385-8741-88E2-1CD111B605A1}" destId="{1B01163A-2411-8A48-9596-D8028FBA1798}" srcOrd="2" destOrd="0" presId="urn:microsoft.com/office/officeart/2005/8/layout/process4"/>
    <dgm:cxn modelId="{4867D2E4-F0D4-0A4B-9981-DBF762B252CA}" type="presParOf" srcId="{1B01163A-2411-8A48-9596-D8028FBA1798}" destId="{BC2B9671-9C1A-9D4C-82F7-0266BDCDF9A1}" srcOrd="0"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994CFC-17A2-774E-9419-3EA3F6F3F0CF}"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81E5D214-A622-2B48-A27D-44743D0DABD8}">
      <dgm:prSet phldrT="[Text]"/>
      <dgm:spPr/>
      <dgm:t>
        <a:bodyPr/>
        <a:lstStyle/>
        <a:p>
          <a:r>
            <a:rPr lang="en-US" dirty="0" smtClean="0"/>
            <a:t>Achieve RNA-</a:t>
          </a:r>
          <a:r>
            <a:rPr lang="en-US" dirty="0" err="1" smtClean="0"/>
            <a:t>seq</a:t>
          </a:r>
          <a:r>
            <a:rPr lang="en-US" dirty="0" smtClean="0"/>
            <a:t> data of Three Species </a:t>
          </a:r>
          <a:endParaRPr lang="en-US" dirty="0"/>
        </a:p>
      </dgm:t>
    </dgm:pt>
    <dgm:pt modelId="{49EB3578-F7E5-8F41-8A13-6006115139E2}" type="parTrans" cxnId="{DE010F4F-5B38-564B-855C-A3E809B97693}">
      <dgm:prSet/>
      <dgm:spPr/>
      <dgm:t>
        <a:bodyPr/>
        <a:lstStyle/>
        <a:p>
          <a:endParaRPr lang="en-US"/>
        </a:p>
      </dgm:t>
    </dgm:pt>
    <dgm:pt modelId="{A6B10889-DD6A-FF4C-8B5E-21024E0F5DD5}" type="sibTrans" cxnId="{DE010F4F-5B38-564B-855C-A3E809B97693}">
      <dgm:prSet/>
      <dgm:spPr/>
      <dgm:t>
        <a:bodyPr/>
        <a:lstStyle/>
        <a:p>
          <a:endParaRPr lang="en-US"/>
        </a:p>
      </dgm:t>
    </dgm:pt>
    <dgm:pt modelId="{26A970EE-20B2-C541-A985-C6D70AEBE8C0}">
      <dgm:prSet phldrT="[Text]"/>
      <dgm:spPr/>
      <dgm:t>
        <a:bodyPr/>
        <a:lstStyle/>
        <a:p>
          <a:r>
            <a:rPr lang="en-US" dirty="0" smtClean="0"/>
            <a:t>Visualize the RNA-</a:t>
          </a:r>
          <a:r>
            <a:rPr lang="en-US" dirty="0" err="1" smtClean="0"/>
            <a:t>seq</a:t>
          </a:r>
          <a:r>
            <a:rPr lang="en-US" dirty="0" smtClean="0"/>
            <a:t> Data (IGV 2.1)</a:t>
          </a:r>
          <a:endParaRPr lang="en-US" dirty="0"/>
        </a:p>
      </dgm:t>
    </dgm:pt>
    <dgm:pt modelId="{6A84BC46-D668-2048-BDF8-5897971DCD79}" type="parTrans" cxnId="{B5CAA3AD-D58F-F04B-9FFD-BBCDE343B927}">
      <dgm:prSet/>
      <dgm:spPr/>
      <dgm:t>
        <a:bodyPr/>
        <a:lstStyle/>
        <a:p>
          <a:endParaRPr lang="en-US"/>
        </a:p>
      </dgm:t>
    </dgm:pt>
    <dgm:pt modelId="{1F96DF47-74B0-474A-9DD3-2ACB74D0C6AE}" type="sibTrans" cxnId="{B5CAA3AD-D58F-F04B-9FFD-BBCDE343B927}">
      <dgm:prSet/>
      <dgm:spPr/>
      <dgm:t>
        <a:bodyPr/>
        <a:lstStyle/>
        <a:p>
          <a:endParaRPr lang="en-US"/>
        </a:p>
      </dgm:t>
    </dgm:pt>
    <dgm:pt modelId="{328BB1AC-81FC-254E-95CC-A2752C30306C}">
      <dgm:prSet phldrT="[Text]"/>
      <dgm:spPr/>
      <dgm:t>
        <a:bodyPr/>
        <a:lstStyle/>
        <a:p>
          <a:r>
            <a:rPr lang="en-US" dirty="0" smtClean="0"/>
            <a:t>Look for Transcriptionally Active Regions(TARs)</a:t>
          </a:r>
          <a:endParaRPr lang="en-US" dirty="0"/>
        </a:p>
      </dgm:t>
    </dgm:pt>
    <dgm:pt modelId="{5DA8B9FF-0F30-5145-9B2A-484825B97876}" type="parTrans" cxnId="{75E02230-4C0E-E54E-955B-E125B9D293D0}">
      <dgm:prSet/>
      <dgm:spPr/>
      <dgm:t>
        <a:bodyPr/>
        <a:lstStyle/>
        <a:p>
          <a:endParaRPr lang="en-US"/>
        </a:p>
      </dgm:t>
    </dgm:pt>
    <dgm:pt modelId="{00EA6867-066C-1A4C-B334-4F60C49EA501}" type="sibTrans" cxnId="{75E02230-4C0E-E54E-955B-E125B9D293D0}">
      <dgm:prSet/>
      <dgm:spPr/>
      <dgm:t>
        <a:bodyPr/>
        <a:lstStyle/>
        <a:p>
          <a:endParaRPr lang="en-US"/>
        </a:p>
      </dgm:t>
    </dgm:pt>
    <dgm:pt modelId="{DFB10F02-E613-D64D-86F0-3900B219BC23}" type="pres">
      <dgm:prSet presAssocID="{9C994CFC-17A2-774E-9419-3EA3F6F3F0CF}" presName="Name0" presStyleCnt="0">
        <dgm:presLayoutVars>
          <dgm:dir/>
          <dgm:animLvl val="lvl"/>
          <dgm:resizeHandles val="exact"/>
        </dgm:presLayoutVars>
      </dgm:prSet>
      <dgm:spPr/>
      <dgm:t>
        <a:bodyPr/>
        <a:lstStyle/>
        <a:p>
          <a:endParaRPr lang="en-US"/>
        </a:p>
      </dgm:t>
    </dgm:pt>
    <dgm:pt modelId="{4295AEAB-FB08-2049-A7AF-5353B11CDA2F}" type="pres">
      <dgm:prSet presAssocID="{328BB1AC-81FC-254E-95CC-A2752C30306C}" presName="boxAndChildren" presStyleCnt="0"/>
      <dgm:spPr/>
    </dgm:pt>
    <dgm:pt modelId="{355E9D9D-4B12-BB48-8EB5-2A4DCB5CBC75}" type="pres">
      <dgm:prSet presAssocID="{328BB1AC-81FC-254E-95CC-A2752C30306C}" presName="parentTextBox" presStyleLbl="node1" presStyleIdx="0" presStyleCnt="3"/>
      <dgm:spPr/>
      <dgm:t>
        <a:bodyPr/>
        <a:lstStyle/>
        <a:p>
          <a:endParaRPr lang="en-US"/>
        </a:p>
      </dgm:t>
    </dgm:pt>
    <dgm:pt modelId="{2AD13250-32A6-EA4F-B719-F563AB332ABC}" type="pres">
      <dgm:prSet presAssocID="{1F96DF47-74B0-474A-9DD3-2ACB74D0C6AE}" presName="sp" presStyleCnt="0"/>
      <dgm:spPr/>
    </dgm:pt>
    <dgm:pt modelId="{2DF5A73A-2D68-1C47-A4F7-BDA8BE6CA9E7}" type="pres">
      <dgm:prSet presAssocID="{26A970EE-20B2-C541-A985-C6D70AEBE8C0}" presName="arrowAndChildren" presStyleCnt="0"/>
      <dgm:spPr/>
    </dgm:pt>
    <dgm:pt modelId="{EAD6483E-426A-EA42-B87A-929A3CD8E6B9}" type="pres">
      <dgm:prSet presAssocID="{26A970EE-20B2-C541-A985-C6D70AEBE8C0}" presName="parentTextArrow" presStyleLbl="node1" presStyleIdx="1" presStyleCnt="3"/>
      <dgm:spPr/>
      <dgm:t>
        <a:bodyPr/>
        <a:lstStyle/>
        <a:p>
          <a:endParaRPr lang="en-US"/>
        </a:p>
      </dgm:t>
    </dgm:pt>
    <dgm:pt modelId="{104CD18F-F47D-1643-AF17-6A66452FCC4C}" type="pres">
      <dgm:prSet presAssocID="{A6B10889-DD6A-FF4C-8B5E-21024E0F5DD5}" presName="sp" presStyleCnt="0"/>
      <dgm:spPr/>
    </dgm:pt>
    <dgm:pt modelId="{DEF333B5-8DEC-3148-B3BF-0CFBA9D2A08B}" type="pres">
      <dgm:prSet presAssocID="{81E5D214-A622-2B48-A27D-44743D0DABD8}" presName="arrowAndChildren" presStyleCnt="0"/>
      <dgm:spPr/>
    </dgm:pt>
    <dgm:pt modelId="{97139053-4B6D-9F44-97BA-F93077A69DE8}" type="pres">
      <dgm:prSet presAssocID="{81E5D214-A622-2B48-A27D-44743D0DABD8}" presName="parentTextArrow" presStyleLbl="node1" presStyleIdx="2" presStyleCnt="3"/>
      <dgm:spPr/>
      <dgm:t>
        <a:bodyPr/>
        <a:lstStyle/>
        <a:p>
          <a:endParaRPr lang="en-US"/>
        </a:p>
      </dgm:t>
    </dgm:pt>
  </dgm:ptLst>
  <dgm:cxnLst>
    <dgm:cxn modelId="{AE845C18-0089-4346-BCF3-923A24C7C7B6}" type="presOf" srcId="{26A970EE-20B2-C541-A985-C6D70AEBE8C0}" destId="{EAD6483E-426A-EA42-B87A-929A3CD8E6B9}" srcOrd="0" destOrd="0" presId="urn:microsoft.com/office/officeart/2005/8/layout/process4"/>
    <dgm:cxn modelId="{0F83358F-00B9-8F4C-AF30-6C5B580B25B3}" type="presOf" srcId="{328BB1AC-81FC-254E-95CC-A2752C30306C}" destId="{355E9D9D-4B12-BB48-8EB5-2A4DCB5CBC75}" srcOrd="0" destOrd="0" presId="urn:microsoft.com/office/officeart/2005/8/layout/process4"/>
    <dgm:cxn modelId="{B5CAA3AD-D58F-F04B-9FFD-BBCDE343B927}" srcId="{9C994CFC-17A2-774E-9419-3EA3F6F3F0CF}" destId="{26A970EE-20B2-C541-A985-C6D70AEBE8C0}" srcOrd="1" destOrd="0" parTransId="{6A84BC46-D668-2048-BDF8-5897971DCD79}" sibTransId="{1F96DF47-74B0-474A-9DD3-2ACB74D0C6AE}"/>
    <dgm:cxn modelId="{75E02230-4C0E-E54E-955B-E125B9D293D0}" srcId="{9C994CFC-17A2-774E-9419-3EA3F6F3F0CF}" destId="{328BB1AC-81FC-254E-95CC-A2752C30306C}" srcOrd="2" destOrd="0" parTransId="{5DA8B9FF-0F30-5145-9B2A-484825B97876}" sibTransId="{00EA6867-066C-1A4C-B334-4F60C49EA501}"/>
    <dgm:cxn modelId="{96C8ECD6-C397-FA4D-A615-813EEEAAA6AF}" type="presOf" srcId="{81E5D214-A622-2B48-A27D-44743D0DABD8}" destId="{97139053-4B6D-9F44-97BA-F93077A69DE8}" srcOrd="0" destOrd="0" presId="urn:microsoft.com/office/officeart/2005/8/layout/process4"/>
    <dgm:cxn modelId="{84077DBF-876C-7D4E-8C3B-42C62F07FD56}" type="presOf" srcId="{9C994CFC-17A2-774E-9419-3EA3F6F3F0CF}" destId="{DFB10F02-E613-D64D-86F0-3900B219BC23}" srcOrd="0" destOrd="0" presId="urn:microsoft.com/office/officeart/2005/8/layout/process4"/>
    <dgm:cxn modelId="{DE010F4F-5B38-564B-855C-A3E809B97693}" srcId="{9C994CFC-17A2-774E-9419-3EA3F6F3F0CF}" destId="{81E5D214-A622-2B48-A27D-44743D0DABD8}" srcOrd="0" destOrd="0" parTransId="{49EB3578-F7E5-8F41-8A13-6006115139E2}" sibTransId="{A6B10889-DD6A-FF4C-8B5E-21024E0F5DD5}"/>
    <dgm:cxn modelId="{B3849B27-F88F-8249-9861-585DA9E48CC9}" type="presParOf" srcId="{DFB10F02-E613-D64D-86F0-3900B219BC23}" destId="{4295AEAB-FB08-2049-A7AF-5353B11CDA2F}" srcOrd="0" destOrd="0" presId="urn:microsoft.com/office/officeart/2005/8/layout/process4"/>
    <dgm:cxn modelId="{B1CC5DEA-94C1-744B-94C0-4EE7B240D289}" type="presParOf" srcId="{4295AEAB-FB08-2049-A7AF-5353B11CDA2F}" destId="{355E9D9D-4B12-BB48-8EB5-2A4DCB5CBC75}" srcOrd="0" destOrd="0" presId="urn:microsoft.com/office/officeart/2005/8/layout/process4"/>
    <dgm:cxn modelId="{5653B4AA-57B7-EF4B-90E6-747269DD6109}" type="presParOf" srcId="{DFB10F02-E613-D64D-86F0-3900B219BC23}" destId="{2AD13250-32A6-EA4F-B719-F563AB332ABC}" srcOrd="1" destOrd="0" presId="urn:microsoft.com/office/officeart/2005/8/layout/process4"/>
    <dgm:cxn modelId="{ECE6BD98-7DC5-6542-A2EA-A969C6D4AB67}" type="presParOf" srcId="{DFB10F02-E613-D64D-86F0-3900B219BC23}" destId="{2DF5A73A-2D68-1C47-A4F7-BDA8BE6CA9E7}" srcOrd="2" destOrd="0" presId="urn:microsoft.com/office/officeart/2005/8/layout/process4"/>
    <dgm:cxn modelId="{1A1E08DC-BA1A-5B4A-A41A-BFA78CE65CE7}" type="presParOf" srcId="{2DF5A73A-2D68-1C47-A4F7-BDA8BE6CA9E7}" destId="{EAD6483E-426A-EA42-B87A-929A3CD8E6B9}" srcOrd="0" destOrd="0" presId="urn:microsoft.com/office/officeart/2005/8/layout/process4"/>
    <dgm:cxn modelId="{95EDBD01-998B-6345-85EB-C043AE393856}" type="presParOf" srcId="{DFB10F02-E613-D64D-86F0-3900B219BC23}" destId="{104CD18F-F47D-1643-AF17-6A66452FCC4C}" srcOrd="3" destOrd="0" presId="urn:microsoft.com/office/officeart/2005/8/layout/process4"/>
    <dgm:cxn modelId="{0E50CF59-EDD9-194E-A2D3-C03F9641067A}" type="presParOf" srcId="{DFB10F02-E613-D64D-86F0-3900B219BC23}" destId="{DEF333B5-8DEC-3148-B3BF-0CFBA9D2A08B}" srcOrd="4" destOrd="0" presId="urn:microsoft.com/office/officeart/2005/8/layout/process4"/>
    <dgm:cxn modelId="{9FB894D1-D10B-AD47-A57D-3E7A78334C20}" type="presParOf" srcId="{DEF333B5-8DEC-3148-B3BF-0CFBA9D2A08B}" destId="{97139053-4B6D-9F44-97BA-F93077A69DE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5BBF97-4277-5A48-970C-FCCC81D08011}"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E2FD6CD0-FA57-0949-B231-F0998A04380E}">
      <dgm:prSet phldrT="[Text]"/>
      <dgm:spPr/>
      <dgm:t>
        <a:bodyPr/>
        <a:lstStyle/>
        <a:p>
          <a:r>
            <a:rPr lang="en-US" dirty="0" smtClean="0"/>
            <a:t>Chop the Whole Genome of Three Species at Different Levels</a:t>
          </a:r>
          <a:endParaRPr lang="en-US" dirty="0"/>
        </a:p>
      </dgm:t>
    </dgm:pt>
    <dgm:pt modelId="{D714ACD8-A872-9A4C-8C9A-B830CB899719}" type="parTrans" cxnId="{4CAE3DD0-81D0-CD4A-B9C6-B692F7470495}">
      <dgm:prSet/>
      <dgm:spPr/>
      <dgm:t>
        <a:bodyPr/>
        <a:lstStyle/>
        <a:p>
          <a:endParaRPr lang="en-US"/>
        </a:p>
      </dgm:t>
    </dgm:pt>
    <dgm:pt modelId="{A7437089-E78D-4E4B-A92F-CF53A7F21F2A}" type="sibTrans" cxnId="{4CAE3DD0-81D0-CD4A-B9C6-B692F7470495}">
      <dgm:prSet/>
      <dgm:spPr/>
      <dgm:t>
        <a:bodyPr/>
        <a:lstStyle/>
        <a:p>
          <a:endParaRPr lang="en-US"/>
        </a:p>
      </dgm:t>
    </dgm:pt>
    <dgm:pt modelId="{86B2B130-EA82-8548-9178-29000D555CE0}">
      <dgm:prSet phldrT="[Text]"/>
      <dgm:spPr/>
      <dgm:t>
        <a:bodyPr/>
        <a:lstStyle/>
        <a:p>
          <a:r>
            <a:rPr lang="en-US" dirty="0" smtClean="0"/>
            <a:t>Map the Chopped Pieces Back to the Genome (BOWTIE)</a:t>
          </a:r>
          <a:endParaRPr lang="en-US" dirty="0"/>
        </a:p>
      </dgm:t>
    </dgm:pt>
    <dgm:pt modelId="{548021A3-F1C7-AC48-8299-2DD5587C4870}" type="parTrans" cxnId="{720DBE03-33C0-9549-93AC-907F87564E13}">
      <dgm:prSet/>
      <dgm:spPr/>
      <dgm:t>
        <a:bodyPr/>
        <a:lstStyle/>
        <a:p>
          <a:endParaRPr lang="en-US"/>
        </a:p>
      </dgm:t>
    </dgm:pt>
    <dgm:pt modelId="{1FC5FC0D-1300-114D-9C6C-FD3DD39C4AD9}" type="sibTrans" cxnId="{720DBE03-33C0-9549-93AC-907F87564E13}">
      <dgm:prSet/>
      <dgm:spPr/>
      <dgm:t>
        <a:bodyPr/>
        <a:lstStyle/>
        <a:p>
          <a:endParaRPr lang="en-US"/>
        </a:p>
      </dgm:t>
    </dgm:pt>
    <dgm:pt modelId="{11B2ECB2-0D82-CC4F-AD05-867ACB629A21}">
      <dgm:prSet phldrT="[Text]"/>
      <dgm:spPr/>
      <dgm:t>
        <a:bodyPr/>
        <a:lstStyle/>
        <a:p>
          <a:r>
            <a:rPr lang="en-US" dirty="0" smtClean="0"/>
            <a:t>Visualize the </a:t>
          </a:r>
          <a:r>
            <a:rPr lang="en-US" dirty="0" err="1" smtClean="0"/>
            <a:t>Mappability</a:t>
          </a:r>
          <a:r>
            <a:rPr lang="en-US" dirty="0" smtClean="0"/>
            <a:t> Data (IGV 2.1)</a:t>
          </a:r>
          <a:endParaRPr lang="en-US" dirty="0"/>
        </a:p>
      </dgm:t>
    </dgm:pt>
    <dgm:pt modelId="{DDC1FC70-8896-F94C-BD8E-BCCF7611DC6A}" type="parTrans" cxnId="{3EF375F0-F896-AA48-B220-13B5201237B7}">
      <dgm:prSet/>
      <dgm:spPr/>
      <dgm:t>
        <a:bodyPr/>
        <a:lstStyle/>
        <a:p>
          <a:endParaRPr lang="en-US"/>
        </a:p>
      </dgm:t>
    </dgm:pt>
    <dgm:pt modelId="{8857C1C8-2CC8-674E-919B-C505622CAC12}" type="sibTrans" cxnId="{3EF375F0-F896-AA48-B220-13B5201237B7}">
      <dgm:prSet/>
      <dgm:spPr/>
      <dgm:t>
        <a:bodyPr/>
        <a:lstStyle/>
        <a:p>
          <a:endParaRPr lang="en-US"/>
        </a:p>
      </dgm:t>
    </dgm:pt>
    <dgm:pt modelId="{1E25A019-3DA0-3346-A142-7DF315509916}">
      <dgm:prSet phldrT="[Text]"/>
      <dgm:spPr/>
      <dgm:t>
        <a:bodyPr/>
        <a:lstStyle/>
        <a:p>
          <a:r>
            <a:rPr lang="en-US" dirty="0" smtClean="0"/>
            <a:t>Filter the </a:t>
          </a:r>
          <a:r>
            <a:rPr lang="en-US" dirty="0" err="1" smtClean="0"/>
            <a:t>Bowhit</a:t>
          </a:r>
          <a:r>
            <a:rPr lang="en-US" dirty="0" smtClean="0"/>
            <a:t> Data and Make it Accessible to IGV Tools </a:t>
          </a:r>
          <a:endParaRPr lang="en-US" dirty="0"/>
        </a:p>
      </dgm:t>
    </dgm:pt>
    <dgm:pt modelId="{B67F32D3-9EFA-A04C-9A93-A9BCED50B246}" type="parTrans" cxnId="{FF72B1B0-45FF-1D4C-AA00-3FDF1A894922}">
      <dgm:prSet/>
      <dgm:spPr/>
      <dgm:t>
        <a:bodyPr/>
        <a:lstStyle/>
        <a:p>
          <a:endParaRPr lang="en-US"/>
        </a:p>
      </dgm:t>
    </dgm:pt>
    <dgm:pt modelId="{E229E922-AEE5-6949-88E5-345DA78ACD37}" type="sibTrans" cxnId="{FF72B1B0-45FF-1D4C-AA00-3FDF1A894922}">
      <dgm:prSet/>
      <dgm:spPr/>
      <dgm:t>
        <a:bodyPr/>
        <a:lstStyle/>
        <a:p>
          <a:endParaRPr lang="en-US"/>
        </a:p>
      </dgm:t>
    </dgm:pt>
    <dgm:pt modelId="{0DA0EB59-FDC1-D740-96D5-AB8CA83D6FDA}" type="pres">
      <dgm:prSet presAssocID="{005BBF97-4277-5A48-970C-FCCC81D08011}" presName="Name0" presStyleCnt="0">
        <dgm:presLayoutVars>
          <dgm:dir/>
          <dgm:animLvl val="lvl"/>
          <dgm:resizeHandles val="exact"/>
        </dgm:presLayoutVars>
      </dgm:prSet>
      <dgm:spPr/>
      <dgm:t>
        <a:bodyPr/>
        <a:lstStyle/>
        <a:p>
          <a:endParaRPr lang="en-US"/>
        </a:p>
      </dgm:t>
    </dgm:pt>
    <dgm:pt modelId="{8BAAB20F-8160-324C-9B00-B8F3F4941FB1}" type="pres">
      <dgm:prSet presAssocID="{11B2ECB2-0D82-CC4F-AD05-867ACB629A21}" presName="boxAndChildren" presStyleCnt="0"/>
      <dgm:spPr/>
    </dgm:pt>
    <dgm:pt modelId="{7FEE0EA3-D0E1-9C43-A4F5-96339C624103}" type="pres">
      <dgm:prSet presAssocID="{11B2ECB2-0D82-CC4F-AD05-867ACB629A21}" presName="parentTextBox" presStyleLbl="node1" presStyleIdx="0" presStyleCnt="4"/>
      <dgm:spPr/>
      <dgm:t>
        <a:bodyPr/>
        <a:lstStyle/>
        <a:p>
          <a:endParaRPr lang="en-US"/>
        </a:p>
      </dgm:t>
    </dgm:pt>
    <dgm:pt modelId="{6D17299E-373F-5E45-894E-36193DB2006F}" type="pres">
      <dgm:prSet presAssocID="{E229E922-AEE5-6949-88E5-345DA78ACD37}" presName="sp" presStyleCnt="0"/>
      <dgm:spPr/>
    </dgm:pt>
    <dgm:pt modelId="{CE28AB1C-213A-9443-941B-90534F090121}" type="pres">
      <dgm:prSet presAssocID="{1E25A019-3DA0-3346-A142-7DF315509916}" presName="arrowAndChildren" presStyleCnt="0"/>
      <dgm:spPr/>
    </dgm:pt>
    <dgm:pt modelId="{34E305A5-0EBE-1A4E-A38F-A9E0955E1515}" type="pres">
      <dgm:prSet presAssocID="{1E25A019-3DA0-3346-A142-7DF315509916}" presName="parentTextArrow" presStyleLbl="node1" presStyleIdx="1" presStyleCnt="4"/>
      <dgm:spPr/>
      <dgm:t>
        <a:bodyPr/>
        <a:lstStyle/>
        <a:p>
          <a:endParaRPr lang="en-US"/>
        </a:p>
      </dgm:t>
    </dgm:pt>
    <dgm:pt modelId="{D5E0A9CF-686F-574D-AF1F-B575D26EFDD9}" type="pres">
      <dgm:prSet presAssocID="{1FC5FC0D-1300-114D-9C6C-FD3DD39C4AD9}" presName="sp" presStyleCnt="0"/>
      <dgm:spPr/>
    </dgm:pt>
    <dgm:pt modelId="{3C9C55E5-D7D9-124E-96A3-8F4E93EFEB9A}" type="pres">
      <dgm:prSet presAssocID="{86B2B130-EA82-8548-9178-29000D555CE0}" presName="arrowAndChildren" presStyleCnt="0"/>
      <dgm:spPr/>
    </dgm:pt>
    <dgm:pt modelId="{9C3C8102-3959-E647-A607-AB23B8031CFF}" type="pres">
      <dgm:prSet presAssocID="{86B2B130-EA82-8548-9178-29000D555CE0}" presName="parentTextArrow" presStyleLbl="node1" presStyleIdx="2" presStyleCnt="4"/>
      <dgm:spPr/>
      <dgm:t>
        <a:bodyPr/>
        <a:lstStyle/>
        <a:p>
          <a:endParaRPr lang="en-US"/>
        </a:p>
      </dgm:t>
    </dgm:pt>
    <dgm:pt modelId="{3CD8FEDB-FA35-D94C-A1E3-4462566A0670}" type="pres">
      <dgm:prSet presAssocID="{A7437089-E78D-4E4B-A92F-CF53A7F21F2A}" presName="sp" presStyleCnt="0"/>
      <dgm:spPr/>
    </dgm:pt>
    <dgm:pt modelId="{DF653961-480C-BE4D-94E0-B085E2C9A960}" type="pres">
      <dgm:prSet presAssocID="{E2FD6CD0-FA57-0949-B231-F0998A04380E}" presName="arrowAndChildren" presStyleCnt="0"/>
      <dgm:spPr/>
    </dgm:pt>
    <dgm:pt modelId="{63B11CCA-3240-D24C-B453-47ED4AF15CDE}" type="pres">
      <dgm:prSet presAssocID="{E2FD6CD0-FA57-0949-B231-F0998A04380E}" presName="parentTextArrow" presStyleLbl="node1" presStyleIdx="3" presStyleCnt="4"/>
      <dgm:spPr/>
      <dgm:t>
        <a:bodyPr/>
        <a:lstStyle/>
        <a:p>
          <a:endParaRPr lang="en-US"/>
        </a:p>
      </dgm:t>
    </dgm:pt>
  </dgm:ptLst>
  <dgm:cxnLst>
    <dgm:cxn modelId="{C56CA1B1-C328-204F-B504-6353B0D43F71}" type="presOf" srcId="{86B2B130-EA82-8548-9178-29000D555CE0}" destId="{9C3C8102-3959-E647-A607-AB23B8031CFF}" srcOrd="0" destOrd="0" presId="urn:microsoft.com/office/officeart/2005/8/layout/process4"/>
    <dgm:cxn modelId="{FF72B1B0-45FF-1D4C-AA00-3FDF1A894922}" srcId="{005BBF97-4277-5A48-970C-FCCC81D08011}" destId="{1E25A019-3DA0-3346-A142-7DF315509916}" srcOrd="2" destOrd="0" parTransId="{B67F32D3-9EFA-A04C-9A93-A9BCED50B246}" sibTransId="{E229E922-AEE5-6949-88E5-345DA78ACD37}"/>
    <dgm:cxn modelId="{F8F568B5-A048-3D4A-9BC7-13CC08ED946E}" type="presOf" srcId="{005BBF97-4277-5A48-970C-FCCC81D08011}" destId="{0DA0EB59-FDC1-D740-96D5-AB8CA83D6FDA}" srcOrd="0" destOrd="0" presId="urn:microsoft.com/office/officeart/2005/8/layout/process4"/>
    <dgm:cxn modelId="{4CAE3DD0-81D0-CD4A-B9C6-B692F7470495}" srcId="{005BBF97-4277-5A48-970C-FCCC81D08011}" destId="{E2FD6CD0-FA57-0949-B231-F0998A04380E}" srcOrd="0" destOrd="0" parTransId="{D714ACD8-A872-9A4C-8C9A-B830CB899719}" sibTransId="{A7437089-E78D-4E4B-A92F-CF53A7F21F2A}"/>
    <dgm:cxn modelId="{3EF375F0-F896-AA48-B220-13B5201237B7}" srcId="{005BBF97-4277-5A48-970C-FCCC81D08011}" destId="{11B2ECB2-0D82-CC4F-AD05-867ACB629A21}" srcOrd="3" destOrd="0" parTransId="{DDC1FC70-8896-F94C-BD8E-BCCF7611DC6A}" sibTransId="{8857C1C8-2CC8-674E-919B-C505622CAC12}"/>
    <dgm:cxn modelId="{720DBE03-33C0-9549-93AC-907F87564E13}" srcId="{005BBF97-4277-5A48-970C-FCCC81D08011}" destId="{86B2B130-EA82-8548-9178-29000D555CE0}" srcOrd="1" destOrd="0" parTransId="{548021A3-F1C7-AC48-8299-2DD5587C4870}" sibTransId="{1FC5FC0D-1300-114D-9C6C-FD3DD39C4AD9}"/>
    <dgm:cxn modelId="{5D9760AF-94B5-5E4A-8A4C-E3D750FCE3A4}" type="presOf" srcId="{E2FD6CD0-FA57-0949-B231-F0998A04380E}" destId="{63B11CCA-3240-D24C-B453-47ED4AF15CDE}" srcOrd="0" destOrd="0" presId="urn:microsoft.com/office/officeart/2005/8/layout/process4"/>
    <dgm:cxn modelId="{64A6C52A-48DB-B94B-A093-F443D39A3609}" type="presOf" srcId="{1E25A019-3DA0-3346-A142-7DF315509916}" destId="{34E305A5-0EBE-1A4E-A38F-A9E0955E1515}" srcOrd="0" destOrd="0" presId="urn:microsoft.com/office/officeart/2005/8/layout/process4"/>
    <dgm:cxn modelId="{03EB4096-4D9C-804A-9575-F2EA714AC939}" type="presOf" srcId="{11B2ECB2-0D82-CC4F-AD05-867ACB629A21}" destId="{7FEE0EA3-D0E1-9C43-A4F5-96339C624103}" srcOrd="0" destOrd="0" presId="urn:microsoft.com/office/officeart/2005/8/layout/process4"/>
    <dgm:cxn modelId="{20FF6D42-A76A-3941-AB58-5896510C2289}" type="presParOf" srcId="{0DA0EB59-FDC1-D740-96D5-AB8CA83D6FDA}" destId="{8BAAB20F-8160-324C-9B00-B8F3F4941FB1}" srcOrd="0" destOrd="0" presId="urn:microsoft.com/office/officeart/2005/8/layout/process4"/>
    <dgm:cxn modelId="{4F368AB3-A332-1341-9CD1-8D0006FA4369}" type="presParOf" srcId="{8BAAB20F-8160-324C-9B00-B8F3F4941FB1}" destId="{7FEE0EA3-D0E1-9C43-A4F5-96339C624103}" srcOrd="0" destOrd="0" presId="urn:microsoft.com/office/officeart/2005/8/layout/process4"/>
    <dgm:cxn modelId="{F5D582BE-4927-1D42-9915-2EC35EBE7BEC}" type="presParOf" srcId="{0DA0EB59-FDC1-D740-96D5-AB8CA83D6FDA}" destId="{6D17299E-373F-5E45-894E-36193DB2006F}" srcOrd="1" destOrd="0" presId="urn:microsoft.com/office/officeart/2005/8/layout/process4"/>
    <dgm:cxn modelId="{56DEA566-1654-C141-A231-159A1C2A8F73}" type="presParOf" srcId="{0DA0EB59-FDC1-D740-96D5-AB8CA83D6FDA}" destId="{CE28AB1C-213A-9443-941B-90534F090121}" srcOrd="2" destOrd="0" presId="urn:microsoft.com/office/officeart/2005/8/layout/process4"/>
    <dgm:cxn modelId="{177AE4A6-1266-5B44-B7BD-50EDF6E06BA7}" type="presParOf" srcId="{CE28AB1C-213A-9443-941B-90534F090121}" destId="{34E305A5-0EBE-1A4E-A38F-A9E0955E1515}" srcOrd="0" destOrd="0" presId="urn:microsoft.com/office/officeart/2005/8/layout/process4"/>
    <dgm:cxn modelId="{DE40017C-9A93-9144-801E-9EE03D64145C}" type="presParOf" srcId="{0DA0EB59-FDC1-D740-96D5-AB8CA83D6FDA}" destId="{D5E0A9CF-686F-574D-AF1F-B575D26EFDD9}" srcOrd="3" destOrd="0" presId="urn:microsoft.com/office/officeart/2005/8/layout/process4"/>
    <dgm:cxn modelId="{7437D4E4-47A7-F046-BDE4-815005C4014A}" type="presParOf" srcId="{0DA0EB59-FDC1-D740-96D5-AB8CA83D6FDA}" destId="{3C9C55E5-D7D9-124E-96A3-8F4E93EFEB9A}" srcOrd="4" destOrd="0" presId="urn:microsoft.com/office/officeart/2005/8/layout/process4"/>
    <dgm:cxn modelId="{F14DC0D6-B4E1-3E4E-9581-414F920AF2EC}" type="presParOf" srcId="{3C9C55E5-D7D9-124E-96A3-8F4E93EFEB9A}" destId="{9C3C8102-3959-E647-A607-AB23B8031CFF}" srcOrd="0" destOrd="0" presId="urn:microsoft.com/office/officeart/2005/8/layout/process4"/>
    <dgm:cxn modelId="{684270AC-0F9C-C444-BBEC-5B231A3BF263}" type="presParOf" srcId="{0DA0EB59-FDC1-D740-96D5-AB8CA83D6FDA}" destId="{3CD8FEDB-FA35-D94C-A1E3-4462566A0670}" srcOrd="5" destOrd="0" presId="urn:microsoft.com/office/officeart/2005/8/layout/process4"/>
    <dgm:cxn modelId="{26E5151E-1595-4640-BCD2-051941014278}" type="presParOf" srcId="{0DA0EB59-FDC1-D740-96D5-AB8CA83D6FDA}" destId="{DF653961-480C-BE4D-94E0-B085E2C9A960}" srcOrd="6" destOrd="0" presId="urn:microsoft.com/office/officeart/2005/8/layout/process4"/>
    <dgm:cxn modelId="{0DC256B7-86A0-3B49-A4AF-3DCBA0E8B63D}" type="presParOf" srcId="{DF653961-480C-BE4D-94E0-B085E2C9A960}" destId="{63B11CCA-3240-D24C-B453-47ED4AF15CD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7F661F-8045-CD46-A562-444A70C0E370}"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4CAFB4BF-DECA-884E-A47D-D874F2265B31}">
      <dgm:prSet phldrT="[Text]"/>
      <dgm:spPr/>
      <dgm:t>
        <a:bodyPr/>
        <a:lstStyle/>
        <a:p>
          <a:r>
            <a:rPr lang="en-US" dirty="0" smtClean="0"/>
            <a:t>Reorganize the </a:t>
          </a:r>
          <a:r>
            <a:rPr lang="en-US" dirty="0" err="1" smtClean="0"/>
            <a:t>Mappability</a:t>
          </a:r>
          <a:r>
            <a:rPr lang="en-US" dirty="0" smtClean="0"/>
            <a:t> Data Accessible to </a:t>
          </a:r>
          <a:r>
            <a:rPr lang="en-US" dirty="0" err="1" smtClean="0"/>
            <a:t>Circos</a:t>
          </a:r>
          <a:r>
            <a:rPr lang="en-US" dirty="0" smtClean="0"/>
            <a:t> Tool</a:t>
          </a:r>
          <a:endParaRPr lang="en-US" dirty="0"/>
        </a:p>
      </dgm:t>
    </dgm:pt>
    <dgm:pt modelId="{46923609-429B-9448-BA1C-4C60E4B37339}" type="parTrans" cxnId="{A6339D31-E5CA-FF4D-AE9E-6E7670A91BEA}">
      <dgm:prSet/>
      <dgm:spPr/>
      <dgm:t>
        <a:bodyPr/>
        <a:lstStyle/>
        <a:p>
          <a:endParaRPr lang="en-US"/>
        </a:p>
      </dgm:t>
    </dgm:pt>
    <dgm:pt modelId="{9D381F0A-1D75-6849-8A80-C341C2012ED0}" type="sibTrans" cxnId="{A6339D31-E5CA-FF4D-AE9E-6E7670A91BEA}">
      <dgm:prSet/>
      <dgm:spPr/>
      <dgm:t>
        <a:bodyPr/>
        <a:lstStyle/>
        <a:p>
          <a:endParaRPr lang="en-US"/>
        </a:p>
      </dgm:t>
    </dgm:pt>
    <dgm:pt modelId="{252B7F98-7E7D-304F-8E46-6F86DA224ED9}">
      <dgm:prSet phldrT="[Text]"/>
      <dgm:spPr/>
      <dgm:t>
        <a:bodyPr/>
        <a:lstStyle/>
        <a:p>
          <a:r>
            <a:rPr lang="en-US" dirty="0" smtClean="0"/>
            <a:t>Visualize the </a:t>
          </a:r>
          <a:r>
            <a:rPr lang="en-US" dirty="0" err="1" smtClean="0"/>
            <a:t>Synteny</a:t>
          </a:r>
          <a:r>
            <a:rPr lang="en-US" dirty="0" smtClean="0"/>
            <a:t> across Species (</a:t>
          </a:r>
          <a:r>
            <a:rPr lang="en-US" dirty="0" err="1" smtClean="0"/>
            <a:t>Circos</a:t>
          </a:r>
          <a:r>
            <a:rPr lang="en-US" dirty="0" smtClean="0"/>
            <a:t>)</a:t>
          </a:r>
          <a:endParaRPr lang="en-US" dirty="0"/>
        </a:p>
      </dgm:t>
    </dgm:pt>
    <dgm:pt modelId="{3AACBAA0-555B-E14B-B132-C986B9C8F2E7}" type="parTrans" cxnId="{BF842456-725F-5544-939A-DF7E7173D065}">
      <dgm:prSet/>
      <dgm:spPr/>
      <dgm:t>
        <a:bodyPr/>
        <a:lstStyle/>
        <a:p>
          <a:endParaRPr lang="en-US"/>
        </a:p>
      </dgm:t>
    </dgm:pt>
    <dgm:pt modelId="{2E02D228-F755-6740-BC76-427DE1C00827}" type="sibTrans" cxnId="{BF842456-725F-5544-939A-DF7E7173D065}">
      <dgm:prSet/>
      <dgm:spPr/>
      <dgm:t>
        <a:bodyPr/>
        <a:lstStyle/>
        <a:p>
          <a:endParaRPr lang="en-US"/>
        </a:p>
      </dgm:t>
    </dgm:pt>
    <dgm:pt modelId="{1C0F2604-9385-8741-88E2-1CD111B605A1}" type="pres">
      <dgm:prSet presAssocID="{417F661F-8045-CD46-A562-444A70C0E370}" presName="Name0" presStyleCnt="0">
        <dgm:presLayoutVars>
          <dgm:dir/>
          <dgm:animLvl val="lvl"/>
          <dgm:resizeHandles val="exact"/>
        </dgm:presLayoutVars>
      </dgm:prSet>
      <dgm:spPr/>
      <dgm:t>
        <a:bodyPr/>
        <a:lstStyle/>
        <a:p>
          <a:endParaRPr lang="en-US"/>
        </a:p>
      </dgm:t>
    </dgm:pt>
    <dgm:pt modelId="{902682EC-2387-7842-B439-1727EAF2B16B}" type="pres">
      <dgm:prSet presAssocID="{252B7F98-7E7D-304F-8E46-6F86DA224ED9}" presName="boxAndChildren" presStyleCnt="0"/>
      <dgm:spPr/>
    </dgm:pt>
    <dgm:pt modelId="{9F2EF8BA-9B9F-C742-91E8-FD1757A64E86}" type="pres">
      <dgm:prSet presAssocID="{252B7F98-7E7D-304F-8E46-6F86DA224ED9}" presName="parentTextBox" presStyleLbl="node1" presStyleIdx="0" presStyleCnt="2"/>
      <dgm:spPr/>
      <dgm:t>
        <a:bodyPr/>
        <a:lstStyle/>
        <a:p>
          <a:endParaRPr lang="en-US"/>
        </a:p>
      </dgm:t>
    </dgm:pt>
    <dgm:pt modelId="{837E973E-C99A-6949-A0C8-46FE7FA12A2D}" type="pres">
      <dgm:prSet presAssocID="{9D381F0A-1D75-6849-8A80-C341C2012ED0}" presName="sp" presStyleCnt="0"/>
      <dgm:spPr/>
    </dgm:pt>
    <dgm:pt modelId="{1B01163A-2411-8A48-9596-D8028FBA1798}" type="pres">
      <dgm:prSet presAssocID="{4CAFB4BF-DECA-884E-A47D-D874F2265B31}" presName="arrowAndChildren" presStyleCnt="0"/>
      <dgm:spPr/>
    </dgm:pt>
    <dgm:pt modelId="{BC2B9671-9C1A-9D4C-82F7-0266BDCDF9A1}" type="pres">
      <dgm:prSet presAssocID="{4CAFB4BF-DECA-884E-A47D-D874F2265B31}" presName="parentTextArrow" presStyleLbl="node1" presStyleIdx="1" presStyleCnt="2" custLinFactNeighborX="2337" custLinFactNeighborY="-74"/>
      <dgm:spPr/>
      <dgm:t>
        <a:bodyPr/>
        <a:lstStyle/>
        <a:p>
          <a:endParaRPr lang="en-US"/>
        </a:p>
      </dgm:t>
    </dgm:pt>
  </dgm:ptLst>
  <dgm:cxnLst>
    <dgm:cxn modelId="{A6339D31-E5CA-FF4D-AE9E-6E7670A91BEA}" srcId="{417F661F-8045-CD46-A562-444A70C0E370}" destId="{4CAFB4BF-DECA-884E-A47D-D874F2265B31}" srcOrd="0" destOrd="0" parTransId="{46923609-429B-9448-BA1C-4C60E4B37339}" sibTransId="{9D381F0A-1D75-6849-8A80-C341C2012ED0}"/>
    <dgm:cxn modelId="{FD32A4E7-6A76-5E4C-B1C1-3B23B7AAB1CD}" type="presOf" srcId="{4CAFB4BF-DECA-884E-A47D-D874F2265B31}" destId="{BC2B9671-9C1A-9D4C-82F7-0266BDCDF9A1}" srcOrd="0" destOrd="0" presId="urn:microsoft.com/office/officeart/2005/8/layout/process4"/>
    <dgm:cxn modelId="{38114E3A-00DD-C54F-9BA2-37A00340C0EF}" type="presOf" srcId="{417F661F-8045-CD46-A562-444A70C0E370}" destId="{1C0F2604-9385-8741-88E2-1CD111B605A1}" srcOrd="0" destOrd="0" presId="urn:microsoft.com/office/officeart/2005/8/layout/process4"/>
    <dgm:cxn modelId="{BF842456-725F-5544-939A-DF7E7173D065}" srcId="{417F661F-8045-CD46-A562-444A70C0E370}" destId="{252B7F98-7E7D-304F-8E46-6F86DA224ED9}" srcOrd="1" destOrd="0" parTransId="{3AACBAA0-555B-E14B-B132-C986B9C8F2E7}" sibTransId="{2E02D228-F755-6740-BC76-427DE1C00827}"/>
    <dgm:cxn modelId="{F966479E-DE99-5F4F-949D-1E0F6ED8DC89}" type="presOf" srcId="{252B7F98-7E7D-304F-8E46-6F86DA224ED9}" destId="{9F2EF8BA-9B9F-C742-91E8-FD1757A64E86}" srcOrd="0" destOrd="0" presId="urn:microsoft.com/office/officeart/2005/8/layout/process4"/>
    <dgm:cxn modelId="{296C3FA7-43FF-F44E-93E0-1FD0B19285DA}" type="presParOf" srcId="{1C0F2604-9385-8741-88E2-1CD111B605A1}" destId="{902682EC-2387-7842-B439-1727EAF2B16B}" srcOrd="0" destOrd="0" presId="urn:microsoft.com/office/officeart/2005/8/layout/process4"/>
    <dgm:cxn modelId="{C414FB5D-B0A7-0147-BEEB-7D1DE369D8B5}" type="presParOf" srcId="{902682EC-2387-7842-B439-1727EAF2B16B}" destId="{9F2EF8BA-9B9F-C742-91E8-FD1757A64E86}" srcOrd="0" destOrd="0" presId="urn:microsoft.com/office/officeart/2005/8/layout/process4"/>
    <dgm:cxn modelId="{7A96970F-086E-8B40-824C-30125543CD83}" type="presParOf" srcId="{1C0F2604-9385-8741-88E2-1CD111B605A1}" destId="{837E973E-C99A-6949-A0C8-46FE7FA12A2D}" srcOrd="1" destOrd="0" presId="urn:microsoft.com/office/officeart/2005/8/layout/process4"/>
    <dgm:cxn modelId="{848A1DD7-84AD-D94C-96D5-D88B8CA74CF2}" type="presParOf" srcId="{1C0F2604-9385-8741-88E2-1CD111B605A1}" destId="{1B01163A-2411-8A48-9596-D8028FBA1798}" srcOrd="2" destOrd="0" presId="urn:microsoft.com/office/officeart/2005/8/layout/process4"/>
    <dgm:cxn modelId="{D6CA787E-6411-DD45-9D81-FBE908A90609}" type="presParOf" srcId="{1B01163A-2411-8A48-9596-D8028FBA1798}" destId="{BC2B9671-9C1A-9D4C-82F7-0266BDCDF9A1}" srcOrd="0"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E9D9D-4B12-BB48-8EB5-2A4DCB5CBC75}">
      <dsp:nvSpPr>
        <dsp:cNvPr id="0" name=""/>
        <dsp:cNvSpPr/>
      </dsp:nvSpPr>
      <dsp:spPr>
        <a:xfrm>
          <a:off x="0" y="1912158"/>
          <a:ext cx="3608342" cy="627612"/>
        </a:xfrm>
        <a:prstGeom prst="rec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Look for Transcriptionally Active Regions(</a:t>
          </a:r>
          <a:r>
            <a:rPr lang="en-US" sz="1400" kern="1200" dirty="0" smtClean="0">
              <a:solidFill>
                <a:srgbClr val="FF0000"/>
              </a:solidFill>
            </a:rPr>
            <a:t>TARs</a:t>
          </a:r>
          <a:r>
            <a:rPr lang="en-US" sz="1400" kern="1200" dirty="0" smtClean="0"/>
            <a:t>)</a:t>
          </a:r>
          <a:endParaRPr lang="en-US" sz="1400" kern="1200" dirty="0"/>
        </a:p>
      </dsp:txBody>
      <dsp:txXfrm>
        <a:off x="0" y="1912158"/>
        <a:ext cx="3608342" cy="627612"/>
      </dsp:txXfrm>
    </dsp:sp>
    <dsp:sp modelId="{EAD6483E-426A-EA42-B87A-929A3CD8E6B9}">
      <dsp:nvSpPr>
        <dsp:cNvPr id="0" name=""/>
        <dsp:cNvSpPr/>
      </dsp:nvSpPr>
      <dsp:spPr>
        <a:xfrm rot="10800000">
          <a:off x="0" y="956303"/>
          <a:ext cx="3608342" cy="96526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Visualize the RNA-</a:t>
          </a:r>
          <a:r>
            <a:rPr lang="en-US" sz="1400" kern="1200" dirty="0" err="1" smtClean="0"/>
            <a:t>seq</a:t>
          </a:r>
          <a:r>
            <a:rPr lang="en-US" sz="1400" kern="1200" dirty="0" smtClean="0"/>
            <a:t> Data (IGV 2.1)</a:t>
          </a:r>
          <a:endParaRPr lang="en-US" sz="1400" kern="1200" dirty="0"/>
        </a:p>
      </dsp:txBody>
      <dsp:txXfrm rot="10800000">
        <a:off x="0" y="956303"/>
        <a:ext cx="3608342" cy="627202"/>
      </dsp:txXfrm>
    </dsp:sp>
    <dsp:sp modelId="{97139053-4B6D-9F44-97BA-F93077A69DE8}">
      <dsp:nvSpPr>
        <dsp:cNvPr id="0" name=""/>
        <dsp:cNvSpPr/>
      </dsp:nvSpPr>
      <dsp:spPr>
        <a:xfrm rot="10800000">
          <a:off x="0" y="449"/>
          <a:ext cx="3608342" cy="96526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Retrieve RNA-</a:t>
          </a:r>
          <a:r>
            <a:rPr lang="en-US" sz="1400" kern="1200" dirty="0" err="1" smtClean="0"/>
            <a:t>seq</a:t>
          </a:r>
          <a:r>
            <a:rPr lang="en-US" sz="1400" kern="1200" dirty="0" smtClean="0"/>
            <a:t> data of Three Species </a:t>
          </a:r>
          <a:endParaRPr lang="en-US" sz="1400" kern="1200" dirty="0"/>
        </a:p>
      </dsp:txBody>
      <dsp:txXfrm rot="10800000">
        <a:off x="0" y="449"/>
        <a:ext cx="3608342" cy="627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E0EA3-D0E1-9C43-A4F5-96339C624103}">
      <dsp:nvSpPr>
        <dsp:cNvPr id="0" name=""/>
        <dsp:cNvSpPr/>
      </dsp:nvSpPr>
      <dsp:spPr>
        <a:xfrm>
          <a:off x="0" y="2395672"/>
          <a:ext cx="4617005" cy="524114"/>
        </a:xfrm>
        <a:prstGeom prst="rec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Visualize the </a:t>
          </a:r>
          <a:r>
            <a:rPr lang="en-US" sz="1300" kern="1200" dirty="0" err="1" smtClean="0"/>
            <a:t>Mappability</a:t>
          </a:r>
          <a:r>
            <a:rPr lang="en-US" sz="1300" kern="1200" dirty="0" smtClean="0"/>
            <a:t> Data (IGV 2.1)</a:t>
          </a:r>
          <a:endParaRPr lang="en-US" sz="1300" kern="1200" dirty="0"/>
        </a:p>
      </dsp:txBody>
      <dsp:txXfrm>
        <a:off x="0" y="2395672"/>
        <a:ext cx="4617005" cy="524114"/>
      </dsp:txXfrm>
    </dsp:sp>
    <dsp:sp modelId="{34E305A5-0EBE-1A4E-A38F-A9E0955E1515}">
      <dsp:nvSpPr>
        <dsp:cNvPr id="0" name=""/>
        <dsp:cNvSpPr/>
      </dsp:nvSpPr>
      <dsp:spPr>
        <a:xfrm rot="10800000">
          <a:off x="0" y="1597445"/>
          <a:ext cx="4617005" cy="80608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Filter the </a:t>
          </a:r>
          <a:r>
            <a:rPr lang="en-US" sz="1300" kern="1200" dirty="0" err="1" smtClean="0"/>
            <a:t>Bowhit</a:t>
          </a:r>
          <a:r>
            <a:rPr lang="en-US" sz="1300" kern="1200" dirty="0" smtClean="0"/>
            <a:t> Data and Make it Applicable to IGV Tools </a:t>
          </a:r>
          <a:endParaRPr lang="en-US" sz="1300" kern="1200" dirty="0"/>
        </a:p>
      </dsp:txBody>
      <dsp:txXfrm rot="10800000">
        <a:off x="0" y="1597445"/>
        <a:ext cx="4617005" cy="523772"/>
      </dsp:txXfrm>
    </dsp:sp>
    <dsp:sp modelId="{9C3C8102-3959-E647-A607-AB23B8031CFF}">
      <dsp:nvSpPr>
        <dsp:cNvPr id="0" name=""/>
        <dsp:cNvSpPr/>
      </dsp:nvSpPr>
      <dsp:spPr>
        <a:xfrm rot="10800000">
          <a:off x="0" y="799219"/>
          <a:ext cx="4617005" cy="80608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Map the Chopped Pieces Back to the Genome (BOWTIE)</a:t>
          </a:r>
          <a:endParaRPr lang="en-US" sz="1300" kern="1200" dirty="0"/>
        </a:p>
      </dsp:txBody>
      <dsp:txXfrm rot="10800000">
        <a:off x="0" y="799219"/>
        <a:ext cx="4617005" cy="523772"/>
      </dsp:txXfrm>
    </dsp:sp>
    <dsp:sp modelId="{63B11CCA-3240-D24C-B453-47ED4AF15CDE}">
      <dsp:nvSpPr>
        <dsp:cNvPr id="0" name=""/>
        <dsp:cNvSpPr/>
      </dsp:nvSpPr>
      <dsp:spPr>
        <a:xfrm rot="10800000">
          <a:off x="0" y="992"/>
          <a:ext cx="4617005" cy="80608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Chop the Whole Genome of Three Species at Different Levels</a:t>
          </a:r>
          <a:endParaRPr lang="en-US" sz="1300" kern="1200" dirty="0"/>
        </a:p>
      </dsp:txBody>
      <dsp:txXfrm rot="10800000">
        <a:off x="0" y="992"/>
        <a:ext cx="4617005" cy="523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EF8BA-9B9F-C742-91E8-FD1757A64E86}">
      <dsp:nvSpPr>
        <dsp:cNvPr id="0" name=""/>
        <dsp:cNvSpPr/>
      </dsp:nvSpPr>
      <dsp:spPr>
        <a:xfrm>
          <a:off x="0" y="754041"/>
          <a:ext cx="4576946" cy="494732"/>
        </a:xfrm>
        <a:prstGeom prst="rec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Visualize the </a:t>
          </a:r>
          <a:r>
            <a:rPr lang="en-US" sz="1300" kern="1200" dirty="0" err="1" smtClean="0"/>
            <a:t>Synteny</a:t>
          </a:r>
          <a:r>
            <a:rPr lang="en-US" sz="1300" kern="1200" dirty="0" smtClean="0"/>
            <a:t> across Species (</a:t>
          </a:r>
          <a:r>
            <a:rPr lang="en-US" sz="1300" kern="1200" dirty="0" err="1" smtClean="0"/>
            <a:t>Circos</a:t>
          </a:r>
          <a:r>
            <a:rPr lang="en-US" sz="1300" kern="1200" dirty="0" smtClean="0"/>
            <a:t>)</a:t>
          </a:r>
          <a:endParaRPr lang="en-US" sz="1300" kern="1200" dirty="0"/>
        </a:p>
      </dsp:txBody>
      <dsp:txXfrm>
        <a:off x="0" y="754041"/>
        <a:ext cx="4576946" cy="494732"/>
      </dsp:txXfrm>
    </dsp:sp>
    <dsp:sp modelId="{BC2B9671-9C1A-9D4C-82F7-0266BDCDF9A1}">
      <dsp:nvSpPr>
        <dsp:cNvPr id="0" name=""/>
        <dsp:cNvSpPr/>
      </dsp:nvSpPr>
      <dsp:spPr>
        <a:xfrm rot="10800000">
          <a:off x="0" y="0"/>
          <a:ext cx="4576946" cy="76089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Reorganize the </a:t>
          </a:r>
          <a:r>
            <a:rPr lang="en-US" sz="1300" kern="1200" dirty="0" err="1" smtClean="0"/>
            <a:t>Mappability</a:t>
          </a:r>
          <a:r>
            <a:rPr lang="en-US" sz="1300" kern="1200" dirty="0" smtClean="0"/>
            <a:t> Data Applicable to </a:t>
          </a:r>
          <a:r>
            <a:rPr lang="en-US" sz="1300" kern="1200" dirty="0" err="1" smtClean="0"/>
            <a:t>Circos</a:t>
          </a:r>
          <a:r>
            <a:rPr lang="en-US" sz="1300" kern="1200" dirty="0" smtClean="0"/>
            <a:t> Tool</a:t>
          </a:r>
          <a:endParaRPr lang="en-US" sz="1300" kern="1200" dirty="0"/>
        </a:p>
      </dsp:txBody>
      <dsp:txXfrm rot="10800000">
        <a:off x="0" y="0"/>
        <a:ext cx="4576946" cy="494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E9D9D-4B12-BB48-8EB5-2A4DCB5CBC75}">
      <dsp:nvSpPr>
        <dsp:cNvPr id="0" name=""/>
        <dsp:cNvSpPr/>
      </dsp:nvSpPr>
      <dsp:spPr>
        <a:xfrm>
          <a:off x="0" y="1912158"/>
          <a:ext cx="3608342" cy="627612"/>
        </a:xfrm>
        <a:prstGeom prst="rec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Look for Transcriptionally Active Regions(TARs)</a:t>
          </a:r>
          <a:endParaRPr lang="en-US" sz="1400" kern="1200" dirty="0"/>
        </a:p>
      </dsp:txBody>
      <dsp:txXfrm>
        <a:off x="0" y="1912158"/>
        <a:ext cx="3608342" cy="627612"/>
      </dsp:txXfrm>
    </dsp:sp>
    <dsp:sp modelId="{EAD6483E-426A-EA42-B87A-929A3CD8E6B9}">
      <dsp:nvSpPr>
        <dsp:cNvPr id="0" name=""/>
        <dsp:cNvSpPr/>
      </dsp:nvSpPr>
      <dsp:spPr>
        <a:xfrm rot="10800000">
          <a:off x="0" y="956303"/>
          <a:ext cx="3608342" cy="96526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Visualize the RNA-</a:t>
          </a:r>
          <a:r>
            <a:rPr lang="en-US" sz="1400" kern="1200" dirty="0" err="1" smtClean="0"/>
            <a:t>seq</a:t>
          </a:r>
          <a:r>
            <a:rPr lang="en-US" sz="1400" kern="1200" dirty="0" smtClean="0"/>
            <a:t> Data (IGV 2.1)</a:t>
          </a:r>
          <a:endParaRPr lang="en-US" sz="1400" kern="1200" dirty="0"/>
        </a:p>
      </dsp:txBody>
      <dsp:txXfrm rot="10800000">
        <a:off x="0" y="956303"/>
        <a:ext cx="3608342" cy="627202"/>
      </dsp:txXfrm>
    </dsp:sp>
    <dsp:sp modelId="{97139053-4B6D-9F44-97BA-F93077A69DE8}">
      <dsp:nvSpPr>
        <dsp:cNvPr id="0" name=""/>
        <dsp:cNvSpPr/>
      </dsp:nvSpPr>
      <dsp:spPr>
        <a:xfrm rot="10800000">
          <a:off x="0" y="449"/>
          <a:ext cx="3608342" cy="96526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Achieve RNA-</a:t>
          </a:r>
          <a:r>
            <a:rPr lang="en-US" sz="1400" kern="1200" dirty="0" err="1" smtClean="0"/>
            <a:t>seq</a:t>
          </a:r>
          <a:r>
            <a:rPr lang="en-US" sz="1400" kern="1200" dirty="0" smtClean="0"/>
            <a:t> data of Three Species </a:t>
          </a:r>
          <a:endParaRPr lang="en-US" sz="1400" kern="1200" dirty="0"/>
        </a:p>
      </dsp:txBody>
      <dsp:txXfrm rot="10800000">
        <a:off x="0" y="449"/>
        <a:ext cx="3608342" cy="627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E0EA3-D0E1-9C43-A4F5-96339C624103}">
      <dsp:nvSpPr>
        <dsp:cNvPr id="0" name=""/>
        <dsp:cNvSpPr/>
      </dsp:nvSpPr>
      <dsp:spPr>
        <a:xfrm>
          <a:off x="0" y="2395672"/>
          <a:ext cx="4617005" cy="524114"/>
        </a:xfrm>
        <a:prstGeom prst="rec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Visualize the </a:t>
          </a:r>
          <a:r>
            <a:rPr lang="en-US" sz="1300" kern="1200" dirty="0" err="1" smtClean="0"/>
            <a:t>Mappability</a:t>
          </a:r>
          <a:r>
            <a:rPr lang="en-US" sz="1300" kern="1200" dirty="0" smtClean="0"/>
            <a:t> Data (IGV 2.1)</a:t>
          </a:r>
          <a:endParaRPr lang="en-US" sz="1300" kern="1200" dirty="0"/>
        </a:p>
      </dsp:txBody>
      <dsp:txXfrm>
        <a:off x="0" y="2395672"/>
        <a:ext cx="4617005" cy="524114"/>
      </dsp:txXfrm>
    </dsp:sp>
    <dsp:sp modelId="{34E305A5-0EBE-1A4E-A38F-A9E0955E1515}">
      <dsp:nvSpPr>
        <dsp:cNvPr id="0" name=""/>
        <dsp:cNvSpPr/>
      </dsp:nvSpPr>
      <dsp:spPr>
        <a:xfrm rot="10800000">
          <a:off x="0" y="1597445"/>
          <a:ext cx="4617005" cy="80608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Filter the </a:t>
          </a:r>
          <a:r>
            <a:rPr lang="en-US" sz="1300" kern="1200" dirty="0" err="1" smtClean="0"/>
            <a:t>Bowhit</a:t>
          </a:r>
          <a:r>
            <a:rPr lang="en-US" sz="1300" kern="1200" dirty="0" smtClean="0"/>
            <a:t> Data and Make it Accessible to IGV Tools </a:t>
          </a:r>
          <a:endParaRPr lang="en-US" sz="1300" kern="1200" dirty="0"/>
        </a:p>
      </dsp:txBody>
      <dsp:txXfrm rot="10800000">
        <a:off x="0" y="1597445"/>
        <a:ext cx="4617005" cy="523772"/>
      </dsp:txXfrm>
    </dsp:sp>
    <dsp:sp modelId="{9C3C8102-3959-E647-A607-AB23B8031CFF}">
      <dsp:nvSpPr>
        <dsp:cNvPr id="0" name=""/>
        <dsp:cNvSpPr/>
      </dsp:nvSpPr>
      <dsp:spPr>
        <a:xfrm rot="10800000">
          <a:off x="0" y="799219"/>
          <a:ext cx="4617005" cy="80608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Map the Chopped Pieces Back to the Genome (BOWTIE)</a:t>
          </a:r>
          <a:endParaRPr lang="en-US" sz="1300" kern="1200" dirty="0"/>
        </a:p>
      </dsp:txBody>
      <dsp:txXfrm rot="10800000">
        <a:off x="0" y="799219"/>
        <a:ext cx="4617005" cy="523772"/>
      </dsp:txXfrm>
    </dsp:sp>
    <dsp:sp modelId="{63B11CCA-3240-D24C-B453-47ED4AF15CDE}">
      <dsp:nvSpPr>
        <dsp:cNvPr id="0" name=""/>
        <dsp:cNvSpPr/>
      </dsp:nvSpPr>
      <dsp:spPr>
        <a:xfrm rot="10800000">
          <a:off x="0" y="992"/>
          <a:ext cx="4617005" cy="80608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Chop the Whole Genome of Three Species at Different Levels</a:t>
          </a:r>
          <a:endParaRPr lang="en-US" sz="1300" kern="1200" dirty="0"/>
        </a:p>
      </dsp:txBody>
      <dsp:txXfrm rot="10800000">
        <a:off x="0" y="992"/>
        <a:ext cx="4617005" cy="523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EF8BA-9B9F-C742-91E8-FD1757A64E86}">
      <dsp:nvSpPr>
        <dsp:cNvPr id="0" name=""/>
        <dsp:cNvSpPr/>
      </dsp:nvSpPr>
      <dsp:spPr>
        <a:xfrm>
          <a:off x="0" y="754041"/>
          <a:ext cx="4576946" cy="494732"/>
        </a:xfrm>
        <a:prstGeom prst="rec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Visualize the </a:t>
          </a:r>
          <a:r>
            <a:rPr lang="en-US" sz="1300" kern="1200" dirty="0" err="1" smtClean="0"/>
            <a:t>Synteny</a:t>
          </a:r>
          <a:r>
            <a:rPr lang="en-US" sz="1300" kern="1200" dirty="0" smtClean="0"/>
            <a:t> across Species (</a:t>
          </a:r>
          <a:r>
            <a:rPr lang="en-US" sz="1300" kern="1200" dirty="0" err="1" smtClean="0"/>
            <a:t>Circos</a:t>
          </a:r>
          <a:r>
            <a:rPr lang="en-US" sz="1300" kern="1200" dirty="0" smtClean="0"/>
            <a:t>)</a:t>
          </a:r>
          <a:endParaRPr lang="en-US" sz="1300" kern="1200" dirty="0"/>
        </a:p>
      </dsp:txBody>
      <dsp:txXfrm>
        <a:off x="0" y="754041"/>
        <a:ext cx="4576946" cy="494732"/>
      </dsp:txXfrm>
    </dsp:sp>
    <dsp:sp modelId="{BC2B9671-9C1A-9D4C-82F7-0266BDCDF9A1}">
      <dsp:nvSpPr>
        <dsp:cNvPr id="0" name=""/>
        <dsp:cNvSpPr/>
      </dsp:nvSpPr>
      <dsp:spPr>
        <a:xfrm rot="10800000">
          <a:off x="0" y="0"/>
          <a:ext cx="4576946" cy="76089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Reorganize the </a:t>
          </a:r>
          <a:r>
            <a:rPr lang="en-US" sz="1300" kern="1200" dirty="0" err="1" smtClean="0"/>
            <a:t>Mappability</a:t>
          </a:r>
          <a:r>
            <a:rPr lang="en-US" sz="1300" kern="1200" dirty="0" smtClean="0"/>
            <a:t> Data Accessible to </a:t>
          </a:r>
          <a:r>
            <a:rPr lang="en-US" sz="1300" kern="1200" dirty="0" err="1" smtClean="0"/>
            <a:t>Circos</a:t>
          </a:r>
          <a:r>
            <a:rPr lang="en-US" sz="1300" kern="1200" dirty="0" smtClean="0"/>
            <a:t> Tool</a:t>
          </a:r>
          <a:endParaRPr lang="en-US" sz="1300" kern="1200" dirty="0"/>
        </a:p>
      </dsp:txBody>
      <dsp:txXfrm rot="10800000">
        <a:off x="0" y="0"/>
        <a:ext cx="4576946" cy="494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E9D9D-4B12-BB48-8EB5-2A4DCB5CBC75}">
      <dsp:nvSpPr>
        <dsp:cNvPr id="0" name=""/>
        <dsp:cNvSpPr/>
      </dsp:nvSpPr>
      <dsp:spPr>
        <a:xfrm>
          <a:off x="0" y="1912158"/>
          <a:ext cx="3608342" cy="627612"/>
        </a:xfrm>
        <a:prstGeom prst="rec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Look for Transcriptionally Active Regions(TARs)</a:t>
          </a:r>
          <a:endParaRPr lang="en-US" sz="1400" kern="1200" dirty="0"/>
        </a:p>
      </dsp:txBody>
      <dsp:txXfrm>
        <a:off x="0" y="1912158"/>
        <a:ext cx="3608342" cy="627612"/>
      </dsp:txXfrm>
    </dsp:sp>
    <dsp:sp modelId="{EAD6483E-426A-EA42-B87A-929A3CD8E6B9}">
      <dsp:nvSpPr>
        <dsp:cNvPr id="0" name=""/>
        <dsp:cNvSpPr/>
      </dsp:nvSpPr>
      <dsp:spPr>
        <a:xfrm rot="10800000">
          <a:off x="0" y="956303"/>
          <a:ext cx="3608342" cy="96526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Visualize the RNA-</a:t>
          </a:r>
          <a:r>
            <a:rPr lang="en-US" sz="1400" kern="1200" dirty="0" err="1" smtClean="0"/>
            <a:t>seq</a:t>
          </a:r>
          <a:r>
            <a:rPr lang="en-US" sz="1400" kern="1200" dirty="0" smtClean="0"/>
            <a:t> Data (IGV 2.1)</a:t>
          </a:r>
          <a:endParaRPr lang="en-US" sz="1400" kern="1200" dirty="0"/>
        </a:p>
      </dsp:txBody>
      <dsp:txXfrm rot="10800000">
        <a:off x="0" y="956303"/>
        <a:ext cx="3608342" cy="627202"/>
      </dsp:txXfrm>
    </dsp:sp>
    <dsp:sp modelId="{97139053-4B6D-9F44-97BA-F93077A69DE8}">
      <dsp:nvSpPr>
        <dsp:cNvPr id="0" name=""/>
        <dsp:cNvSpPr/>
      </dsp:nvSpPr>
      <dsp:spPr>
        <a:xfrm rot="10800000">
          <a:off x="0" y="449"/>
          <a:ext cx="3608342" cy="96526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Achieve RNA-</a:t>
          </a:r>
          <a:r>
            <a:rPr lang="en-US" sz="1400" kern="1200" dirty="0" err="1" smtClean="0"/>
            <a:t>seq</a:t>
          </a:r>
          <a:r>
            <a:rPr lang="en-US" sz="1400" kern="1200" dirty="0" smtClean="0"/>
            <a:t> data of Three Species </a:t>
          </a:r>
          <a:endParaRPr lang="en-US" sz="1400" kern="1200" dirty="0"/>
        </a:p>
      </dsp:txBody>
      <dsp:txXfrm rot="10800000">
        <a:off x="0" y="449"/>
        <a:ext cx="3608342" cy="6272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E0EA3-D0E1-9C43-A4F5-96339C624103}">
      <dsp:nvSpPr>
        <dsp:cNvPr id="0" name=""/>
        <dsp:cNvSpPr/>
      </dsp:nvSpPr>
      <dsp:spPr>
        <a:xfrm>
          <a:off x="0" y="2395672"/>
          <a:ext cx="4617005" cy="524114"/>
        </a:xfrm>
        <a:prstGeom prst="rec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Visualize the </a:t>
          </a:r>
          <a:r>
            <a:rPr lang="en-US" sz="1300" kern="1200" dirty="0" err="1" smtClean="0"/>
            <a:t>Mappability</a:t>
          </a:r>
          <a:r>
            <a:rPr lang="en-US" sz="1300" kern="1200" dirty="0" smtClean="0"/>
            <a:t> Data (IGV 2.1)</a:t>
          </a:r>
          <a:endParaRPr lang="en-US" sz="1300" kern="1200" dirty="0"/>
        </a:p>
      </dsp:txBody>
      <dsp:txXfrm>
        <a:off x="0" y="2395672"/>
        <a:ext cx="4617005" cy="524114"/>
      </dsp:txXfrm>
    </dsp:sp>
    <dsp:sp modelId="{34E305A5-0EBE-1A4E-A38F-A9E0955E1515}">
      <dsp:nvSpPr>
        <dsp:cNvPr id="0" name=""/>
        <dsp:cNvSpPr/>
      </dsp:nvSpPr>
      <dsp:spPr>
        <a:xfrm rot="10800000">
          <a:off x="0" y="1597445"/>
          <a:ext cx="4617005" cy="80608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Filter the </a:t>
          </a:r>
          <a:r>
            <a:rPr lang="en-US" sz="1300" kern="1200" dirty="0" err="1" smtClean="0"/>
            <a:t>Bowhit</a:t>
          </a:r>
          <a:r>
            <a:rPr lang="en-US" sz="1300" kern="1200" dirty="0" smtClean="0"/>
            <a:t> Data and Make it Accessible to IGV Tools </a:t>
          </a:r>
          <a:endParaRPr lang="en-US" sz="1300" kern="1200" dirty="0"/>
        </a:p>
      </dsp:txBody>
      <dsp:txXfrm rot="10800000">
        <a:off x="0" y="1597445"/>
        <a:ext cx="4617005" cy="523772"/>
      </dsp:txXfrm>
    </dsp:sp>
    <dsp:sp modelId="{9C3C8102-3959-E647-A607-AB23B8031CFF}">
      <dsp:nvSpPr>
        <dsp:cNvPr id="0" name=""/>
        <dsp:cNvSpPr/>
      </dsp:nvSpPr>
      <dsp:spPr>
        <a:xfrm rot="10800000">
          <a:off x="0" y="799219"/>
          <a:ext cx="4617005" cy="80608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Map the Chopped Pieces Back to the Genome (BOWTIE)</a:t>
          </a:r>
          <a:endParaRPr lang="en-US" sz="1300" kern="1200" dirty="0"/>
        </a:p>
      </dsp:txBody>
      <dsp:txXfrm rot="10800000">
        <a:off x="0" y="799219"/>
        <a:ext cx="4617005" cy="523772"/>
      </dsp:txXfrm>
    </dsp:sp>
    <dsp:sp modelId="{63B11CCA-3240-D24C-B453-47ED4AF15CDE}">
      <dsp:nvSpPr>
        <dsp:cNvPr id="0" name=""/>
        <dsp:cNvSpPr/>
      </dsp:nvSpPr>
      <dsp:spPr>
        <a:xfrm rot="10800000">
          <a:off x="0" y="992"/>
          <a:ext cx="4617005" cy="80608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Chop the Whole Genome of Three Species at Different Levels</a:t>
          </a:r>
          <a:endParaRPr lang="en-US" sz="1300" kern="1200" dirty="0"/>
        </a:p>
      </dsp:txBody>
      <dsp:txXfrm rot="10800000">
        <a:off x="0" y="992"/>
        <a:ext cx="4617005" cy="5237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EF8BA-9B9F-C742-91E8-FD1757A64E86}">
      <dsp:nvSpPr>
        <dsp:cNvPr id="0" name=""/>
        <dsp:cNvSpPr/>
      </dsp:nvSpPr>
      <dsp:spPr>
        <a:xfrm>
          <a:off x="0" y="754041"/>
          <a:ext cx="4576946" cy="494732"/>
        </a:xfrm>
        <a:prstGeom prst="rec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Visualize the </a:t>
          </a:r>
          <a:r>
            <a:rPr lang="en-US" sz="1300" kern="1200" dirty="0" err="1" smtClean="0"/>
            <a:t>Synteny</a:t>
          </a:r>
          <a:r>
            <a:rPr lang="en-US" sz="1300" kern="1200" dirty="0" smtClean="0"/>
            <a:t> across Species (</a:t>
          </a:r>
          <a:r>
            <a:rPr lang="en-US" sz="1300" kern="1200" dirty="0" err="1" smtClean="0"/>
            <a:t>Circos</a:t>
          </a:r>
          <a:r>
            <a:rPr lang="en-US" sz="1300" kern="1200" dirty="0" smtClean="0"/>
            <a:t>)</a:t>
          </a:r>
          <a:endParaRPr lang="en-US" sz="1300" kern="1200" dirty="0"/>
        </a:p>
      </dsp:txBody>
      <dsp:txXfrm>
        <a:off x="0" y="754041"/>
        <a:ext cx="4576946" cy="494732"/>
      </dsp:txXfrm>
    </dsp:sp>
    <dsp:sp modelId="{BC2B9671-9C1A-9D4C-82F7-0266BDCDF9A1}">
      <dsp:nvSpPr>
        <dsp:cNvPr id="0" name=""/>
        <dsp:cNvSpPr/>
      </dsp:nvSpPr>
      <dsp:spPr>
        <a:xfrm rot="10800000">
          <a:off x="0" y="0"/>
          <a:ext cx="4576946" cy="760898"/>
        </a:xfrm>
        <a:prstGeom prst="upArrowCallout">
          <a:avLst/>
        </a:prstGeom>
        <a:gradFill rotWithShape="0">
          <a:gsLst>
            <a:gs pos="0">
              <a:schemeClr val="accent1">
                <a:hueOff val="0"/>
                <a:satOff val="0"/>
                <a:lumOff val="0"/>
                <a:alphaOff val="0"/>
                <a:shade val="20000"/>
                <a:satMod val="130000"/>
              </a:schemeClr>
            </a:gs>
            <a:gs pos="50000">
              <a:schemeClr val="accent1">
                <a:hueOff val="0"/>
                <a:satOff val="0"/>
                <a:lumOff val="0"/>
                <a:alphaOff val="0"/>
                <a:shade val="90000"/>
                <a:satMod val="130000"/>
              </a:schemeClr>
            </a:gs>
            <a:gs pos="100000">
              <a:schemeClr val="accent1">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Reorganize the </a:t>
          </a:r>
          <a:r>
            <a:rPr lang="en-US" sz="1300" kern="1200" dirty="0" err="1" smtClean="0"/>
            <a:t>Mappability</a:t>
          </a:r>
          <a:r>
            <a:rPr lang="en-US" sz="1300" kern="1200" dirty="0" smtClean="0"/>
            <a:t> Data Accessible to </a:t>
          </a:r>
          <a:r>
            <a:rPr lang="en-US" sz="1300" kern="1200" dirty="0" err="1" smtClean="0"/>
            <a:t>Circos</a:t>
          </a:r>
          <a:r>
            <a:rPr lang="en-US" sz="1300" kern="1200" dirty="0" smtClean="0"/>
            <a:t> Tool</a:t>
          </a:r>
          <a:endParaRPr lang="en-US" sz="1300" kern="1200" dirty="0"/>
        </a:p>
      </dsp:txBody>
      <dsp:txXfrm rot="10800000">
        <a:off x="0" y="0"/>
        <a:ext cx="4576946" cy="4944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4C026-9AE5-FE4B-856C-49B7A7C0BFD5}" type="datetimeFigureOut">
              <a:rPr lang="en-US" smtClean="0"/>
              <a:t>12/17/12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3C7EB7-7394-B94A-8103-1DD80C74E7BA}" type="slidenum">
              <a:rPr lang="en-US" smtClean="0"/>
              <a:t>‹#›</a:t>
            </a:fld>
            <a:endParaRPr lang="en-US"/>
          </a:p>
        </p:txBody>
      </p:sp>
    </p:spTree>
    <p:extLst>
      <p:ext uri="{BB962C8B-B14F-4D97-AF65-F5344CB8AC3E}">
        <p14:creationId xmlns:p14="http://schemas.microsoft.com/office/powerpoint/2010/main" val="1425048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3CE75-1EAF-474E-BAC7-16AF89C5E8B1}" type="datetimeFigureOut">
              <a:rPr lang="en-US" smtClean="0"/>
              <a:t>12/17/12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8D814-09C1-8348-83BD-5950447639D6}" type="slidenum">
              <a:rPr lang="en-US" smtClean="0"/>
              <a:t>‹#›</a:t>
            </a:fld>
            <a:endParaRPr lang="en-US"/>
          </a:p>
        </p:txBody>
      </p:sp>
    </p:spTree>
    <p:extLst>
      <p:ext uri="{BB962C8B-B14F-4D97-AF65-F5344CB8AC3E}">
        <p14:creationId xmlns:p14="http://schemas.microsoft.com/office/powerpoint/2010/main" val="19787660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doing my lab rotation</a:t>
            </a:r>
            <a:r>
              <a:rPr lang="en-US" baseline="0" dirty="0" smtClean="0"/>
              <a:t> in </a:t>
            </a:r>
            <a:r>
              <a:rPr lang="en-US" sz="1200" kern="1200" dirty="0" smtClean="0">
                <a:solidFill>
                  <a:schemeClr val="tx1"/>
                </a:solidFill>
                <a:effectLst/>
                <a:latin typeface="+mn-lt"/>
                <a:ea typeface="+mn-ea"/>
                <a:cs typeface="+mn-cs"/>
              </a:rPr>
              <a:t>Professor Mark Gerstein’s lab</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1</a:t>
            </a:fld>
            <a:endParaRPr lang="en-US"/>
          </a:p>
        </p:txBody>
      </p:sp>
    </p:spTree>
    <p:extLst>
      <p:ext uri="{BB962C8B-B14F-4D97-AF65-F5344CB8AC3E}">
        <p14:creationId xmlns:p14="http://schemas.microsoft.com/office/powerpoint/2010/main" val="232452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read length of DNA sequencers</a:t>
            </a:r>
          </a:p>
        </p:txBody>
      </p:sp>
      <p:sp>
        <p:nvSpPr>
          <p:cNvPr id="4" name="Slide Number Placeholder 3"/>
          <p:cNvSpPr>
            <a:spLocks noGrp="1"/>
          </p:cNvSpPr>
          <p:nvPr>
            <p:ph type="sldNum" sz="quarter" idx="10"/>
          </p:nvPr>
        </p:nvSpPr>
        <p:spPr/>
        <p:txBody>
          <a:bodyPr/>
          <a:lstStyle/>
          <a:p>
            <a:fld id="{DB68D814-09C1-8348-83BD-5950447639D6}" type="slidenum">
              <a:rPr lang="en-US" smtClean="0"/>
              <a:t>11</a:t>
            </a:fld>
            <a:endParaRPr lang="en-US"/>
          </a:p>
        </p:txBody>
      </p:sp>
    </p:spTree>
    <p:extLst>
      <p:ext uri="{BB962C8B-B14F-4D97-AF65-F5344CB8AC3E}">
        <p14:creationId xmlns:p14="http://schemas.microsoft.com/office/powerpoint/2010/main" val="206987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the general view of </a:t>
            </a:r>
            <a:r>
              <a:rPr lang="en-US" sz="1200" kern="1200" dirty="0" err="1" smtClean="0">
                <a:solidFill>
                  <a:schemeClr val="tx1"/>
                </a:solidFill>
                <a:effectLst/>
                <a:latin typeface="+mn-lt"/>
                <a:ea typeface="+mn-ea"/>
                <a:cs typeface="+mn-cs"/>
              </a:rPr>
              <a:t>mappability</a:t>
            </a:r>
            <a:r>
              <a:rPr lang="en-US" sz="1200" kern="1200" dirty="0" smtClean="0">
                <a:solidFill>
                  <a:schemeClr val="tx1"/>
                </a:solidFill>
                <a:effectLst/>
                <a:latin typeface="+mn-lt"/>
                <a:ea typeface="+mn-ea"/>
                <a:cs typeface="+mn-cs"/>
              </a:rPr>
              <a:t> visualization for worm genome. On the very left column, the forward means I aligned all the forward strand of the genome. 0mis means that the alignment allows no mismatches. 22length means that the length of the chopped genome is 22nt. We could see most of the genome regions are unique.</a:t>
            </a:r>
          </a:p>
          <a:p>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14</a:t>
            </a:fld>
            <a:endParaRPr lang="en-US"/>
          </a:p>
        </p:txBody>
      </p:sp>
    </p:spTree>
    <p:extLst>
      <p:ext uri="{BB962C8B-B14F-4D97-AF65-F5344CB8AC3E}">
        <p14:creationId xmlns:p14="http://schemas.microsoft.com/office/powerpoint/2010/main" val="37249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 zoom in again, we could find that most of the TAR regions are in fact unique, with the </a:t>
            </a:r>
            <a:r>
              <a:rPr lang="en-US" sz="1200" kern="1200" dirty="0" err="1" smtClean="0">
                <a:solidFill>
                  <a:schemeClr val="tx1"/>
                </a:solidFill>
                <a:effectLst/>
                <a:latin typeface="+mn-lt"/>
                <a:ea typeface="+mn-ea"/>
                <a:cs typeface="+mn-cs"/>
              </a:rPr>
              <a:t>mappability</a:t>
            </a:r>
            <a:r>
              <a:rPr lang="en-US" sz="1200" kern="1200" dirty="0" smtClean="0">
                <a:solidFill>
                  <a:schemeClr val="tx1"/>
                </a:solidFill>
                <a:effectLst/>
                <a:latin typeface="+mn-lt"/>
                <a:ea typeface="+mn-ea"/>
                <a:cs typeface="+mn-cs"/>
              </a:rPr>
              <a:t> value equal to 1. </a:t>
            </a:r>
          </a:p>
          <a:p>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16</a:t>
            </a:fld>
            <a:endParaRPr lang="en-US"/>
          </a:p>
        </p:txBody>
      </p:sp>
    </p:spTree>
    <p:extLst>
      <p:ext uri="{BB962C8B-B14F-4D97-AF65-F5344CB8AC3E}">
        <p14:creationId xmlns:p14="http://schemas.microsoft.com/office/powerpoint/2010/main" val="54461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24</a:t>
            </a:fld>
            <a:endParaRPr lang="en-US"/>
          </a:p>
        </p:txBody>
      </p:sp>
    </p:spTree>
    <p:extLst>
      <p:ext uri="{BB962C8B-B14F-4D97-AF65-F5344CB8AC3E}">
        <p14:creationId xmlns:p14="http://schemas.microsoft.com/office/powerpoint/2010/main" val="39916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goal of the </a:t>
            </a:r>
            <a:r>
              <a:rPr lang="en-US" sz="1200" kern="1200" dirty="0" err="1" smtClean="0">
                <a:solidFill>
                  <a:schemeClr val="tx1"/>
                </a:solidFill>
                <a:effectLst/>
                <a:latin typeface="+mn-lt"/>
                <a:ea typeface="+mn-ea"/>
                <a:cs typeface="+mn-cs"/>
              </a:rPr>
              <a:t>modENCODE</a:t>
            </a:r>
            <a:r>
              <a:rPr lang="en-US" sz="1200" kern="1200" dirty="0" smtClean="0">
                <a:solidFill>
                  <a:schemeClr val="tx1"/>
                </a:solidFill>
                <a:effectLst/>
                <a:latin typeface="+mn-lt"/>
                <a:ea typeface="+mn-ea"/>
                <a:cs typeface="+mn-cs"/>
              </a:rPr>
              <a:t> project is to provide a comprehensive encyclopedia of genome functional elements in the model organisms C. </a:t>
            </a:r>
            <a:r>
              <a:rPr lang="en-US" sz="1200" kern="1200" dirty="0" err="1" smtClean="0">
                <a:solidFill>
                  <a:schemeClr val="tx1"/>
                </a:solidFill>
                <a:effectLst/>
                <a:latin typeface="+mn-lt"/>
                <a:ea typeface="+mn-ea"/>
                <a:cs typeface="+mn-cs"/>
              </a:rPr>
              <a:t>elegans</a:t>
            </a:r>
            <a:r>
              <a:rPr lang="en-US" sz="1200" kern="1200" dirty="0" smtClean="0">
                <a:solidFill>
                  <a:schemeClr val="tx1"/>
                </a:solidFill>
                <a:effectLst/>
                <a:latin typeface="+mn-lt"/>
                <a:ea typeface="+mn-ea"/>
                <a:cs typeface="+mn-cs"/>
              </a:rPr>
              <a:t> and D. Melanogaster. It is run as a research network and the consortium is formed by 11 primary projects, like…</a:t>
            </a:r>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2</a:t>
            </a:fld>
            <a:endParaRPr lang="en-US"/>
          </a:p>
        </p:txBody>
      </p:sp>
    </p:spTree>
    <p:extLst>
      <p:ext uri="{BB962C8B-B14F-4D97-AF65-F5344CB8AC3E}">
        <p14:creationId xmlns:p14="http://schemas.microsoft.com/office/powerpoint/2010/main" val="158131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They play a central role in axial patterning during animal development. They are clustered in the genome and specify cell fate in sequential domains along the </a:t>
            </a:r>
            <a:r>
              <a:rPr lang="en-US" sz="1200" kern="1200" dirty="0" err="1" smtClean="0">
                <a:solidFill>
                  <a:schemeClr val="tx1"/>
                </a:solidFill>
                <a:effectLst/>
                <a:latin typeface="+mn-lt"/>
                <a:ea typeface="+mn-ea"/>
                <a:cs typeface="+mn-cs"/>
              </a:rPr>
              <a:t>anteriorposterior</a:t>
            </a:r>
            <a:r>
              <a:rPr lang="en-US" sz="1200" kern="1200" dirty="0" smtClean="0">
                <a:solidFill>
                  <a:schemeClr val="tx1"/>
                </a:solidFill>
                <a:effectLst/>
                <a:latin typeface="+mn-lt"/>
                <a:ea typeface="+mn-ea"/>
                <a:cs typeface="+mn-cs"/>
              </a:rPr>
              <a:t> body axis in an order that is co-linear with their relative genomic position. So the body parts are regulated by the </a:t>
            </a:r>
            <a:r>
              <a:rPr lang="en-US" sz="1200" kern="1200" dirty="0" err="1" smtClean="0">
                <a:solidFill>
                  <a:schemeClr val="tx1"/>
                </a:solidFill>
                <a:effectLst/>
                <a:latin typeface="+mn-lt"/>
                <a:ea typeface="+mn-ea"/>
                <a:cs typeface="+mn-cs"/>
              </a:rPr>
              <a:t>hox</a:t>
            </a:r>
            <a:r>
              <a:rPr lang="en-US" sz="1200" kern="1200" dirty="0" smtClean="0">
                <a:solidFill>
                  <a:schemeClr val="tx1"/>
                </a:solidFill>
                <a:effectLst/>
                <a:latin typeface="+mn-lt"/>
                <a:ea typeface="+mn-ea"/>
                <a:cs typeface="+mn-cs"/>
              </a:rPr>
              <a:t> genes of the same colors. And the genes are quite conserved across different species. The </a:t>
            </a:r>
            <a:r>
              <a:rPr lang="en-US" sz="1200" kern="1200" dirty="0" err="1" smtClean="0">
                <a:solidFill>
                  <a:schemeClr val="tx1"/>
                </a:solidFill>
                <a:effectLst/>
                <a:latin typeface="+mn-lt"/>
                <a:ea typeface="+mn-ea"/>
                <a:cs typeface="+mn-cs"/>
              </a:rPr>
              <a:t>hox</a:t>
            </a:r>
            <a:r>
              <a:rPr lang="en-US" sz="1200" kern="1200" dirty="0" smtClean="0">
                <a:solidFill>
                  <a:schemeClr val="tx1"/>
                </a:solidFill>
                <a:effectLst/>
                <a:latin typeface="+mn-lt"/>
                <a:ea typeface="+mn-ea"/>
                <a:cs typeface="+mn-cs"/>
              </a:rPr>
              <a:t> genes of same colors in mouse worm and fly are homologues.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3</a:t>
            </a:fld>
            <a:endParaRPr lang="en-US"/>
          </a:p>
        </p:txBody>
      </p:sp>
    </p:spTree>
    <p:extLst>
      <p:ext uri="{BB962C8B-B14F-4D97-AF65-F5344CB8AC3E}">
        <p14:creationId xmlns:p14="http://schemas.microsoft.com/office/powerpoint/2010/main" val="46681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why non-coding RNAs? In 2007, using high-resolution tiling array data, a group found that a long </a:t>
            </a:r>
            <a:r>
              <a:rPr lang="en-US" sz="1200" kern="1200" dirty="0" err="1" smtClean="0">
                <a:solidFill>
                  <a:schemeClr val="tx1"/>
                </a:solidFill>
                <a:effectLst/>
                <a:latin typeface="+mn-lt"/>
                <a:ea typeface="+mn-ea"/>
                <a:cs typeface="+mn-cs"/>
              </a:rPr>
              <a:t>intergenic</a:t>
            </a:r>
            <a:r>
              <a:rPr lang="en-US" sz="1200" kern="1200" dirty="0" smtClean="0">
                <a:solidFill>
                  <a:schemeClr val="tx1"/>
                </a:solidFill>
                <a:effectLst/>
                <a:latin typeface="+mn-lt"/>
                <a:ea typeface="+mn-ea"/>
                <a:cs typeface="+mn-cs"/>
              </a:rPr>
              <a:t> non-coding RNA called HOTAIR among human clusters could regulate the activities of </a:t>
            </a:r>
            <a:r>
              <a:rPr lang="en-US" sz="1200" kern="1200" dirty="0" err="1" smtClean="0">
                <a:solidFill>
                  <a:schemeClr val="tx1"/>
                </a:solidFill>
                <a:effectLst/>
                <a:latin typeface="+mn-lt"/>
                <a:ea typeface="+mn-ea"/>
                <a:cs typeface="+mn-cs"/>
              </a:rPr>
              <a:t>hox</a:t>
            </a:r>
            <a:r>
              <a:rPr lang="en-US" sz="1200" kern="1200" dirty="0" smtClean="0">
                <a:solidFill>
                  <a:schemeClr val="tx1"/>
                </a:solidFill>
                <a:effectLst/>
                <a:latin typeface="+mn-lt"/>
                <a:ea typeface="+mn-ea"/>
                <a:cs typeface="+mn-cs"/>
              </a:rPr>
              <a:t> genes. However, there are no similar findings in other species. So it is interesting if we could find some non-coding RNAs in the conserved regions across different species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4</a:t>
            </a:fld>
            <a:endParaRPr lang="en-US"/>
          </a:p>
        </p:txBody>
      </p:sp>
    </p:spTree>
    <p:extLst>
      <p:ext uri="{BB962C8B-B14F-4D97-AF65-F5344CB8AC3E}">
        <p14:creationId xmlns:p14="http://schemas.microsoft.com/office/powerpoint/2010/main" val="291784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 us come to the first part. I achieved the raw RNA-</a:t>
            </a:r>
            <a:r>
              <a:rPr lang="en-US" sz="1200" kern="1200" dirty="0" err="1" smtClean="0">
                <a:solidFill>
                  <a:schemeClr val="tx1"/>
                </a:solidFill>
                <a:effectLst/>
                <a:latin typeface="+mn-lt"/>
                <a:ea typeface="+mn-ea"/>
                <a:cs typeface="+mn-cs"/>
              </a:rPr>
              <a:t>seq</a:t>
            </a:r>
            <a:r>
              <a:rPr lang="en-US" sz="1200" kern="1200" dirty="0" smtClean="0">
                <a:solidFill>
                  <a:schemeClr val="tx1"/>
                </a:solidFill>
                <a:effectLst/>
                <a:latin typeface="+mn-lt"/>
                <a:ea typeface="+mn-ea"/>
                <a:cs typeface="+mn-cs"/>
              </a:rPr>
              <a:t> data from the </a:t>
            </a:r>
            <a:r>
              <a:rPr lang="en-US" sz="1200" kern="1200" dirty="0" err="1" smtClean="0">
                <a:solidFill>
                  <a:schemeClr val="tx1"/>
                </a:solidFill>
                <a:effectLst/>
                <a:latin typeface="+mn-lt"/>
                <a:ea typeface="+mn-ea"/>
                <a:cs typeface="+mn-cs"/>
              </a:rPr>
              <a:t>modENCODE</a:t>
            </a:r>
            <a:r>
              <a:rPr lang="en-US" sz="1200" kern="1200" dirty="0" smtClean="0">
                <a:solidFill>
                  <a:schemeClr val="tx1"/>
                </a:solidFill>
                <a:effectLst/>
                <a:latin typeface="+mn-lt"/>
                <a:ea typeface="+mn-ea"/>
                <a:cs typeface="+mn-cs"/>
              </a:rPr>
              <a:t> project and visualized the data using a software called IGV, integrative genomics viewer. And then I focused on </a:t>
            </a:r>
            <a:r>
              <a:rPr lang="en-US" sz="1200" kern="1200" dirty="0" err="1" smtClean="0">
                <a:solidFill>
                  <a:schemeClr val="tx1"/>
                </a:solidFill>
                <a:effectLst/>
                <a:latin typeface="+mn-lt"/>
                <a:ea typeface="+mn-ea"/>
                <a:cs typeface="+mn-cs"/>
              </a:rPr>
              <a:t>hox</a:t>
            </a:r>
            <a:r>
              <a:rPr lang="en-US" sz="1200" kern="1200" dirty="0" smtClean="0">
                <a:solidFill>
                  <a:schemeClr val="tx1"/>
                </a:solidFill>
                <a:effectLst/>
                <a:latin typeface="+mn-lt"/>
                <a:ea typeface="+mn-ea"/>
                <a:cs typeface="+mn-cs"/>
              </a:rPr>
              <a:t> clusters and looked for TARs with interesting expression patterns. </a:t>
            </a:r>
          </a:p>
          <a:p>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5</a:t>
            </a:fld>
            <a:endParaRPr lang="en-US"/>
          </a:p>
        </p:txBody>
      </p:sp>
    </p:spTree>
    <p:extLst>
      <p:ext uri="{BB962C8B-B14F-4D97-AF65-F5344CB8AC3E}">
        <p14:creationId xmlns:p14="http://schemas.microsoft.com/office/powerpoint/2010/main" val="33533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cartoon showing the life cycle of worm. So</a:t>
            </a:r>
            <a:r>
              <a:rPr lang="en-US" baseline="0" dirty="0" smtClean="0"/>
              <a:t> far we are focusing on the early embryogenesis period.</a:t>
            </a:r>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6</a:t>
            </a:fld>
            <a:endParaRPr lang="en-US"/>
          </a:p>
        </p:txBody>
      </p:sp>
    </p:spTree>
    <p:extLst>
      <p:ext uri="{BB962C8B-B14F-4D97-AF65-F5344CB8AC3E}">
        <p14:creationId xmlns:p14="http://schemas.microsoft.com/office/powerpoint/2010/main" val="222619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the general view of RNA-</a:t>
            </a:r>
            <a:r>
              <a:rPr lang="en-US" sz="1200" kern="1200" dirty="0" err="1" smtClean="0">
                <a:solidFill>
                  <a:schemeClr val="tx1"/>
                </a:solidFill>
                <a:effectLst/>
                <a:latin typeface="+mn-lt"/>
                <a:ea typeface="+mn-ea"/>
                <a:cs typeface="+mn-cs"/>
              </a:rPr>
              <a:t>seq</a:t>
            </a:r>
            <a:r>
              <a:rPr lang="en-US" sz="1200" kern="1200" dirty="0" smtClean="0">
                <a:solidFill>
                  <a:schemeClr val="tx1"/>
                </a:solidFill>
                <a:effectLst/>
                <a:latin typeface="+mn-lt"/>
                <a:ea typeface="+mn-ea"/>
                <a:cs typeface="+mn-cs"/>
              </a:rPr>
              <a:t> data visualization for worm in a successive developmental time course starting from early embryo. On the very left column, EE is short for early embryo, the worms were synchronized and the time-point 0 is 50 hours after their synchronization, the min means different time points. So basically, the name means researchers grew worms and harvested embryos at the right time, 50 hours after one specific stage, and did RNA-</a:t>
            </a:r>
            <a:r>
              <a:rPr lang="en-US" sz="1200" kern="1200" dirty="0" err="1" smtClean="0">
                <a:solidFill>
                  <a:schemeClr val="tx1"/>
                </a:solidFill>
                <a:effectLst/>
                <a:latin typeface="+mn-lt"/>
                <a:ea typeface="+mn-ea"/>
                <a:cs typeface="+mn-cs"/>
              </a:rPr>
              <a:t>seq</a:t>
            </a:r>
            <a:r>
              <a:rPr lang="en-US" sz="1200" kern="1200" dirty="0" smtClean="0">
                <a:solidFill>
                  <a:schemeClr val="tx1"/>
                </a:solidFill>
                <a:effectLst/>
                <a:latin typeface="+mn-lt"/>
                <a:ea typeface="+mn-ea"/>
                <a:cs typeface="+mn-cs"/>
              </a:rPr>
              <a:t> for successive time points during embryogenesis. The line below shows the name of different genes or regions on the genome. </a:t>
            </a:r>
          </a:p>
          <a:p>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7</a:t>
            </a:fld>
            <a:endParaRPr lang="en-US"/>
          </a:p>
        </p:txBody>
      </p:sp>
    </p:spTree>
    <p:extLst>
      <p:ext uri="{BB962C8B-B14F-4D97-AF65-F5344CB8AC3E}">
        <p14:creationId xmlns:p14="http://schemas.microsoft.com/office/powerpoint/2010/main" val="197634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we zoom in the visualization output, we can find some interesting regions among </a:t>
            </a:r>
            <a:r>
              <a:rPr lang="en-US" sz="1200" kern="1200" dirty="0" err="1" smtClean="0">
                <a:solidFill>
                  <a:schemeClr val="tx1"/>
                </a:solidFill>
                <a:effectLst/>
                <a:latin typeface="+mn-lt"/>
                <a:ea typeface="+mn-ea"/>
                <a:cs typeface="+mn-cs"/>
              </a:rPr>
              <a:t>hox</a:t>
            </a:r>
            <a:r>
              <a:rPr lang="en-US" sz="1200" kern="1200" dirty="0" smtClean="0">
                <a:solidFill>
                  <a:schemeClr val="tx1"/>
                </a:solidFill>
                <a:effectLst/>
                <a:latin typeface="+mn-lt"/>
                <a:ea typeface="+mn-ea"/>
                <a:cs typeface="+mn-cs"/>
              </a:rPr>
              <a:t> clusters. It is between lin-39 and ceh-13. The region showed increasing expression from time-point 0min to 300min during early embryogenesis, and showed no expression thereafter. This pattern is quite anti-correlated with lin-39, which decreases its expression from 0min to 300min and then increases the expression.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68D814-09C1-8348-83BD-5950447639D6}" type="slidenum">
              <a:rPr lang="en-US" smtClean="0"/>
              <a:t>8</a:t>
            </a:fld>
            <a:endParaRPr lang="en-US"/>
          </a:p>
        </p:txBody>
      </p:sp>
    </p:spTree>
    <p:extLst>
      <p:ext uri="{BB962C8B-B14F-4D97-AF65-F5344CB8AC3E}">
        <p14:creationId xmlns:p14="http://schemas.microsoft.com/office/powerpoint/2010/main" val="316850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8D814-09C1-8348-83BD-5950447639D6}" type="slidenum">
              <a:rPr lang="en-US" smtClean="0"/>
              <a:t>9</a:t>
            </a:fld>
            <a:endParaRPr lang="en-US"/>
          </a:p>
        </p:txBody>
      </p:sp>
    </p:spTree>
    <p:extLst>
      <p:ext uri="{BB962C8B-B14F-4D97-AF65-F5344CB8AC3E}">
        <p14:creationId xmlns:p14="http://schemas.microsoft.com/office/powerpoint/2010/main" val="191756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7EFD5BD-E392-924A-AB47-C29136B607E7}" type="datetime2">
              <a:rPr lang="en-US" smtClean="0"/>
              <a:t>Monday, December 17, 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1989D6FE-BD72-9C48-9A82-90653182FA03}" type="datetime2">
              <a:rPr lang="en-US" smtClean="0"/>
              <a:t>Monday, December 17, 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685B723-E2DF-F440-9E22-9FD91D15D5AB}" type="datetime2">
              <a:rPr lang="en-US" smtClean="0"/>
              <a:t>Monday, December 17, 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842C0263-67A1-7547-B71B-018135097380}" type="datetime2">
              <a:rPr lang="en-US" smtClean="0"/>
              <a:t>Monday, December 17, 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CBE3FF-2D32-E24A-8DE3-7D77B4D29A45}" type="datetime2">
              <a:rPr lang="en-US" smtClean="0"/>
              <a:t>Monday, December 17, 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805A9CC-1B82-6744-AEC7-69519B7618E7}" type="datetime2">
              <a:rPr lang="en-US" smtClean="0"/>
              <a:t>Monday, December 17, 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CFE0B41-FB1A-DB4A-99ED-16A78DFF645E}" type="datetime2">
              <a:rPr lang="en-US" smtClean="0"/>
              <a:t>Monday, December 17, 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16D9BC0-7BB1-8D44-84BB-C1C52CC29FB4}" type="datetime2">
              <a:rPr lang="en-US" smtClean="0"/>
              <a:t>Monday, December 17, 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AD28A-B554-6E41-9710-D552704454D1}" type="datetime2">
              <a:rPr lang="en-US" smtClean="0"/>
              <a:t>Monday, December 17, 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1187F76-37ED-C341-97EF-4042516DDE49}" type="datetime2">
              <a:rPr lang="en-US" smtClean="0"/>
              <a:t>Monday, December 17, 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65F9C95-2516-2A49-B4F5-617E0D2EEF2A}" type="datetime2">
              <a:rPr lang="en-US" smtClean="0"/>
              <a:t>Monday, December 17, 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343126F-0471-0247-B80B-57B5B51F4779}" type="datetime2">
              <a:rPr lang="en-US" smtClean="0"/>
              <a:t>Monday, December 17, 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3F560-570A-A249-9E93-7739769E7716}" type="datetime2">
              <a:rPr lang="en-US" smtClean="0"/>
              <a:t>Monday, December 17, 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5CC39-955D-DC4E-B099-1B58E33709B4}" type="datetime2">
              <a:rPr lang="en-US" smtClean="0"/>
              <a:t>Monday, December 17, 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15A2F09D-4465-FA49-A14E-30C64EBCE763}" type="datetime2">
              <a:rPr lang="en-US" smtClean="0"/>
              <a:t>Monday, December 17, 12</a:t>
            </a:fld>
            <a:endParaRPr lang="en-US" dirty="0"/>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dirty="0"/>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 id="2147484524" r:id="rId13"/>
    <p:sldLayoutId id="2147484525" r:id="rId14"/>
  </p:sldLayoutIdLst>
  <p:hf hdr="0" ftr="0" dt="0"/>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microsoft.com/office/2007/relationships/diagramDrawing" Target="../diagrams/drawing5.xml"/><Relationship Id="rId12" Type="http://schemas.openxmlformats.org/officeDocument/2006/relationships/diagramData" Target="../diagrams/data6.xml"/><Relationship Id="rId13" Type="http://schemas.openxmlformats.org/officeDocument/2006/relationships/diagramLayout" Target="../diagrams/layout6.xml"/><Relationship Id="rId14" Type="http://schemas.openxmlformats.org/officeDocument/2006/relationships/diagramQuickStyle" Target="../diagrams/quickStyle6.xml"/><Relationship Id="rId15" Type="http://schemas.openxmlformats.org/officeDocument/2006/relationships/diagramColors" Target="../diagrams/colors6.xml"/><Relationship Id="rId1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microsoft.com/office/2007/relationships/diagramDrawing" Target="../diagrams/drawing8.xml"/><Relationship Id="rId12" Type="http://schemas.openxmlformats.org/officeDocument/2006/relationships/diagramData" Target="../diagrams/data9.xml"/><Relationship Id="rId13" Type="http://schemas.openxmlformats.org/officeDocument/2006/relationships/diagramLayout" Target="../diagrams/layout9.xml"/><Relationship Id="rId14" Type="http://schemas.openxmlformats.org/officeDocument/2006/relationships/diagramQuickStyle" Target="../diagrams/quickStyle9.xml"/><Relationship Id="rId15" Type="http://schemas.openxmlformats.org/officeDocument/2006/relationships/diagramColors" Target="../diagrams/colors9.xml"/><Relationship Id="rId1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7.xml"/><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diagramData" Target="../diagrams/data8.xml"/><Relationship Id="rId8" Type="http://schemas.openxmlformats.org/officeDocument/2006/relationships/diagramLayout" Target="../diagrams/layout8.xml"/><Relationship Id="rId9" Type="http://schemas.openxmlformats.org/officeDocument/2006/relationships/diagramQuickStyle" Target="../diagrams/quickStyle8.xml"/><Relationship Id="rId10" Type="http://schemas.openxmlformats.org/officeDocument/2006/relationships/diagramColors" Target="../diagrams/colors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2570" y="1057163"/>
            <a:ext cx="9326102" cy="1754327"/>
          </a:xfrm>
          <a:prstGeom prst="rect">
            <a:avLst/>
          </a:prstGeom>
          <a:noFill/>
        </p:spPr>
        <p:txBody>
          <a:bodyPr vert="horz" wrap="square" lIns="91440" tIns="45720" rIns="91440" bIns="45720" rtlCol="0" anchor="b">
            <a:sp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smtClean="0"/>
              <a:t>Finding New Non-coding RNAs Among </a:t>
            </a:r>
            <a:r>
              <a:rPr lang="en-US" sz="5400" b="1" dirty="0" err="1" smtClean="0"/>
              <a:t>Hox</a:t>
            </a:r>
            <a:r>
              <a:rPr lang="en-US" sz="5400" b="1" dirty="0" smtClean="0"/>
              <a:t> Clusters</a:t>
            </a:r>
            <a:endParaRPr lang="en-US" sz="5400" b="1" dirty="0"/>
          </a:p>
        </p:txBody>
      </p:sp>
      <p:sp>
        <p:nvSpPr>
          <p:cNvPr id="5" name="TextBox 4"/>
          <p:cNvSpPr txBox="1"/>
          <p:nvPr/>
        </p:nvSpPr>
        <p:spPr>
          <a:xfrm>
            <a:off x="6623206" y="4273256"/>
            <a:ext cx="2255213" cy="830997"/>
          </a:xfrm>
          <a:prstGeom prst="rect">
            <a:avLst/>
          </a:prstGeom>
          <a:noFill/>
        </p:spPr>
        <p:txBody>
          <a:bodyPr wrap="square" rtlCol="0">
            <a:spAutoFit/>
          </a:bodyPr>
          <a:lstStyle/>
          <a:p>
            <a:r>
              <a:rPr lang="en-US" sz="4800" dirty="0" smtClean="0"/>
              <a:t>He Zhu</a:t>
            </a:r>
          </a:p>
        </p:txBody>
      </p:sp>
      <p:sp>
        <p:nvSpPr>
          <p:cNvPr id="6" name="Rectangle 5"/>
          <p:cNvSpPr/>
          <p:nvPr/>
        </p:nvSpPr>
        <p:spPr>
          <a:xfrm>
            <a:off x="5629974" y="5557019"/>
            <a:ext cx="3623558" cy="461665"/>
          </a:xfrm>
          <a:prstGeom prst="rect">
            <a:avLst/>
          </a:prstGeom>
        </p:spPr>
        <p:txBody>
          <a:bodyPr wrap="none">
            <a:spAutoFit/>
          </a:bodyPr>
          <a:lstStyle/>
          <a:p>
            <a:r>
              <a:rPr lang="en-US" sz="2400" dirty="0"/>
              <a:t>First Round Rotation </a:t>
            </a:r>
            <a:r>
              <a:rPr lang="en-US" sz="2400" dirty="0" smtClean="0"/>
              <a:t>Talk</a:t>
            </a:r>
          </a:p>
        </p:txBody>
      </p:sp>
      <p:sp>
        <p:nvSpPr>
          <p:cNvPr id="2" name="TextBox 1"/>
          <p:cNvSpPr txBox="1"/>
          <p:nvPr/>
        </p:nvSpPr>
        <p:spPr>
          <a:xfrm>
            <a:off x="7536551" y="6338288"/>
            <a:ext cx="2322286" cy="461665"/>
          </a:xfrm>
          <a:prstGeom prst="rect">
            <a:avLst/>
          </a:prstGeom>
          <a:noFill/>
        </p:spPr>
        <p:txBody>
          <a:bodyPr wrap="square" rtlCol="0">
            <a:spAutoFit/>
          </a:bodyPr>
          <a:lstStyle/>
          <a:p>
            <a:r>
              <a:rPr lang="en-US" sz="2400" dirty="0" smtClean="0"/>
              <a:t>12-11-2012</a:t>
            </a:r>
            <a:endParaRPr lang="en-US" sz="2400" dirty="0"/>
          </a:p>
        </p:txBody>
      </p:sp>
      <p:sp>
        <p:nvSpPr>
          <p:cNvPr id="3" name="TextBox 2"/>
          <p:cNvSpPr txBox="1"/>
          <p:nvPr/>
        </p:nvSpPr>
        <p:spPr>
          <a:xfrm>
            <a:off x="6778152" y="5086528"/>
            <a:ext cx="2389588" cy="461665"/>
          </a:xfrm>
          <a:prstGeom prst="rect">
            <a:avLst/>
          </a:prstGeom>
          <a:noFill/>
        </p:spPr>
        <p:txBody>
          <a:bodyPr wrap="square" rtlCol="0">
            <a:spAutoFit/>
          </a:bodyPr>
          <a:lstStyle/>
          <a:p>
            <a:r>
              <a:rPr lang="en-US" sz="2400" dirty="0" smtClean="0"/>
              <a:t>Gerstein Lab</a:t>
            </a:r>
            <a:endParaRPr lang="en-US" sz="2400" dirty="0"/>
          </a:p>
        </p:txBody>
      </p:sp>
      <p:sp>
        <p:nvSpPr>
          <p:cNvPr id="10" name="Slide Number Placeholder 9"/>
          <p:cNvSpPr>
            <a:spLocks noGrp="1"/>
          </p:cNvSpPr>
          <p:nvPr>
            <p:ph type="sldNum" sz="quarter" idx="12"/>
          </p:nvPr>
        </p:nvSpPr>
        <p:spPr/>
        <p:txBody>
          <a:bodyPr/>
          <a:lstStyle/>
          <a:p>
            <a:fld id="{1789C0F2-17E0-497A-9BBE-0C73201AAFE3}" type="slidenum">
              <a:rPr lang="en-US" smtClean="0"/>
              <a:pPr/>
              <a:t>1</a:t>
            </a:fld>
            <a:endParaRPr lang="en-US" dirty="0"/>
          </a:p>
        </p:txBody>
      </p:sp>
    </p:spTree>
    <p:extLst>
      <p:ext uri="{BB962C8B-B14F-4D97-AF65-F5344CB8AC3E}">
        <p14:creationId xmlns:p14="http://schemas.microsoft.com/office/powerpoint/2010/main" val="214129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82101196"/>
              </p:ext>
            </p:extLst>
          </p:nvPr>
        </p:nvGraphicFramePr>
        <p:xfrm>
          <a:off x="126889" y="1102476"/>
          <a:ext cx="3608342" cy="2540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3646422" y="2006061"/>
            <a:ext cx="652825" cy="308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2218099140"/>
              </p:ext>
            </p:extLst>
          </p:nvPr>
        </p:nvGraphicFramePr>
        <p:xfrm>
          <a:off x="4299249" y="1697436"/>
          <a:ext cx="4617005" cy="29207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3907140507"/>
              </p:ext>
            </p:extLst>
          </p:nvPr>
        </p:nvGraphicFramePr>
        <p:xfrm>
          <a:off x="126885" y="5208044"/>
          <a:ext cx="4576946" cy="12493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Right Arrow 7"/>
          <p:cNvSpPr/>
          <p:nvPr/>
        </p:nvSpPr>
        <p:spPr>
          <a:xfrm rot="8589055">
            <a:off x="4814250" y="4827653"/>
            <a:ext cx="652825" cy="308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850" y="176697"/>
            <a:ext cx="9115280" cy="523220"/>
          </a:xfrm>
          <a:prstGeom prst="rect">
            <a:avLst/>
          </a:prstGeom>
          <a:noFill/>
        </p:spPr>
        <p:txBody>
          <a:bodyPr wrap="square" rtlCol="0">
            <a:spAutoFit/>
          </a:bodyPr>
          <a:lstStyle/>
          <a:p>
            <a:r>
              <a:rPr lang="en-US" sz="2800" b="1" dirty="0" smtClean="0"/>
              <a:t>Uniform Processing Pipeline</a:t>
            </a:r>
            <a:endParaRPr lang="en-US" sz="2800" b="1" dirty="0"/>
          </a:p>
        </p:txBody>
      </p:sp>
      <p:sp>
        <p:nvSpPr>
          <p:cNvPr id="11" name="Slide Number Placeholder 10"/>
          <p:cNvSpPr>
            <a:spLocks noGrp="1"/>
          </p:cNvSpPr>
          <p:nvPr>
            <p:ph type="sldNum" sz="quarter" idx="12"/>
          </p:nvPr>
        </p:nvSpPr>
        <p:spPr/>
        <p:txBody>
          <a:bodyPr/>
          <a:lstStyle/>
          <a:p>
            <a:fld id="{1789C0F2-17E0-497A-9BBE-0C73201AAFE3}" type="slidenum">
              <a:rPr lang="en-US" smtClean="0"/>
              <a:pPr/>
              <a:t>10</a:t>
            </a:fld>
            <a:endParaRPr lang="en-US" dirty="0"/>
          </a:p>
        </p:txBody>
      </p:sp>
      <p:sp>
        <p:nvSpPr>
          <p:cNvPr id="10" name="Rectangle 9"/>
          <p:cNvSpPr/>
          <p:nvPr/>
        </p:nvSpPr>
        <p:spPr>
          <a:xfrm>
            <a:off x="4299249" y="1276109"/>
            <a:ext cx="1628045" cy="369332"/>
          </a:xfrm>
          <a:prstGeom prst="rect">
            <a:avLst/>
          </a:prstGeom>
        </p:spPr>
        <p:txBody>
          <a:bodyPr wrap="none">
            <a:spAutoFit/>
          </a:bodyPr>
          <a:lstStyle/>
          <a:p>
            <a:r>
              <a:rPr lang="en-US" dirty="0"/>
              <a:t>2) </a:t>
            </a:r>
            <a:r>
              <a:rPr lang="en-US" dirty="0" err="1"/>
              <a:t>Mappability</a:t>
            </a:r>
            <a:endParaRPr lang="en-US" dirty="0"/>
          </a:p>
        </p:txBody>
      </p:sp>
      <p:sp>
        <p:nvSpPr>
          <p:cNvPr id="12" name="Rectangle 11"/>
          <p:cNvSpPr/>
          <p:nvPr/>
        </p:nvSpPr>
        <p:spPr>
          <a:xfrm>
            <a:off x="126889" y="733144"/>
            <a:ext cx="1744701" cy="369332"/>
          </a:xfrm>
          <a:prstGeom prst="rect">
            <a:avLst/>
          </a:prstGeom>
        </p:spPr>
        <p:txBody>
          <a:bodyPr wrap="none">
            <a:spAutoFit/>
          </a:bodyPr>
          <a:lstStyle/>
          <a:p>
            <a:r>
              <a:rPr lang="en-US" b="1" dirty="0"/>
              <a:t>1) TAR Calling </a:t>
            </a:r>
            <a:endParaRPr lang="en-US" dirty="0"/>
          </a:p>
        </p:txBody>
      </p:sp>
      <p:sp>
        <p:nvSpPr>
          <p:cNvPr id="13" name="Rectangle 12"/>
          <p:cNvSpPr/>
          <p:nvPr/>
        </p:nvSpPr>
        <p:spPr>
          <a:xfrm>
            <a:off x="126889" y="4760538"/>
            <a:ext cx="3330659" cy="369332"/>
          </a:xfrm>
          <a:prstGeom prst="rect">
            <a:avLst/>
          </a:prstGeom>
        </p:spPr>
        <p:txBody>
          <a:bodyPr wrap="none">
            <a:spAutoFit/>
          </a:bodyPr>
          <a:lstStyle/>
          <a:p>
            <a:r>
              <a:rPr lang="en-US" dirty="0"/>
              <a:t>3) </a:t>
            </a:r>
            <a:r>
              <a:rPr lang="en-US" dirty="0" err="1"/>
              <a:t>Synteny</a:t>
            </a:r>
            <a:r>
              <a:rPr lang="en-US" dirty="0"/>
              <a:t> mapping with </a:t>
            </a:r>
            <a:r>
              <a:rPr lang="en-US" dirty="0" err="1"/>
              <a:t>Circos</a:t>
            </a:r>
            <a:endParaRPr lang="en-US" dirty="0"/>
          </a:p>
        </p:txBody>
      </p:sp>
    </p:spTree>
    <p:extLst>
      <p:ext uri="{BB962C8B-B14F-4D97-AF65-F5344CB8AC3E}">
        <p14:creationId xmlns:p14="http://schemas.microsoft.com/office/powerpoint/2010/main" val="408881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6">
                                            <p:graphicEl>
                                              <a:dgm id="{63B11CCA-3240-D24C-B453-47ED4AF15CDE}"/>
                                            </p:graphicEl>
                                          </p:spTgt>
                                        </p:tgtEl>
                                        <p:attrNameLst>
                                          <p:attrName>style.color</p:attrName>
                                        </p:attrNameLst>
                                      </p:cBhvr>
                                      <p:by>
                                        <p:hsl h="-7200000" s="0" l="0"/>
                                      </p:by>
                                    </p:animClr>
                                    <p:animClr clrSpc="hsl" dir="cw">
                                      <p:cBhvr>
                                        <p:cTn id="7" dur="500" fill="hold"/>
                                        <p:tgtEl>
                                          <p:spTgt spid="6">
                                            <p:graphicEl>
                                              <a:dgm id="{63B11CCA-3240-D24C-B453-47ED4AF15CDE}"/>
                                            </p:graphicEl>
                                          </p:spTgt>
                                        </p:tgtEl>
                                        <p:attrNameLst>
                                          <p:attrName>fillcolor</p:attrName>
                                        </p:attrNameLst>
                                      </p:cBhvr>
                                      <p:by>
                                        <p:hsl h="-7200000" s="0" l="0"/>
                                      </p:by>
                                    </p:animClr>
                                    <p:animClr clrSpc="hsl" dir="cw">
                                      <p:cBhvr>
                                        <p:cTn id="8" dur="500" fill="hold"/>
                                        <p:tgtEl>
                                          <p:spTgt spid="6">
                                            <p:graphicEl>
                                              <a:dgm id="{63B11CCA-3240-D24C-B453-47ED4AF15CDE}"/>
                                            </p:graphicEl>
                                          </p:spTgt>
                                        </p:tgtEl>
                                        <p:attrNameLst>
                                          <p:attrName>stroke.color</p:attrName>
                                        </p:attrNameLst>
                                      </p:cBhvr>
                                      <p:by>
                                        <p:hsl h="-7200000" s="0" l="0"/>
                                      </p:by>
                                    </p:animClr>
                                    <p:set>
                                      <p:cBhvr>
                                        <p:cTn id="9" dur="500" fill="hold"/>
                                        <p:tgtEl>
                                          <p:spTgt spid="6">
                                            <p:graphicEl>
                                              <a:dgm id="{63B11CCA-3240-D24C-B453-47ED4AF15CDE}"/>
                                            </p:graphicEl>
                                          </p:spTgt>
                                        </p:tgtEl>
                                        <p:attrNameLst>
                                          <p:attrName>fill.type</p:attrName>
                                        </p:attrNameLst>
                                      </p:cBhvr>
                                      <p:to>
                                        <p:strVal val="solid"/>
                                      </p:to>
                                    </p:set>
                                  </p:childTnLst>
                                </p:cTn>
                              </p:par>
                              <p:par>
                                <p:cTn id="10" presetID="22" presetClass="emph" presetSubtype="0" fill="hold" grpId="0" nodeType="withEffect">
                                  <p:stCondLst>
                                    <p:cond delay="0"/>
                                  </p:stCondLst>
                                  <p:childTnLst>
                                    <p:animClr clrSpc="hsl" dir="cw">
                                      <p:cBhvr override="childStyle">
                                        <p:cTn id="11" dur="500" fill="hold"/>
                                        <p:tgtEl>
                                          <p:spTgt spid="6">
                                            <p:graphicEl>
                                              <a:dgm id="{9C3C8102-3959-E647-A607-AB23B8031CFF}"/>
                                            </p:graphicEl>
                                          </p:spTgt>
                                        </p:tgtEl>
                                        <p:attrNameLst>
                                          <p:attrName>style.color</p:attrName>
                                        </p:attrNameLst>
                                      </p:cBhvr>
                                      <p:by>
                                        <p:hsl h="-7200000" s="0" l="0"/>
                                      </p:by>
                                    </p:animClr>
                                    <p:animClr clrSpc="hsl" dir="cw">
                                      <p:cBhvr>
                                        <p:cTn id="12" dur="500" fill="hold"/>
                                        <p:tgtEl>
                                          <p:spTgt spid="6">
                                            <p:graphicEl>
                                              <a:dgm id="{9C3C8102-3959-E647-A607-AB23B8031CFF}"/>
                                            </p:graphicEl>
                                          </p:spTgt>
                                        </p:tgtEl>
                                        <p:attrNameLst>
                                          <p:attrName>fillcolor</p:attrName>
                                        </p:attrNameLst>
                                      </p:cBhvr>
                                      <p:by>
                                        <p:hsl h="-7200000" s="0" l="0"/>
                                      </p:by>
                                    </p:animClr>
                                    <p:animClr clrSpc="hsl" dir="cw">
                                      <p:cBhvr>
                                        <p:cTn id="13" dur="500" fill="hold"/>
                                        <p:tgtEl>
                                          <p:spTgt spid="6">
                                            <p:graphicEl>
                                              <a:dgm id="{9C3C8102-3959-E647-A607-AB23B8031CFF}"/>
                                            </p:graphicEl>
                                          </p:spTgt>
                                        </p:tgtEl>
                                        <p:attrNameLst>
                                          <p:attrName>stroke.color</p:attrName>
                                        </p:attrNameLst>
                                      </p:cBhvr>
                                      <p:by>
                                        <p:hsl h="-7200000" s="0" l="0"/>
                                      </p:by>
                                    </p:animClr>
                                    <p:set>
                                      <p:cBhvr>
                                        <p:cTn id="14" dur="500" fill="hold"/>
                                        <p:tgtEl>
                                          <p:spTgt spid="6">
                                            <p:graphicEl>
                                              <a:dgm id="{9C3C8102-3959-E647-A607-AB23B8031CFF}"/>
                                            </p:graphicEl>
                                          </p:spTgt>
                                        </p:tgtEl>
                                        <p:attrNameLst>
                                          <p:attrName>fill.type</p:attrName>
                                        </p:attrNameLst>
                                      </p:cBhvr>
                                      <p:to>
                                        <p:strVal val="solid"/>
                                      </p:to>
                                    </p:set>
                                  </p:childTnLst>
                                </p:cTn>
                              </p:par>
                              <p:par>
                                <p:cTn id="15" presetID="22" presetClass="emph" presetSubtype="0" fill="hold" grpId="0" nodeType="withEffect">
                                  <p:stCondLst>
                                    <p:cond delay="0"/>
                                  </p:stCondLst>
                                  <p:childTnLst>
                                    <p:animClr clrSpc="hsl" dir="cw">
                                      <p:cBhvr override="childStyle">
                                        <p:cTn id="16" dur="500" fill="hold"/>
                                        <p:tgtEl>
                                          <p:spTgt spid="6">
                                            <p:graphicEl>
                                              <a:dgm id="{34E305A5-0EBE-1A4E-A38F-A9E0955E1515}"/>
                                            </p:graphicEl>
                                          </p:spTgt>
                                        </p:tgtEl>
                                        <p:attrNameLst>
                                          <p:attrName>style.color</p:attrName>
                                        </p:attrNameLst>
                                      </p:cBhvr>
                                      <p:by>
                                        <p:hsl h="-7200000" s="0" l="0"/>
                                      </p:by>
                                    </p:animClr>
                                    <p:animClr clrSpc="hsl" dir="cw">
                                      <p:cBhvr>
                                        <p:cTn id="17" dur="500" fill="hold"/>
                                        <p:tgtEl>
                                          <p:spTgt spid="6">
                                            <p:graphicEl>
                                              <a:dgm id="{34E305A5-0EBE-1A4E-A38F-A9E0955E1515}"/>
                                            </p:graphicEl>
                                          </p:spTgt>
                                        </p:tgtEl>
                                        <p:attrNameLst>
                                          <p:attrName>fillcolor</p:attrName>
                                        </p:attrNameLst>
                                      </p:cBhvr>
                                      <p:by>
                                        <p:hsl h="-7200000" s="0" l="0"/>
                                      </p:by>
                                    </p:animClr>
                                    <p:animClr clrSpc="hsl" dir="cw">
                                      <p:cBhvr>
                                        <p:cTn id="18" dur="500" fill="hold"/>
                                        <p:tgtEl>
                                          <p:spTgt spid="6">
                                            <p:graphicEl>
                                              <a:dgm id="{34E305A5-0EBE-1A4E-A38F-A9E0955E1515}"/>
                                            </p:graphicEl>
                                          </p:spTgt>
                                        </p:tgtEl>
                                        <p:attrNameLst>
                                          <p:attrName>stroke.color</p:attrName>
                                        </p:attrNameLst>
                                      </p:cBhvr>
                                      <p:by>
                                        <p:hsl h="-7200000" s="0" l="0"/>
                                      </p:by>
                                    </p:animClr>
                                    <p:set>
                                      <p:cBhvr>
                                        <p:cTn id="19" dur="500" fill="hold"/>
                                        <p:tgtEl>
                                          <p:spTgt spid="6">
                                            <p:graphicEl>
                                              <a:dgm id="{34E305A5-0EBE-1A4E-A38F-A9E0955E1515}"/>
                                            </p:graphicEl>
                                          </p:spTgt>
                                        </p:tgtEl>
                                        <p:attrNameLst>
                                          <p:attrName>fill.type</p:attrName>
                                        </p:attrNameLst>
                                      </p:cBhvr>
                                      <p:to>
                                        <p:strVal val="solid"/>
                                      </p:to>
                                    </p:set>
                                  </p:childTnLst>
                                </p:cTn>
                              </p:par>
                              <p:par>
                                <p:cTn id="20" presetID="22" presetClass="emph" presetSubtype="0" fill="hold" grpId="0" nodeType="withEffect">
                                  <p:stCondLst>
                                    <p:cond delay="0"/>
                                  </p:stCondLst>
                                  <p:childTnLst>
                                    <p:animClr clrSpc="hsl" dir="cw">
                                      <p:cBhvr override="childStyle">
                                        <p:cTn id="21" dur="500" fill="hold"/>
                                        <p:tgtEl>
                                          <p:spTgt spid="6">
                                            <p:graphicEl>
                                              <a:dgm id="{7FEE0EA3-D0E1-9C43-A4F5-96339C624103}"/>
                                            </p:graphicEl>
                                          </p:spTgt>
                                        </p:tgtEl>
                                        <p:attrNameLst>
                                          <p:attrName>style.color</p:attrName>
                                        </p:attrNameLst>
                                      </p:cBhvr>
                                      <p:by>
                                        <p:hsl h="-7200000" s="0" l="0"/>
                                      </p:by>
                                    </p:animClr>
                                    <p:animClr clrSpc="hsl" dir="cw">
                                      <p:cBhvr>
                                        <p:cTn id="22" dur="500" fill="hold"/>
                                        <p:tgtEl>
                                          <p:spTgt spid="6">
                                            <p:graphicEl>
                                              <a:dgm id="{7FEE0EA3-D0E1-9C43-A4F5-96339C624103}"/>
                                            </p:graphicEl>
                                          </p:spTgt>
                                        </p:tgtEl>
                                        <p:attrNameLst>
                                          <p:attrName>fillcolor</p:attrName>
                                        </p:attrNameLst>
                                      </p:cBhvr>
                                      <p:by>
                                        <p:hsl h="-7200000" s="0" l="0"/>
                                      </p:by>
                                    </p:animClr>
                                    <p:animClr clrSpc="hsl" dir="cw">
                                      <p:cBhvr>
                                        <p:cTn id="23" dur="500" fill="hold"/>
                                        <p:tgtEl>
                                          <p:spTgt spid="6">
                                            <p:graphicEl>
                                              <a:dgm id="{7FEE0EA3-D0E1-9C43-A4F5-96339C624103}"/>
                                            </p:graphicEl>
                                          </p:spTgt>
                                        </p:tgtEl>
                                        <p:attrNameLst>
                                          <p:attrName>stroke.color</p:attrName>
                                        </p:attrNameLst>
                                      </p:cBhvr>
                                      <p:by>
                                        <p:hsl h="-7200000" s="0" l="0"/>
                                      </p:by>
                                    </p:animClr>
                                    <p:set>
                                      <p:cBhvr>
                                        <p:cTn id="24" dur="500" fill="hold"/>
                                        <p:tgtEl>
                                          <p:spTgt spid="6">
                                            <p:graphicEl>
                                              <a:dgm id="{7FEE0EA3-D0E1-9C43-A4F5-96339C624103}"/>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50" y="176697"/>
            <a:ext cx="9115280" cy="523220"/>
          </a:xfrm>
          <a:prstGeom prst="rect">
            <a:avLst/>
          </a:prstGeom>
          <a:noFill/>
        </p:spPr>
        <p:txBody>
          <a:bodyPr wrap="square" rtlCol="0">
            <a:spAutoFit/>
          </a:bodyPr>
          <a:lstStyle/>
          <a:p>
            <a:r>
              <a:rPr lang="en-US" sz="2800" b="1" dirty="0" smtClean="0"/>
              <a:t>“Chop” the genome at six levels</a:t>
            </a:r>
            <a:endParaRPr lang="en-US" sz="2800" b="1" dirty="0"/>
          </a:p>
        </p:txBody>
      </p:sp>
      <p:sp>
        <p:nvSpPr>
          <p:cNvPr id="2" name="Rectangle 1"/>
          <p:cNvSpPr/>
          <p:nvPr/>
        </p:nvSpPr>
        <p:spPr>
          <a:xfrm>
            <a:off x="118696" y="2041673"/>
            <a:ext cx="8712246" cy="284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ATGCATAAACGTTCTACTTTTGGG…</a:t>
            </a:r>
            <a:r>
              <a:rPr lang="en-US" dirty="0" smtClean="0"/>
              <a:t>TTCTACTTTTGAAATCGTCAGTTCG…</a:t>
            </a:r>
            <a:endParaRPr lang="en-US" dirty="0"/>
          </a:p>
        </p:txBody>
      </p:sp>
      <p:cxnSp>
        <p:nvCxnSpPr>
          <p:cNvPr id="5" name="Straight Arrow Connector 4"/>
          <p:cNvCxnSpPr/>
          <p:nvPr/>
        </p:nvCxnSpPr>
        <p:spPr>
          <a:xfrm>
            <a:off x="332349" y="150751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84749" y="150560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650929" y="150560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17109" y="150560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995159" y="151747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147559" y="151556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313739" y="151556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479919" y="151556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648009" y="151747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800409" y="151556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966589" y="151556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132769" y="151556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310819" y="151556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463219" y="151365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629399" y="151365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795579" y="151365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951799" y="151556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104199" y="151365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270379" y="151365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436559" y="151365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614609" y="152552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767009" y="152361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933189" y="152361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099369" y="152361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099369" y="1700310"/>
            <a:ext cx="470405" cy="369332"/>
          </a:xfrm>
          <a:prstGeom prst="rect">
            <a:avLst/>
          </a:prstGeom>
          <a:noFill/>
        </p:spPr>
        <p:txBody>
          <a:bodyPr wrap="square" rtlCol="0">
            <a:spAutoFit/>
          </a:bodyPr>
          <a:lstStyle/>
          <a:p>
            <a:r>
              <a:rPr lang="en-US" dirty="0" smtClean="0">
                <a:solidFill>
                  <a:schemeClr val="accent1"/>
                </a:solidFill>
              </a:rPr>
              <a:t>…</a:t>
            </a:r>
            <a:endParaRPr lang="en-US" dirty="0">
              <a:solidFill>
                <a:schemeClr val="accent1"/>
              </a:solidFill>
            </a:endParaRPr>
          </a:p>
        </p:txBody>
      </p:sp>
      <p:cxnSp>
        <p:nvCxnSpPr>
          <p:cNvPr id="30" name="Straight Arrow Connector 29"/>
          <p:cNvCxnSpPr/>
          <p:nvPr/>
        </p:nvCxnSpPr>
        <p:spPr>
          <a:xfrm>
            <a:off x="4461046" y="149564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613446" y="149373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779626" y="149373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945806" y="149373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123856" y="150560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276256" y="150369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442436" y="150369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608616" y="150369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776706" y="150560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929106" y="150369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095286" y="150369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6261466" y="150369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439516" y="150369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591916" y="150178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758096" y="150178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6924276" y="150178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080496" y="150369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232896" y="150178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7399076" y="150178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7565256" y="150178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7743306" y="151365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7895706" y="151174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8061886" y="151174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8228066" y="151174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8380466" y="1509833"/>
            <a:ext cx="0" cy="49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8384277" y="1700310"/>
            <a:ext cx="470405" cy="369332"/>
          </a:xfrm>
          <a:prstGeom prst="rect">
            <a:avLst/>
          </a:prstGeom>
          <a:noFill/>
        </p:spPr>
        <p:txBody>
          <a:bodyPr wrap="square" rtlCol="0">
            <a:spAutoFit/>
          </a:bodyPr>
          <a:lstStyle/>
          <a:p>
            <a:r>
              <a:rPr lang="en-US" dirty="0" smtClean="0">
                <a:solidFill>
                  <a:schemeClr val="accent1"/>
                </a:solidFill>
              </a:rPr>
              <a:t>…</a:t>
            </a:r>
            <a:endParaRPr lang="en-US" dirty="0">
              <a:solidFill>
                <a:schemeClr val="accent1"/>
              </a:solidFill>
            </a:endParaRPr>
          </a:p>
        </p:txBody>
      </p:sp>
      <p:sp>
        <p:nvSpPr>
          <p:cNvPr id="56" name="Rectangle 55"/>
          <p:cNvSpPr/>
          <p:nvPr/>
        </p:nvSpPr>
        <p:spPr>
          <a:xfrm>
            <a:off x="104923" y="2680751"/>
            <a:ext cx="2027846" cy="284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“Chopped” pieces</a:t>
            </a:r>
            <a:endParaRPr lang="en-US" dirty="0"/>
          </a:p>
        </p:txBody>
      </p:sp>
      <p:sp>
        <p:nvSpPr>
          <p:cNvPr id="57" name="Rectangle 56"/>
          <p:cNvSpPr/>
          <p:nvPr/>
        </p:nvSpPr>
        <p:spPr>
          <a:xfrm>
            <a:off x="352283" y="2999331"/>
            <a:ext cx="2027846" cy="284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p:cNvSpPr/>
          <p:nvPr/>
        </p:nvSpPr>
        <p:spPr>
          <a:xfrm>
            <a:off x="504683" y="3294173"/>
            <a:ext cx="2027846" cy="284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p:nvPr/>
        </p:nvSpPr>
        <p:spPr>
          <a:xfrm>
            <a:off x="752043" y="3612753"/>
            <a:ext cx="2027846" cy="284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ectangle 59"/>
          <p:cNvSpPr/>
          <p:nvPr/>
        </p:nvSpPr>
        <p:spPr>
          <a:xfrm>
            <a:off x="987606" y="3917554"/>
            <a:ext cx="2027846" cy="284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ectangle 60"/>
          <p:cNvSpPr/>
          <p:nvPr/>
        </p:nvSpPr>
        <p:spPr>
          <a:xfrm>
            <a:off x="1234966" y="4236134"/>
            <a:ext cx="2027846" cy="284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p:nvSpPr>
        <p:spPr>
          <a:xfrm>
            <a:off x="1387366" y="4530976"/>
            <a:ext cx="2027846" cy="284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p:cNvSpPr/>
          <p:nvPr/>
        </p:nvSpPr>
        <p:spPr>
          <a:xfrm>
            <a:off x="1634726" y="4849556"/>
            <a:ext cx="2027846" cy="2848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p:cNvSpPr txBox="1"/>
          <p:nvPr/>
        </p:nvSpPr>
        <p:spPr>
          <a:xfrm>
            <a:off x="3379406" y="4849556"/>
            <a:ext cx="470405" cy="646331"/>
          </a:xfrm>
          <a:prstGeom prst="rect">
            <a:avLst/>
          </a:prstGeom>
          <a:noFill/>
        </p:spPr>
        <p:txBody>
          <a:bodyPr wrap="square" rtlCol="0">
            <a:spAutoFit/>
          </a:bodyPr>
          <a:lstStyle/>
          <a:p>
            <a:r>
              <a:rPr lang="en-US" sz="3600" b="1" dirty="0" smtClean="0">
                <a:solidFill>
                  <a:schemeClr val="accent1"/>
                </a:solidFill>
              </a:rPr>
              <a:t>…</a:t>
            </a:r>
            <a:endParaRPr lang="en-US" sz="3600" b="1" dirty="0">
              <a:solidFill>
                <a:schemeClr val="accent1"/>
              </a:solidFill>
            </a:endParaRPr>
          </a:p>
        </p:txBody>
      </p:sp>
      <p:sp>
        <p:nvSpPr>
          <p:cNvPr id="65" name="TextBox 64"/>
          <p:cNvSpPr txBox="1"/>
          <p:nvPr/>
        </p:nvSpPr>
        <p:spPr>
          <a:xfrm>
            <a:off x="4419922" y="5270362"/>
            <a:ext cx="4724078" cy="1384995"/>
          </a:xfrm>
          <a:prstGeom prst="rect">
            <a:avLst/>
          </a:prstGeom>
          <a:noFill/>
        </p:spPr>
        <p:txBody>
          <a:bodyPr wrap="square" rtlCol="0">
            <a:spAutoFit/>
          </a:bodyPr>
          <a:lstStyle/>
          <a:p>
            <a:r>
              <a:rPr lang="en-US" sz="2800" dirty="0" smtClean="0"/>
              <a:t>Length of the chopped pieces: 22nt, 36nt, 50nt, 75nt, 100nt and 200nt.</a:t>
            </a:r>
            <a:endParaRPr lang="en-US" sz="2800" dirty="0"/>
          </a:p>
        </p:txBody>
      </p:sp>
      <p:sp>
        <p:nvSpPr>
          <p:cNvPr id="68" name="Slide Number Placeholder 67"/>
          <p:cNvSpPr>
            <a:spLocks noGrp="1"/>
          </p:cNvSpPr>
          <p:nvPr>
            <p:ph type="sldNum" sz="quarter" idx="12"/>
          </p:nvPr>
        </p:nvSpPr>
        <p:spPr/>
        <p:txBody>
          <a:bodyPr/>
          <a:lstStyle/>
          <a:p>
            <a:fld id="{1789C0F2-17E0-497A-9BBE-0C73201AAFE3}" type="slidenum">
              <a:rPr lang="en-US" smtClean="0"/>
              <a:pPr/>
              <a:t>11</a:t>
            </a:fld>
            <a:endParaRPr lang="en-US" dirty="0"/>
          </a:p>
        </p:txBody>
      </p:sp>
    </p:spTree>
    <p:extLst>
      <p:ext uri="{BB962C8B-B14F-4D97-AF65-F5344CB8AC3E}">
        <p14:creationId xmlns:p14="http://schemas.microsoft.com/office/powerpoint/2010/main" val="220024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59" y="1308354"/>
            <a:ext cx="8962571" cy="1323439"/>
          </a:xfrm>
          <a:prstGeom prst="rect">
            <a:avLst/>
          </a:prstGeom>
        </p:spPr>
        <p:txBody>
          <a:bodyPr wrap="square">
            <a:spAutoFit/>
          </a:bodyPr>
          <a:lstStyle/>
          <a:p>
            <a:r>
              <a:rPr lang="en-US" sz="3200" b="1" dirty="0">
                <a:solidFill>
                  <a:schemeClr val="accent1"/>
                </a:solidFill>
              </a:rPr>
              <a:t>Bowtie</a:t>
            </a:r>
            <a:r>
              <a:rPr lang="en-US" sz="2400" dirty="0"/>
              <a:t> is an ultrafast, memory-efficient short read aligner geared toward quickly aligning large sets of short DNA sequences (reads) to large </a:t>
            </a:r>
            <a:r>
              <a:rPr lang="en-US" sz="2400" dirty="0" smtClean="0"/>
              <a:t>genomes.</a:t>
            </a:r>
          </a:p>
        </p:txBody>
      </p:sp>
      <p:sp>
        <p:nvSpPr>
          <p:cNvPr id="5" name="TextBox 4"/>
          <p:cNvSpPr txBox="1"/>
          <p:nvPr/>
        </p:nvSpPr>
        <p:spPr>
          <a:xfrm>
            <a:off x="16850" y="176697"/>
            <a:ext cx="9115280" cy="523220"/>
          </a:xfrm>
          <a:prstGeom prst="rect">
            <a:avLst/>
          </a:prstGeom>
          <a:noFill/>
        </p:spPr>
        <p:txBody>
          <a:bodyPr wrap="square" rtlCol="0">
            <a:spAutoFit/>
          </a:bodyPr>
          <a:lstStyle/>
          <a:p>
            <a:r>
              <a:rPr lang="en-US" sz="2800" b="1" dirty="0" smtClean="0"/>
              <a:t>Mapping tool: Bowtie</a:t>
            </a:r>
            <a:endParaRPr lang="en-US" sz="2800" b="1" dirty="0"/>
          </a:p>
        </p:txBody>
      </p:sp>
      <p:sp>
        <p:nvSpPr>
          <p:cNvPr id="6" name="TextBox 5"/>
          <p:cNvSpPr txBox="1"/>
          <p:nvPr/>
        </p:nvSpPr>
        <p:spPr>
          <a:xfrm>
            <a:off x="3858380" y="6361243"/>
            <a:ext cx="6051560" cy="369332"/>
          </a:xfrm>
          <a:prstGeom prst="rect">
            <a:avLst/>
          </a:prstGeom>
          <a:noFill/>
        </p:spPr>
        <p:txBody>
          <a:bodyPr wrap="square" rtlCol="0">
            <a:spAutoFit/>
          </a:bodyPr>
          <a:lstStyle/>
          <a:p>
            <a:r>
              <a:rPr lang="en-US" dirty="0" err="1"/>
              <a:t>Langmead</a:t>
            </a:r>
            <a:r>
              <a:rPr lang="en-US" dirty="0"/>
              <a:t> B, </a:t>
            </a:r>
            <a:r>
              <a:rPr lang="en-US" dirty="0" err="1"/>
              <a:t>Trapnell</a:t>
            </a:r>
            <a:r>
              <a:rPr lang="en-US" dirty="0"/>
              <a:t> C, Pop M, </a:t>
            </a:r>
            <a:r>
              <a:rPr lang="en-US" dirty="0" err="1"/>
              <a:t>Salzberg</a:t>
            </a:r>
            <a:r>
              <a:rPr lang="en-US" dirty="0"/>
              <a:t> SL</a:t>
            </a:r>
            <a:r>
              <a:rPr lang="en-US" dirty="0" smtClean="0"/>
              <a:t>. 2009</a:t>
            </a:r>
            <a:endParaRPr lang="en-US" dirty="0"/>
          </a:p>
        </p:txBody>
      </p:sp>
      <p:pic>
        <p:nvPicPr>
          <p:cNvPr id="7" name="Picture 6"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59" y="3236612"/>
            <a:ext cx="8398850" cy="2624292"/>
          </a:xfrm>
          <a:prstGeom prst="rect">
            <a:avLst/>
          </a:prstGeom>
        </p:spPr>
      </p:pic>
      <p:sp>
        <p:nvSpPr>
          <p:cNvPr id="9" name="Slide Number Placeholder 8"/>
          <p:cNvSpPr>
            <a:spLocks noGrp="1"/>
          </p:cNvSpPr>
          <p:nvPr>
            <p:ph type="sldNum" sz="quarter" idx="12"/>
          </p:nvPr>
        </p:nvSpPr>
        <p:spPr/>
        <p:txBody>
          <a:bodyPr/>
          <a:lstStyle/>
          <a:p>
            <a:fld id="{1789C0F2-17E0-497A-9BBE-0C73201AAFE3}" type="slidenum">
              <a:rPr lang="en-US" smtClean="0"/>
              <a:pPr/>
              <a:t>12</a:t>
            </a:fld>
            <a:endParaRPr lang="en-US" dirty="0"/>
          </a:p>
        </p:txBody>
      </p:sp>
      <p:sp>
        <p:nvSpPr>
          <p:cNvPr id="2" name="Rectangle 1"/>
          <p:cNvSpPr/>
          <p:nvPr/>
        </p:nvSpPr>
        <p:spPr>
          <a:xfrm>
            <a:off x="99786" y="3147786"/>
            <a:ext cx="861785" cy="2803071"/>
          </a:xfrm>
          <a:prstGeom prst="rect">
            <a:avLst/>
          </a:prstGeom>
          <a:solidFill>
            <a:schemeClr val="accent1">
              <a:lumMod val="40000"/>
              <a:lumOff val="60000"/>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113971" y="3147786"/>
            <a:ext cx="1226458" cy="2803071"/>
          </a:xfrm>
          <a:prstGeom prst="rect">
            <a:avLst/>
          </a:prstGeom>
          <a:solidFill>
            <a:schemeClr val="accent1">
              <a:lumMod val="40000"/>
              <a:lumOff val="60000"/>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11187" y="3147786"/>
            <a:ext cx="5852884" cy="2803071"/>
          </a:xfrm>
          <a:prstGeom prst="rect">
            <a:avLst/>
          </a:prstGeom>
          <a:solidFill>
            <a:schemeClr val="accent1">
              <a:lumMod val="40000"/>
              <a:lumOff val="60000"/>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264071" y="3147786"/>
            <a:ext cx="304338" cy="2803071"/>
          </a:xfrm>
          <a:prstGeom prst="rect">
            <a:avLst/>
          </a:prstGeom>
          <a:solidFill>
            <a:schemeClr val="accent1">
              <a:lumMod val="40000"/>
              <a:lumOff val="6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69559" y="2775217"/>
            <a:ext cx="780795" cy="369332"/>
          </a:xfrm>
          <a:prstGeom prst="rect">
            <a:avLst/>
          </a:prstGeom>
        </p:spPr>
        <p:txBody>
          <a:bodyPr wrap="none">
            <a:spAutoFit/>
          </a:bodyPr>
          <a:lstStyle/>
          <a:p>
            <a:r>
              <a:rPr lang="en-US" dirty="0"/>
              <a:t>Locus</a:t>
            </a:r>
            <a:endParaRPr lang="en-US"/>
          </a:p>
        </p:txBody>
      </p:sp>
      <p:sp>
        <p:nvSpPr>
          <p:cNvPr id="12" name="Rectangle 11"/>
          <p:cNvSpPr/>
          <p:nvPr/>
        </p:nvSpPr>
        <p:spPr>
          <a:xfrm>
            <a:off x="1075539" y="2794142"/>
            <a:ext cx="1544012" cy="369332"/>
          </a:xfrm>
          <a:prstGeom prst="rect">
            <a:avLst/>
          </a:prstGeom>
        </p:spPr>
        <p:txBody>
          <a:bodyPr wrap="none">
            <a:spAutoFit/>
          </a:bodyPr>
          <a:lstStyle/>
          <a:p>
            <a:r>
              <a:rPr lang="en-US" dirty="0"/>
              <a:t>Matching loci</a:t>
            </a:r>
          </a:p>
        </p:txBody>
      </p:sp>
      <p:sp>
        <p:nvSpPr>
          <p:cNvPr id="13" name="Rectangle 12"/>
          <p:cNvSpPr/>
          <p:nvPr/>
        </p:nvSpPr>
        <p:spPr>
          <a:xfrm>
            <a:off x="3077585" y="2789091"/>
            <a:ext cx="1952089" cy="369332"/>
          </a:xfrm>
          <a:prstGeom prst="rect">
            <a:avLst/>
          </a:prstGeom>
        </p:spPr>
        <p:txBody>
          <a:bodyPr wrap="none">
            <a:spAutoFit/>
          </a:bodyPr>
          <a:lstStyle/>
          <a:p>
            <a:r>
              <a:rPr lang="en-US" dirty="0"/>
              <a:t>Sequence of locus</a:t>
            </a:r>
            <a:endParaRPr lang="en-US"/>
          </a:p>
        </p:txBody>
      </p:sp>
      <p:sp>
        <p:nvSpPr>
          <p:cNvPr id="14" name="Rectangle 13"/>
          <p:cNvSpPr/>
          <p:nvPr/>
        </p:nvSpPr>
        <p:spPr>
          <a:xfrm>
            <a:off x="5937173" y="2775217"/>
            <a:ext cx="2708268" cy="369332"/>
          </a:xfrm>
          <a:prstGeom prst="rect">
            <a:avLst/>
          </a:prstGeom>
        </p:spPr>
        <p:txBody>
          <a:bodyPr wrap="none">
            <a:spAutoFit/>
          </a:bodyPr>
          <a:lstStyle/>
          <a:p>
            <a:r>
              <a:rPr lang="en-US" dirty="0"/>
              <a:t>Number of other matches</a:t>
            </a:r>
            <a:endParaRPr lang="en-US"/>
          </a:p>
        </p:txBody>
      </p:sp>
    </p:spTree>
    <p:extLst>
      <p:ext uri="{BB962C8B-B14F-4D97-AF65-F5344CB8AC3E}">
        <p14:creationId xmlns:p14="http://schemas.microsoft.com/office/powerpoint/2010/main" val="269783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50" y="176697"/>
            <a:ext cx="9115280" cy="523220"/>
          </a:xfrm>
          <a:prstGeom prst="rect">
            <a:avLst/>
          </a:prstGeom>
          <a:noFill/>
        </p:spPr>
        <p:txBody>
          <a:bodyPr wrap="square" rtlCol="0">
            <a:spAutoFit/>
          </a:bodyPr>
          <a:lstStyle/>
          <a:p>
            <a:r>
              <a:rPr lang="en-US" sz="2800" b="1" dirty="0" smtClean="0"/>
              <a:t>“</a:t>
            </a:r>
            <a:r>
              <a:rPr lang="en-US" sz="2800" b="1" dirty="0" err="1" smtClean="0"/>
              <a:t>Mappability</a:t>
            </a:r>
            <a:r>
              <a:rPr lang="en-US" sz="2800" b="1" dirty="0" smtClean="0"/>
              <a:t>” definition:</a:t>
            </a:r>
            <a:endParaRPr lang="en-US" sz="2400" b="1" dirty="0"/>
          </a:p>
        </p:txBody>
      </p:sp>
      <p:sp>
        <p:nvSpPr>
          <p:cNvPr id="5" name="TextBox 4"/>
          <p:cNvSpPr txBox="1"/>
          <p:nvPr/>
        </p:nvSpPr>
        <p:spPr>
          <a:xfrm>
            <a:off x="747780" y="1073659"/>
            <a:ext cx="8384349" cy="2308324"/>
          </a:xfrm>
          <a:prstGeom prst="rect">
            <a:avLst/>
          </a:prstGeom>
          <a:noFill/>
        </p:spPr>
        <p:txBody>
          <a:bodyPr wrap="square" rtlCol="0">
            <a:spAutoFit/>
          </a:bodyPr>
          <a:lstStyle/>
          <a:p>
            <a:r>
              <a:rPr lang="en-US" sz="2400" dirty="0" err="1" smtClean="0"/>
              <a:t>Bowhit</a:t>
            </a:r>
            <a:r>
              <a:rPr lang="en-US" sz="2400" dirty="0" smtClean="0"/>
              <a:t> value: The number of other sites in the entire genome where a given sequence matches.</a:t>
            </a:r>
          </a:p>
          <a:p>
            <a:endParaRPr lang="en-US" sz="2400" dirty="0" smtClean="0"/>
          </a:p>
          <a:p>
            <a:r>
              <a:rPr lang="en-US" sz="2400" dirty="0" err="1" smtClean="0"/>
              <a:t>Bowhit</a:t>
            </a:r>
            <a:r>
              <a:rPr lang="en-US" sz="2400" dirty="0" smtClean="0"/>
              <a:t> value = n</a:t>
            </a:r>
          </a:p>
          <a:p>
            <a:endParaRPr lang="en-US" sz="2400" dirty="0"/>
          </a:p>
          <a:p>
            <a:r>
              <a:rPr lang="en-US" sz="2400" dirty="0" err="1" smtClean="0"/>
              <a:t>Mappability</a:t>
            </a:r>
            <a:r>
              <a:rPr lang="en-US" sz="2400" dirty="0" smtClean="0"/>
              <a:t> value = 1/(n + 1)</a:t>
            </a:r>
            <a:endParaRPr lang="en-US" sz="2400" dirty="0"/>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0" y="3977140"/>
            <a:ext cx="9144000" cy="2857120"/>
          </a:xfrm>
          <a:prstGeom prst="rect">
            <a:avLst/>
          </a:prstGeom>
        </p:spPr>
      </p:pic>
      <p:sp>
        <p:nvSpPr>
          <p:cNvPr id="8" name="Slide Number Placeholder 7"/>
          <p:cNvSpPr>
            <a:spLocks noGrp="1"/>
          </p:cNvSpPr>
          <p:nvPr>
            <p:ph type="sldNum" sz="quarter" idx="12"/>
          </p:nvPr>
        </p:nvSpPr>
        <p:spPr/>
        <p:txBody>
          <a:bodyPr/>
          <a:lstStyle/>
          <a:p>
            <a:fld id="{1789C0F2-17E0-497A-9BBE-0C73201AAFE3}" type="slidenum">
              <a:rPr lang="en-US" smtClean="0"/>
              <a:pPr/>
              <a:t>13</a:t>
            </a:fld>
            <a:endParaRPr lang="en-US" dirty="0"/>
          </a:p>
        </p:txBody>
      </p:sp>
      <p:sp>
        <p:nvSpPr>
          <p:cNvPr id="7" name="Rectangle 6"/>
          <p:cNvSpPr/>
          <p:nvPr/>
        </p:nvSpPr>
        <p:spPr>
          <a:xfrm>
            <a:off x="8856512" y="3918404"/>
            <a:ext cx="304338" cy="2803071"/>
          </a:xfrm>
          <a:prstGeom prst="rect">
            <a:avLst/>
          </a:prstGeom>
          <a:solidFill>
            <a:schemeClr val="accent1">
              <a:lumMod val="40000"/>
              <a:lumOff val="6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529614" y="3545835"/>
            <a:ext cx="2708268" cy="369332"/>
          </a:xfrm>
          <a:prstGeom prst="rect">
            <a:avLst/>
          </a:prstGeom>
        </p:spPr>
        <p:txBody>
          <a:bodyPr wrap="none">
            <a:spAutoFit/>
          </a:bodyPr>
          <a:lstStyle/>
          <a:p>
            <a:r>
              <a:rPr lang="en-US" dirty="0"/>
              <a:t>Number of other matches</a:t>
            </a:r>
            <a:endParaRPr lang="en-US"/>
          </a:p>
        </p:txBody>
      </p:sp>
    </p:spTree>
    <p:extLst>
      <p:ext uri="{BB962C8B-B14F-4D97-AF65-F5344CB8AC3E}">
        <p14:creationId xmlns:p14="http://schemas.microsoft.com/office/powerpoint/2010/main" val="398688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95903"/>
            <a:ext cx="9144000" cy="4973221"/>
          </a:xfrm>
          <a:prstGeom prst="rect">
            <a:avLst/>
          </a:prstGeom>
        </p:spPr>
      </p:pic>
      <p:sp>
        <p:nvSpPr>
          <p:cNvPr id="6" name="TextBox 5"/>
          <p:cNvSpPr txBox="1"/>
          <p:nvPr/>
        </p:nvSpPr>
        <p:spPr>
          <a:xfrm>
            <a:off x="16850" y="176697"/>
            <a:ext cx="9115280" cy="954107"/>
          </a:xfrm>
          <a:prstGeom prst="rect">
            <a:avLst/>
          </a:prstGeom>
          <a:noFill/>
        </p:spPr>
        <p:txBody>
          <a:bodyPr wrap="square" rtlCol="0">
            <a:spAutoFit/>
          </a:bodyPr>
          <a:lstStyle/>
          <a:p>
            <a:r>
              <a:rPr lang="en-US" sz="2800" b="1" dirty="0" err="1" smtClean="0"/>
              <a:t>Mappability</a:t>
            </a:r>
            <a:r>
              <a:rPr lang="en-US" sz="2800" b="1" dirty="0" smtClean="0"/>
              <a:t> visualization for </a:t>
            </a:r>
            <a:r>
              <a:rPr lang="en-US" sz="2800" b="1" i="1" dirty="0" smtClean="0"/>
              <a:t>C. </a:t>
            </a:r>
            <a:r>
              <a:rPr lang="en-US" sz="2800" b="1" i="1" dirty="0" err="1" smtClean="0"/>
              <a:t>elegans</a:t>
            </a:r>
            <a:endParaRPr lang="en-US" sz="2800" b="1" i="1" dirty="0" smtClean="0"/>
          </a:p>
          <a:p>
            <a:r>
              <a:rPr lang="en-US" sz="2800" b="1" i="1" dirty="0"/>
              <a:t> </a:t>
            </a:r>
            <a:r>
              <a:rPr lang="en-US" sz="2800" b="1" i="1" dirty="0" smtClean="0"/>
              <a:t>                                                                     </a:t>
            </a:r>
            <a:r>
              <a:rPr lang="en-US" sz="2400" b="1" dirty="0" smtClean="0"/>
              <a:t>(whole genome) </a:t>
            </a:r>
            <a:endParaRPr lang="en-US" sz="2400" b="1"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14</a:t>
            </a:fld>
            <a:endParaRPr lang="en-US" dirty="0"/>
          </a:p>
        </p:txBody>
      </p:sp>
    </p:spTree>
    <p:extLst>
      <p:ext uri="{BB962C8B-B14F-4D97-AF65-F5344CB8AC3E}">
        <p14:creationId xmlns:p14="http://schemas.microsoft.com/office/powerpoint/2010/main" val="149960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Q2012120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79247"/>
            <a:ext cx="9144000" cy="4663440"/>
          </a:xfrm>
          <a:prstGeom prst="rect">
            <a:avLst/>
          </a:prstGeom>
        </p:spPr>
      </p:pic>
      <p:sp>
        <p:nvSpPr>
          <p:cNvPr id="4" name="TextBox 3"/>
          <p:cNvSpPr txBox="1"/>
          <p:nvPr/>
        </p:nvSpPr>
        <p:spPr>
          <a:xfrm>
            <a:off x="16850" y="176697"/>
            <a:ext cx="9115280" cy="954107"/>
          </a:xfrm>
          <a:prstGeom prst="rect">
            <a:avLst/>
          </a:prstGeom>
          <a:noFill/>
        </p:spPr>
        <p:txBody>
          <a:bodyPr wrap="square" rtlCol="0">
            <a:spAutoFit/>
          </a:bodyPr>
          <a:lstStyle/>
          <a:p>
            <a:r>
              <a:rPr lang="en-US" sz="2800" b="1" dirty="0" err="1" smtClean="0"/>
              <a:t>Mappability</a:t>
            </a:r>
            <a:r>
              <a:rPr lang="en-US" sz="2800" b="1" dirty="0" smtClean="0"/>
              <a:t> visualization for </a:t>
            </a:r>
            <a:r>
              <a:rPr lang="en-US" sz="2800" b="1" i="1" dirty="0" smtClean="0"/>
              <a:t>C. </a:t>
            </a:r>
            <a:r>
              <a:rPr lang="en-US" sz="2800" b="1" i="1" dirty="0" err="1" smtClean="0"/>
              <a:t>elegans</a:t>
            </a:r>
            <a:r>
              <a:rPr lang="en-US" sz="2800" b="1" i="1" dirty="0" smtClean="0"/>
              <a:t> </a:t>
            </a:r>
          </a:p>
          <a:p>
            <a:r>
              <a:rPr lang="en-US" sz="2800" b="1" i="1" dirty="0"/>
              <a:t> </a:t>
            </a:r>
            <a:r>
              <a:rPr lang="en-US" sz="2800" b="1" i="1" dirty="0" smtClean="0"/>
              <a:t>                                                  </a:t>
            </a:r>
            <a:r>
              <a:rPr lang="en-US" sz="2400" b="1" dirty="0" smtClean="0"/>
              <a:t>(TAR between lin-39 and ceh-13)   </a:t>
            </a:r>
            <a:endParaRPr lang="en-US" sz="2400" b="1"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15</a:t>
            </a:fld>
            <a:endParaRPr lang="en-US" dirty="0"/>
          </a:p>
        </p:txBody>
      </p:sp>
    </p:spTree>
    <p:extLst>
      <p:ext uri="{BB962C8B-B14F-4D97-AF65-F5344CB8AC3E}">
        <p14:creationId xmlns:p14="http://schemas.microsoft.com/office/powerpoint/2010/main" val="398055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50" y="176697"/>
            <a:ext cx="9115280" cy="954107"/>
          </a:xfrm>
          <a:prstGeom prst="rect">
            <a:avLst/>
          </a:prstGeom>
          <a:noFill/>
        </p:spPr>
        <p:txBody>
          <a:bodyPr wrap="square" rtlCol="0">
            <a:spAutoFit/>
          </a:bodyPr>
          <a:lstStyle/>
          <a:p>
            <a:r>
              <a:rPr lang="en-US" sz="2800" b="1" dirty="0" err="1" smtClean="0"/>
              <a:t>Mappability</a:t>
            </a:r>
            <a:r>
              <a:rPr lang="en-US" sz="2800" b="1" dirty="0" smtClean="0"/>
              <a:t> visualization for </a:t>
            </a:r>
            <a:r>
              <a:rPr lang="en-US" sz="2800" b="1" i="1" dirty="0" smtClean="0"/>
              <a:t>C. </a:t>
            </a:r>
            <a:r>
              <a:rPr lang="en-US" sz="2800" b="1" i="1" dirty="0" err="1" smtClean="0"/>
              <a:t>elegans</a:t>
            </a:r>
            <a:r>
              <a:rPr lang="en-US" sz="2800" b="1" i="1" dirty="0" smtClean="0"/>
              <a:t> </a:t>
            </a:r>
          </a:p>
          <a:p>
            <a:r>
              <a:rPr lang="en-US" sz="2800" b="1" i="1" dirty="0"/>
              <a:t> </a:t>
            </a:r>
            <a:r>
              <a:rPr lang="en-US" sz="2800" b="1" i="1" dirty="0" smtClean="0"/>
              <a:t>                                    </a:t>
            </a:r>
            <a:r>
              <a:rPr lang="en-US" sz="2400" b="1" dirty="0" smtClean="0"/>
              <a:t>(TAR between lin-39 and ceh-13:</a:t>
            </a:r>
            <a:r>
              <a:rPr lang="en-US" sz="2400" b="1" u="sng" dirty="0" smtClean="0"/>
              <a:t>Zoom in</a:t>
            </a:r>
            <a:r>
              <a:rPr lang="en-US" sz="2400" b="1" dirty="0" smtClean="0"/>
              <a:t>)   </a:t>
            </a:r>
            <a:endParaRPr lang="en-US" sz="2400" b="1" dirty="0"/>
          </a:p>
        </p:txBody>
      </p:sp>
      <p:pic>
        <p:nvPicPr>
          <p:cNvPr id="3" name="Picture 2"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0" y="1435100"/>
            <a:ext cx="9143391" cy="4992291"/>
          </a:xfrm>
          <a:prstGeom prst="rect">
            <a:avLst/>
          </a:prstGeom>
        </p:spPr>
      </p:pic>
      <p:sp>
        <p:nvSpPr>
          <p:cNvPr id="8" name="Slide Number Placeholder 7"/>
          <p:cNvSpPr>
            <a:spLocks noGrp="1"/>
          </p:cNvSpPr>
          <p:nvPr>
            <p:ph type="sldNum" sz="quarter" idx="12"/>
          </p:nvPr>
        </p:nvSpPr>
        <p:spPr/>
        <p:txBody>
          <a:bodyPr/>
          <a:lstStyle/>
          <a:p>
            <a:fld id="{1789C0F2-17E0-497A-9BBE-0C73201AAFE3}" type="slidenum">
              <a:rPr lang="en-US" smtClean="0"/>
              <a:pPr/>
              <a:t>16</a:t>
            </a:fld>
            <a:endParaRPr lang="en-US" dirty="0"/>
          </a:p>
        </p:txBody>
      </p:sp>
    </p:spTree>
    <p:extLst>
      <p:ext uri="{BB962C8B-B14F-4D97-AF65-F5344CB8AC3E}">
        <p14:creationId xmlns:p14="http://schemas.microsoft.com/office/powerpoint/2010/main" val="379394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50" y="176697"/>
            <a:ext cx="9115280" cy="954107"/>
          </a:xfrm>
          <a:prstGeom prst="rect">
            <a:avLst/>
          </a:prstGeom>
          <a:noFill/>
        </p:spPr>
        <p:txBody>
          <a:bodyPr wrap="square" rtlCol="0">
            <a:spAutoFit/>
          </a:bodyPr>
          <a:lstStyle/>
          <a:p>
            <a:r>
              <a:rPr lang="en-US" sz="2800" b="1" dirty="0" err="1" smtClean="0"/>
              <a:t>Mappability</a:t>
            </a:r>
            <a:r>
              <a:rPr lang="en-US" sz="2800" b="1" dirty="0" smtClean="0"/>
              <a:t> visualization for </a:t>
            </a:r>
            <a:r>
              <a:rPr lang="en-US" sz="2800" b="1" i="1" dirty="0" smtClean="0"/>
              <a:t>C. </a:t>
            </a:r>
            <a:r>
              <a:rPr lang="en-US" sz="2800" b="1" i="1" dirty="0" err="1" smtClean="0"/>
              <a:t>elegans</a:t>
            </a:r>
            <a:r>
              <a:rPr lang="en-US" sz="2800" b="1" i="1" dirty="0" smtClean="0"/>
              <a:t> </a:t>
            </a:r>
          </a:p>
          <a:p>
            <a:r>
              <a:rPr lang="en-US" sz="2800" b="1" i="1" dirty="0"/>
              <a:t> </a:t>
            </a:r>
            <a:r>
              <a:rPr lang="en-US" sz="2800" b="1" i="1" dirty="0" smtClean="0"/>
              <a:t>                                                  </a:t>
            </a:r>
            <a:r>
              <a:rPr lang="en-US" sz="2400" b="1" dirty="0" smtClean="0"/>
              <a:t>(TAR between lin-39 and ceh-13)   </a:t>
            </a:r>
            <a:endParaRPr lang="en-US" sz="2400" b="1"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229433" y="4109359"/>
            <a:ext cx="8832928" cy="2009144"/>
          </a:xfrm>
          <a:prstGeom prst="rect">
            <a:avLst/>
          </a:prstGeom>
        </p:spPr>
      </p:pic>
      <p:pic>
        <p:nvPicPr>
          <p:cNvPr id="3" name="Picture 2" descr="QQ2012120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79247"/>
            <a:ext cx="9144000" cy="2004182"/>
          </a:xfrm>
          <a:prstGeom prst="rect">
            <a:avLst/>
          </a:prstGeom>
        </p:spPr>
      </p:pic>
      <p:sp>
        <p:nvSpPr>
          <p:cNvPr id="6" name="Rectangle 5"/>
          <p:cNvSpPr/>
          <p:nvPr/>
        </p:nvSpPr>
        <p:spPr>
          <a:xfrm>
            <a:off x="229433" y="3734193"/>
            <a:ext cx="8007320" cy="369332"/>
          </a:xfrm>
          <a:prstGeom prst="rect">
            <a:avLst/>
          </a:prstGeom>
        </p:spPr>
        <p:txBody>
          <a:bodyPr wrap="none">
            <a:spAutoFit/>
          </a:bodyPr>
          <a:lstStyle/>
          <a:p>
            <a:r>
              <a:rPr lang="en-US" b="1" dirty="0" err="1"/>
              <a:t>RepeatMasker track in UCSC Genome Browser: DNA repeat PALTTTAAA3</a:t>
            </a:r>
            <a:endParaRPr lang="en-US"/>
          </a:p>
        </p:txBody>
      </p:sp>
      <p:sp>
        <p:nvSpPr>
          <p:cNvPr id="8" name="Rectangle 7"/>
          <p:cNvSpPr/>
          <p:nvPr/>
        </p:nvSpPr>
        <p:spPr>
          <a:xfrm>
            <a:off x="6858000" y="4826000"/>
            <a:ext cx="390071" cy="154214"/>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52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50" y="176697"/>
            <a:ext cx="9115280" cy="954107"/>
          </a:xfrm>
          <a:prstGeom prst="rect">
            <a:avLst/>
          </a:prstGeom>
          <a:noFill/>
        </p:spPr>
        <p:txBody>
          <a:bodyPr wrap="square" rtlCol="0">
            <a:spAutoFit/>
          </a:bodyPr>
          <a:lstStyle/>
          <a:p>
            <a:r>
              <a:rPr lang="en-US" sz="2800" b="1" dirty="0" smtClean="0"/>
              <a:t>Interpretation for </a:t>
            </a:r>
            <a:r>
              <a:rPr lang="en-US" sz="2800" b="1" dirty="0" err="1" smtClean="0"/>
              <a:t>Mappability</a:t>
            </a:r>
            <a:r>
              <a:rPr lang="en-US" sz="2800" b="1" dirty="0" smtClean="0"/>
              <a:t> visualization for </a:t>
            </a:r>
            <a:r>
              <a:rPr lang="en-US" sz="2800" b="1" i="1" dirty="0" smtClean="0"/>
              <a:t>C. </a:t>
            </a:r>
            <a:r>
              <a:rPr lang="en-US" sz="2800" b="1" i="1" dirty="0" err="1" smtClean="0"/>
              <a:t>elegans</a:t>
            </a:r>
            <a:r>
              <a:rPr lang="en-US" sz="2800" b="1" i="1" dirty="0" smtClean="0"/>
              <a:t> </a:t>
            </a:r>
          </a:p>
          <a:p>
            <a:r>
              <a:rPr lang="en-US" sz="2800" b="1" i="1" dirty="0"/>
              <a:t> </a:t>
            </a:r>
            <a:r>
              <a:rPr lang="en-US" sz="2800" b="1" i="1" dirty="0" smtClean="0"/>
              <a:t>                                                  </a:t>
            </a:r>
            <a:r>
              <a:rPr lang="en-US" sz="2400" b="1" dirty="0" smtClean="0"/>
              <a:t>(TAR between lin-39 and ceh-13)   </a:t>
            </a:r>
            <a:endParaRPr lang="en-US" sz="2400" b="1" dirty="0"/>
          </a:p>
        </p:txBody>
      </p:sp>
      <p:sp>
        <p:nvSpPr>
          <p:cNvPr id="6" name="TextBox 5"/>
          <p:cNvSpPr txBox="1"/>
          <p:nvPr/>
        </p:nvSpPr>
        <p:spPr>
          <a:xfrm>
            <a:off x="-4214" y="1958753"/>
            <a:ext cx="9262441" cy="4154983"/>
          </a:xfrm>
          <a:prstGeom prst="rect">
            <a:avLst/>
          </a:prstGeom>
          <a:noFill/>
        </p:spPr>
        <p:txBody>
          <a:bodyPr wrap="square" rtlCol="0">
            <a:spAutoFit/>
          </a:bodyPr>
          <a:lstStyle/>
          <a:p>
            <a:r>
              <a:rPr lang="en-US" sz="2400" dirty="0" smtClean="0"/>
              <a:t>TAR between lin-39 and ceh-13 is a member of the PALTTTAA3 DNA repeat family.</a:t>
            </a:r>
          </a:p>
          <a:p>
            <a:endParaRPr lang="en-US" sz="2400" dirty="0"/>
          </a:p>
          <a:p>
            <a:r>
              <a:rPr lang="en-US" sz="2400" dirty="0"/>
              <a:t>It is old enough that part of its sequence has mutated away from its parent sequence, and is uniquely identifiable in RNAseq data.</a:t>
            </a:r>
          </a:p>
          <a:p>
            <a:endParaRPr lang="en-US" sz="2400" dirty="0"/>
          </a:p>
          <a:p>
            <a:r>
              <a:rPr lang="en-US" sz="2400" dirty="0"/>
              <a:t>The TAR RNA is expressed in a way anti-correlated with the adjacent lin-39 gene, so it may be functional. </a:t>
            </a:r>
            <a:endParaRPr lang="en-US" sz="2400" dirty="0" smtClean="0"/>
          </a:p>
          <a:p>
            <a:endParaRPr lang="en-US" sz="2400" dirty="0"/>
          </a:p>
          <a:p>
            <a:r>
              <a:rPr lang="en-US" sz="2400" dirty="0" smtClean="0"/>
              <a:t>To find out, we need more information on its secondary structure, </a:t>
            </a:r>
            <a:r>
              <a:rPr lang="en-US" sz="2400" dirty="0"/>
              <a:t>evolutionary conservation, chromatin state,</a:t>
            </a:r>
            <a:r>
              <a:rPr lang="en-US" sz="2400" dirty="0" smtClean="0"/>
              <a:t> functional tests, etc. </a:t>
            </a:r>
          </a:p>
        </p:txBody>
      </p:sp>
      <p:sp>
        <p:nvSpPr>
          <p:cNvPr id="7" name="Slide Number Placeholder 6"/>
          <p:cNvSpPr>
            <a:spLocks noGrp="1"/>
          </p:cNvSpPr>
          <p:nvPr>
            <p:ph type="sldNum" sz="quarter" idx="12"/>
          </p:nvPr>
        </p:nvSpPr>
        <p:spPr/>
        <p:txBody>
          <a:bodyPr/>
          <a:lstStyle/>
          <a:p>
            <a:fld id="{1789C0F2-17E0-497A-9BBE-0C73201AAFE3}" type="slidenum">
              <a:rPr lang="en-US" smtClean="0"/>
              <a:pPr/>
              <a:t>18</a:t>
            </a:fld>
            <a:endParaRPr lang="en-US" dirty="0"/>
          </a:p>
        </p:txBody>
      </p:sp>
    </p:spTree>
    <p:extLst>
      <p:ext uri="{BB962C8B-B14F-4D97-AF65-F5344CB8AC3E}">
        <p14:creationId xmlns:p14="http://schemas.microsoft.com/office/powerpoint/2010/main" val="206312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93398984"/>
              </p:ext>
            </p:extLst>
          </p:nvPr>
        </p:nvGraphicFramePr>
        <p:xfrm>
          <a:off x="126889" y="1102476"/>
          <a:ext cx="3608342" cy="2540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3646422" y="2006061"/>
            <a:ext cx="652825" cy="308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3711477660"/>
              </p:ext>
            </p:extLst>
          </p:nvPr>
        </p:nvGraphicFramePr>
        <p:xfrm>
          <a:off x="4299249" y="1697436"/>
          <a:ext cx="4617005" cy="29207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30946208"/>
              </p:ext>
            </p:extLst>
          </p:nvPr>
        </p:nvGraphicFramePr>
        <p:xfrm>
          <a:off x="126885" y="5208044"/>
          <a:ext cx="4576946" cy="12493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Right Arrow 7"/>
          <p:cNvSpPr/>
          <p:nvPr/>
        </p:nvSpPr>
        <p:spPr>
          <a:xfrm rot="8589055">
            <a:off x="4814250" y="4827653"/>
            <a:ext cx="652825" cy="308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850" y="176697"/>
            <a:ext cx="9115280" cy="523220"/>
          </a:xfrm>
          <a:prstGeom prst="rect">
            <a:avLst/>
          </a:prstGeom>
          <a:noFill/>
        </p:spPr>
        <p:txBody>
          <a:bodyPr wrap="square" rtlCol="0">
            <a:spAutoFit/>
          </a:bodyPr>
          <a:lstStyle/>
          <a:p>
            <a:r>
              <a:rPr lang="en-US" sz="2800" b="1" dirty="0" smtClean="0"/>
              <a:t>Uniform Processing Pipeline</a:t>
            </a:r>
            <a:endParaRPr lang="en-US" sz="2800" b="1" dirty="0"/>
          </a:p>
        </p:txBody>
      </p:sp>
      <p:sp>
        <p:nvSpPr>
          <p:cNvPr id="11" name="Slide Number Placeholder 10"/>
          <p:cNvSpPr>
            <a:spLocks noGrp="1"/>
          </p:cNvSpPr>
          <p:nvPr>
            <p:ph type="sldNum" sz="quarter" idx="12"/>
          </p:nvPr>
        </p:nvSpPr>
        <p:spPr/>
        <p:txBody>
          <a:bodyPr/>
          <a:lstStyle/>
          <a:p>
            <a:fld id="{1789C0F2-17E0-497A-9BBE-0C73201AAFE3}" type="slidenum">
              <a:rPr lang="en-US" smtClean="0"/>
              <a:pPr/>
              <a:t>19</a:t>
            </a:fld>
            <a:endParaRPr lang="en-US" dirty="0"/>
          </a:p>
        </p:txBody>
      </p:sp>
      <p:sp>
        <p:nvSpPr>
          <p:cNvPr id="10" name="Rectangle 9"/>
          <p:cNvSpPr/>
          <p:nvPr/>
        </p:nvSpPr>
        <p:spPr>
          <a:xfrm>
            <a:off x="126889" y="4760538"/>
            <a:ext cx="3330659" cy="369332"/>
          </a:xfrm>
          <a:prstGeom prst="rect">
            <a:avLst/>
          </a:prstGeom>
        </p:spPr>
        <p:txBody>
          <a:bodyPr wrap="none">
            <a:spAutoFit/>
          </a:bodyPr>
          <a:lstStyle/>
          <a:p>
            <a:r>
              <a:rPr lang="en-US" dirty="0"/>
              <a:t>3) </a:t>
            </a:r>
            <a:r>
              <a:rPr lang="en-US" dirty="0" err="1"/>
              <a:t>Synteny</a:t>
            </a:r>
            <a:r>
              <a:rPr lang="en-US" dirty="0"/>
              <a:t> mapping with </a:t>
            </a:r>
            <a:r>
              <a:rPr lang="en-US" dirty="0" err="1"/>
              <a:t>Circos</a:t>
            </a:r>
            <a:endParaRPr lang="en-US" dirty="0"/>
          </a:p>
        </p:txBody>
      </p:sp>
      <p:sp>
        <p:nvSpPr>
          <p:cNvPr id="12" name="Rectangle 11"/>
          <p:cNvSpPr/>
          <p:nvPr/>
        </p:nvSpPr>
        <p:spPr>
          <a:xfrm>
            <a:off x="4299249" y="1276109"/>
            <a:ext cx="1628045" cy="369332"/>
          </a:xfrm>
          <a:prstGeom prst="rect">
            <a:avLst/>
          </a:prstGeom>
        </p:spPr>
        <p:txBody>
          <a:bodyPr wrap="none">
            <a:spAutoFit/>
          </a:bodyPr>
          <a:lstStyle/>
          <a:p>
            <a:r>
              <a:rPr lang="en-US" dirty="0"/>
              <a:t>2) </a:t>
            </a:r>
            <a:r>
              <a:rPr lang="en-US" dirty="0" err="1"/>
              <a:t>Mappability</a:t>
            </a:r>
            <a:endParaRPr lang="en-US" dirty="0"/>
          </a:p>
        </p:txBody>
      </p:sp>
      <p:sp>
        <p:nvSpPr>
          <p:cNvPr id="13" name="Rectangle 12"/>
          <p:cNvSpPr/>
          <p:nvPr/>
        </p:nvSpPr>
        <p:spPr>
          <a:xfrm>
            <a:off x="126889" y="733144"/>
            <a:ext cx="1744701" cy="369332"/>
          </a:xfrm>
          <a:prstGeom prst="rect">
            <a:avLst/>
          </a:prstGeom>
        </p:spPr>
        <p:txBody>
          <a:bodyPr wrap="none">
            <a:spAutoFit/>
          </a:bodyPr>
          <a:lstStyle/>
          <a:p>
            <a:r>
              <a:rPr lang="en-US" b="1" dirty="0"/>
              <a:t>1) TAR Calling </a:t>
            </a:r>
            <a:endParaRPr lang="en-US" dirty="0"/>
          </a:p>
        </p:txBody>
      </p:sp>
    </p:spTree>
    <p:extLst>
      <p:ext uri="{BB962C8B-B14F-4D97-AF65-F5344CB8AC3E}">
        <p14:creationId xmlns:p14="http://schemas.microsoft.com/office/powerpoint/2010/main" val="186035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7">
                                            <p:graphicEl>
                                              <a:dgm id="{BC2B9671-9C1A-9D4C-82F7-0266BDCDF9A1}"/>
                                            </p:graphicEl>
                                          </p:spTgt>
                                        </p:tgtEl>
                                        <p:attrNameLst>
                                          <p:attrName>style.color</p:attrName>
                                        </p:attrNameLst>
                                      </p:cBhvr>
                                      <p:by>
                                        <p:hsl h="-7200000" s="0" l="0"/>
                                      </p:by>
                                    </p:animClr>
                                    <p:animClr clrSpc="hsl" dir="cw">
                                      <p:cBhvr>
                                        <p:cTn id="7" dur="500" fill="hold"/>
                                        <p:tgtEl>
                                          <p:spTgt spid="7">
                                            <p:graphicEl>
                                              <a:dgm id="{BC2B9671-9C1A-9D4C-82F7-0266BDCDF9A1}"/>
                                            </p:graphicEl>
                                          </p:spTgt>
                                        </p:tgtEl>
                                        <p:attrNameLst>
                                          <p:attrName>fillcolor</p:attrName>
                                        </p:attrNameLst>
                                      </p:cBhvr>
                                      <p:by>
                                        <p:hsl h="-7200000" s="0" l="0"/>
                                      </p:by>
                                    </p:animClr>
                                    <p:animClr clrSpc="hsl" dir="cw">
                                      <p:cBhvr>
                                        <p:cTn id="8" dur="500" fill="hold"/>
                                        <p:tgtEl>
                                          <p:spTgt spid="7">
                                            <p:graphicEl>
                                              <a:dgm id="{BC2B9671-9C1A-9D4C-82F7-0266BDCDF9A1}"/>
                                            </p:graphicEl>
                                          </p:spTgt>
                                        </p:tgtEl>
                                        <p:attrNameLst>
                                          <p:attrName>stroke.color</p:attrName>
                                        </p:attrNameLst>
                                      </p:cBhvr>
                                      <p:by>
                                        <p:hsl h="-7200000" s="0" l="0"/>
                                      </p:by>
                                    </p:animClr>
                                    <p:set>
                                      <p:cBhvr>
                                        <p:cTn id="9" dur="500" fill="hold"/>
                                        <p:tgtEl>
                                          <p:spTgt spid="7">
                                            <p:graphicEl>
                                              <a:dgm id="{BC2B9671-9C1A-9D4C-82F7-0266BDCDF9A1}"/>
                                            </p:graphicEl>
                                          </p:spTgt>
                                        </p:tgtEl>
                                        <p:attrNameLst>
                                          <p:attrName>fill.type</p:attrName>
                                        </p:attrNameLst>
                                      </p:cBhvr>
                                      <p:to>
                                        <p:strVal val="solid"/>
                                      </p:to>
                                    </p:set>
                                  </p:childTnLst>
                                </p:cTn>
                              </p:par>
                              <p:par>
                                <p:cTn id="10" presetID="22" presetClass="emph" presetSubtype="0" fill="hold" grpId="0" nodeType="withEffect">
                                  <p:stCondLst>
                                    <p:cond delay="0"/>
                                  </p:stCondLst>
                                  <p:childTnLst>
                                    <p:animClr clrSpc="hsl" dir="cw">
                                      <p:cBhvr override="childStyle">
                                        <p:cTn id="11" dur="500" fill="hold"/>
                                        <p:tgtEl>
                                          <p:spTgt spid="7">
                                            <p:graphicEl>
                                              <a:dgm id="{9F2EF8BA-9B9F-C742-91E8-FD1757A64E86}"/>
                                            </p:graphicEl>
                                          </p:spTgt>
                                        </p:tgtEl>
                                        <p:attrNameLst>
                                          <p:attrName>style.color</p:attrName>
                                        </p:attrNameLst>
                                      </p:cBhvr>
                                      <p:by>
                                        <p:hsl h="-7200000" s="0" l="0"/>
                                      </p:by>
                                    </p:animClr>
                                    <p:animClr clrSpc="hsl" dir="cw">
                                      <p:cBhvr>
                                        <p:cTn id="12" dur="500" fill="hold"/>
                                        <p:tgtEl>
                                          <p:spTgt spid="7">
                                            <p:graphicEl>
                                              <a:dgm id="{9F2EF8BA-9B9F-C742-91E8-FD1757A64E86}"/>
                                            </p:graphicEl>
                                          </p:spTgt>
                                        </p:tgtEl>
                                        <p:attrNameLst>
                                          <p:attrName>fillcolor</p:attrName>
                                        </p:attrNameLst>
                                      </p:cBhvr>
                                      <p:by>
                                        <p:hsl h="-7200000" s="0" l="0"/>
                                      </p:by>
                                    </p:animClr>
                                    <p:animClr clrSpc="hsl" dir="cw">
                                      <p:cBhvr>
                                        <p:cTn id="13" dur="500" fill="hold"/>
                                        <p:tgtEl>
                                          <p:spTgt spid="7">
                                            <p:graphicEl>
                                              <a:dgm id="{9F2EF8BA-9B9F-C742-91E8-FD1757A64E86}"/>
                                            </p:graphicEl>
                                          </p:spTgt>
                                        </p:tgtEl>
                                        <p:attrNameLst>
                                          <p:attrName>stroke.color</p:attrName>
                                        </p:attrNameLst>
                                      </p:cBhvr>
                                      <p:by>
                                        <p:hsl h="-7200000" s="0" l="0"/>
                                      </p:by>
                                    </p:animClr>
                                    <p:set>
                                      <p:cBhvr>
                                        <p:cTn id="14" dur="500" fill="hold"/>
                                        <p:tgtEl>
                                          <p:spTgt spid="7">
                                            <p:graphicEl>
                                              <a:dgm id="{9F2EF8BA-9B9F-C742-91E8-FD1757A64E86}"/>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dENCODE-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097" y="65664"/>
            <a:ext cx="1413939" cy="1268506"/>
          </a:xfrm>
          <a:prstGeom prst="rect">
            <a:avLst/>
          </a:prstGeom>
        </p:spPr>
      </p:pic>
      <p:sp>
        <p:nvSpPr>
          <p:cNvPr id="9" name="TextBox 8"/>
          <p:cNvSpPr txBox="1"/>
          <p:nvPr/>
        </p:nvSpPr>
        <p:spPr>
          <a:xfrm>
            <a:off x="16850" y="176697"/>
            <a:ext cx="9115280" cy="523220"/>
          </a:xfrm>
          <a:prstGeom prst="rect">
            <a:avLst/>
          </a:prstGeom>
          <a:noFill/>
        </p:spPr>
        <p:txBody>
          <a:bodyPr wrap="square" rtlCol="0">
            <a:spAutoFit/>
          </a:bodyPr>
          <a:lstStyle/>
          <a:p>
            <a:r>
              <a:rPr lang="en-US" sz="2800" b="1" dirty="0" smtClean="0"/>
              <a:t>Start from</a:t>
            </a:r>
            <a:endParaRPr lang="en-US" sz="2800" b="1" dirty="0"/>
          </a:p>
        </p:txBody>
      </p:sp>
      <p:sp>
        <p:nvSpPr>
          <p:cNvPr id="11" name="Rectangle 10"/>
          <p:cNvSpPr/>
          <p:nvPr/>
        </p:nvSpPr>
        <p:spPr>
          <a:xfrm>
            <a:off x="106239" y="1417261"/>
            <a:ext cx="8273659" cy="461665"/>
          </a:xfrm>
          <a:prstGeom prst="rect">
            <a:avLst/>
          </a:prstGeom>
        </p:spPr>
        <p:txBody>
          <a:bodyPr wrap="square">
            <a:spAutoFit/>
          </a:bodyPr>
          <a:lstStyle/>
          <a:p>
            <a:r>
              <a:rPr lang="en-US" sz="2400" dirty="0"/>
              <a:t>model organism </a:t>
            </a:r>
            <a:r>
              <a:rPr lang="en-US" sz="2400" b="1" dirty="0" err="1">
                <a:solidFill>
                  <a:srgbClr val="FF0000"/>
                </a:solidFill>
              </a:rPr>
              <a:t>ENC</a:t>
            </a:r>
            <a:r>
              <a:rPr lang="en-US" sz="2400" dirty="0" err="1"/>
              <a:t>yclopedia</a:t>
            </a:r>
            <a:r>
              <a:rPr lang="en-US" sz="2400" dirty="0"/>
              <a:t> </a:t>
            </a:r>
            <a:r>
              <a:rPr lang="en-US" sz="2400" b="1" dirty="0">
                <a:solidFill>
                  <a:srgbClr val="FF0000"/>
                </a:solidFill>
              </a:rPr>
              <a:t>O</a:t>
            </a:r>
            <a:r>
              <a:rPr lang="en-US" sz="2400" dirty="0"/>
              <a:t>f </a:t>
            </a:r>
            <a:r>
              <a:rPr lang="en-US" sz="2400" b="1" dirty="0">
                <a:solidFill>
                  <a:srgbClr val="FF0000"/>
                </a:solidFill>
              </a:rPr>
              <a:t>D</a:t>
            </a:r>
            <a:r>
              <a:rPr lang="en-US" sz="2400" dirty="0"/>
              <a:t>NA </a:t>
            </a:r>
            <a:r>
              <a:rPr lang="en-US" sz="2400" dirty="0" smtClean="0">
                <a:solidFill>
                  <a:srgbClr val="FF0000"/>
                </a:solidFill>
              </a:rPr>
              <a:t>E</a:t>
            </a:r>
            <a:r>
              <a:rPr lang="en-US" sz="2400" dirty="0" smtClean="0"/>
              <a:t>lements:</a:t>
            </a:r>
            <a:endParaRPr lang="en-US" sz="2400" dirty="0"/>
          </a:p>
        </p:txBody>
      </p:sp>
      <p:sp>
        <p:nvSpPr>
          <p:cNvPr id="12" name="TextBox 11"/>
          <p:cNvSpPr txBox="1"/>
          <p:nvPr/>
        </p:nvSpPr>
        <p:spPr>
          <a:xfrm>
            <a:off x="118688" y="2184123"/>
            <a:ext cx="7798298" cy="3939539"/>
          </a:xfrm>
          <a:prstGeom prst="rect">
            <a:avLst/>
          </a:prstGeom>
          <a:noFill/>
        </p:spPr>
        <p:txBody>
          <a:bodyPr wrap="square" rtlCol="0">
            <a:spAutoFit/>
          </a:bodyPr>
          <a:lstStyle/>
          <a:p>
            <a:pPr>
              <a:lnSpc>
                <a:spcPct val="150000"/>
              </a:lnSpc>
            </a:pPr>
            <a:r>
              <a:rPr lang="en-US" sz="2400" dirty="0"/>
              <a:t>gene </a:t>
            </a:r>
            <a:r>
              <a:rPr lang="en-US" sz="2400" dirty="0" smtClean="0"/>
              <a:t>structure</a:t>
            </a:r>
          </a:p>
          <a:p>
            <a:pPr>
              <a:lnSpc>
                <a:spcPct val="150000"/>
              </a:lnSpc>
            </a:pPr>
            <a:r>
              <a:rPr lang="en-US" sz="2400" b="1" dirty="0" smtClean="0">
                <a:solidFill>
                  <a:schemeClr val="accent1"/>
                </a:solidFill>
              </a:rPr>
              <a:t>mRNA </a:t>
            </a:r>
            <a:r>
              <a:rPr lang="en-US" sz="2400" b="1" dirty="0">
                <a:solidFill>
                  <a:schemeClr val="accent1"/>
                </a:solidFill>
              </a:rPr>
              <a:t>and </a:t>
            </a:r>
            <a:r>
              <a:rPr lang="en-US" sz="2400" b="1" dirty="0" err="1">
                <a:solidFill>
                  <a:schemeClr val="accent1"/>
                </a:solidFill>
              </a:rPr>
              <a:t>ncRNA</a:t>
            </a:r>
            <a:r>
              <a:rPr lang="en-US" sz="2400" b="1" dirty="0">
                <a:solidFill>
                  <a:schemeClr val="accent1"/>
                </a:solidFill>
              </a:rPr>
              <a:t> expression </a:t>
            </a:r>
            <a:r>
              <a:rPr lang="en-US" sz="2400" b="1" dirty="0" smtClean="0">
                <a:solidFill>
                  <a:schemeClr val="accent1"/>
                </a:solidFill>
              </a:rPr>
              <a:t>profiling</a:t>
            </a:r>
          </a:p>
          <a:p>
            <a:pPr>
              <a:lnSpc>
                <a:spcPct val="150000"/>
              </a:lnSpc>
            </a:pPr>
            <a:r>
              <a:rPr lang="en-US" sz="2400" dirty="0" smtClean="0"/>
              <a:t>transcriptional </a:t>
            </a:r>
            <a:r>
              <a:rPr lang="en-US" sz="2400" dirty="0"/>
              <a:t>factor binding </a:t>
            </a:r>
            <a:r>
              <a:rPr lang="en-US" sz="2400" dirty="0" smtClean="0"/>
              <a:t>sites</a:t>
            </a:r>
          </a:p>
          <a:p>
            <a:pPr>
              <a:lnSpc>
                <a:spcPct val="150000"/>
              </a:lnSpc>
            </a:pPr>
            <a:r>
              <a:rPr lang="en-US" sz="2400" dirty="0" smtClean="0"/>
              <a:t>histone </a:t>
            </a:r>
            <a:r>
              <a:rPr lang="en-US" sz="2400" dirty="0"/>
              <a:t>modifications and </a:t>
            </a:r>
            <a:r>
              <a:rPr lang="en-US" sz="2400" dirty="0" smtClean="0"/>
              <a:t>replacement</a:t>
            </a:r>
          </a:p>
          <a:p>
            <a:pPr>
              <a:lnSpc>
                <a:spcPct val="150000"/>
              </a:lnSpc>
            </a:pPr>
            <a:r>
              <a:rPr lang="en-US" sz="2400" dirty="0" smtClean="0"/>
              <a:t>chromatin structure</a:t>
            </a:r>
          </a:p>
          <a:p>
            <a:pPr>
              <a:lnSpc>
                <a:spcPct val="150000"/>
              </a:lnSpc>
            </a:pPr>
            <a:r>
              <a:rPr lang="en-US" sz="2400" dirty="0" smtClean="0"/>
              <a:t>DNA </a:t>
            </a:r>
            <a:r>
              <a:rPr lang="en-US" sz="2400" dirty="0"/>
              <a:t>replication initiation and </a:t>
            </a:r>
            <a:r>
              <a:rPr lang="en-US" sz="2400" dirty="0" smtClean="0"/>
              <a:t>timing</a:t>
            </a:r>
          </a:p>
          <a:p>
            <a:pPr>
              <a:lnSpc>
                <a:spcPct val="150000"/>
              </a:lnSpc>
            </a:pPr>
            <a:endParaRPr lang="en-US" sz="2400"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2</a:t>
            </a:fld>
            <a:endParaRPr lang="en-US" dirty="0"/>
          </a:p>
        </p:txBody>
      </p:sp>
    </p:spTree>
    <p:extLst>
      <p:ext uri="{BB962C8B-B14F-4D97-AF65-F5344CB8AC3E}">
        <p14:creationId xmlns:p14="http://schemas.microsoft.com/office/powerpoint/2010/main" val="5915747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782" y="1016514"/>
            <a:ext cx="8391768" cy="2431435"/>
          </a:xfrm>
          <a:prstGeom prst="rect">
            <a:avLst/>
          </a:prstGeom>
        </p:spPr>
        <p:txBody>
          <a:bodyPr wrap="square">
            <a:spAutoFit/>
          </a:bodyPr>
          <a:lstStyle/>
          <a:p>
            <a:r>
              <a:rPr lang="en-US" sz="3200" b="1" dirty="0" err="1" smtClean="0">
                <a:solidFill>
                  <a:srgbClr val="1D86CD"/>
                </a:solidFill>
              </a:rPr>
              <a:t>Circos</a:t>
            </a:r>
            <a:r>
              <a:rPr lang="en-US" sz="3200" b="1" dirty="0" smtClean="0">
                <a:solidFill>
                  <a:srgbClr val="1D86CD"/>
                </a:solidFill>
              </a:rPr>
              <a:t> </a:t>
            </a:r>
            <a:r>
              <a:rPr lang="en-US" sz="2400" dirty="0" smtClean="0"/>
              <a:t>visualizes </a:t>
            </a:r>
            <a:r>
              <a:rPr lang="en-US" sz="2400" dirty="0"/>
              <a:t>data in a circular layout </a:t>
            </a:r>
            <a:r>
              <a:rPr lang="en-US" sz="2400" dirty="0" smtClean="0"/>
              <a:t>—exploring </a:t>
            </a:r>
            <a:r>
              <a:rPr lang="en-US" sz="2400" dirty="0"/>
              <a:t>relationships between objects or positions. </a:t>
            </a:r>
            <a:endParaRPr lang="en-US" sz="2400" dirty="0" smtClean="0"/>
          </a:p>
          <a:p>
            <a:endParaRPr lang="en-US" sz="2400" dirty="0"/>
          </a:p>
          <a:p>
            <a:r>
              <a:rPr lang="en-US" sz="2400" dirty="0"/>
              <a:t>I</a:t>
            </a:r>
            <a:r>
              <a:rPr lang="en-US" sz="2400" dirty="0" smtClean="0"/>
              <a:t>deal </a:t>
            </a:r>
            <a:r>
              <a:rPr lang="en-US" sz="2400" dirty="0"/>
              <a:t>for creating publication-quality </a:t>
            </a:r>
            <a:r>
              <a:rPr lang="en-US" sz="2400" dirty="0" err="1"/>
              <a:t>infographics</a:t>
            </a:r>
            <a:r>
              <a:rPr lang="en-US" sz="2400" dirty="0"/>
              <a:t> and illustrations with a high </a:t>
            </a:r>
            <a:r>
              <a:rPr lang="en-US" sz="2400" dirty="0">
                <a:solidFill>
                  <a:srgbClr val="FF0000"/>
                </a:solidFill>
              </a:rPr>
              <a:t>data-to-ink ratio</a:t>
            </a:r>
            <a:r>
              <a:rPr lang="en-US" sz="2400" dirty="0"/>
              <a:t>, richly layered data and pleasant symmetries. </a:t>
            </a:r>
          </a:p>
        </p:txBody>
      </p:sp>
      <p:sp>
        <p:nvSpPr>
          <p:cNvPr id="5" name="TextBox 4"/>
          <p:cNvSpPr txBox="1"/>
          <p:nvPr/>
        </p:nvSpPr>
        <p:spPr>
          <a:xfrm>
            <a:off x="16850" y="176697"/>
            <a:ext cx="9115280" cy="523220"/>
          </a:xfrm>
          <a:prstGeom prst="rect">
            <a:avLst/>
          </a:prstGeom>
          <a:noFill/>
        </p:spPr>
        <p:txBody>
          <a:bodyPr wrap="square" rtlCol="0">
            <a:spAutoFit/>
          </a:bodyPr>
          <a:lstStyle/>
          <a:p>
            <a:r>
              <a:rPr lang="en-US" sz="2800" b="1" dirty="0" smtClean="0"/>
              <a:t>Another tool: </a:t>
            </a:r>
            <a:r>
              <a:rPr lang="en-US" sz="2800" b="1" dirty="0" err="1" smtClean="0"/>
              <a:t>Circos</a:t>
            </a:r>
            <a:endParaRPr lang="en-US" sz="2800" b="1" dirty="0"/>
          </a:p>
        </p:txBody>
      </p:sp>
      <p:pic>
        <p:nvPicPr>
          <p:cNvPr id="6" name="Picture 5"/>
          <p:cNvPicPr>
            <a:picLocks noChangeAspect="1"/>
          </p:cNvPicPr>
          <p:nvPr/>
        </p:nvPicPr>
        <p:blipFill>
          <a:blip r:embed="rId2"/>
          <a:stretch>
            <a:fillRect/>
          </a:stretch>
        </p:blipFill>
        <p:spPr>
          <a:xfrm>
            <a:off x="201782" y="3472615"/>
            <a:ext cx="4951126" cy="3385385"/>
          </a:xfrm>
          <a:prstGeom prst="rect">
            <a:avLst/>
          </a:prstGeom>
        </p:spPr>
      </p:pic>
      <p:sp>
        <p:nvSpPr>
          <p:cNvPr id="7" name="Rectangle 6"/>
          <p:cNvSpPr/>
          <p:nvPr/>
        </p:nvSpPr>
        <p:spPr>
          <a:xfrm>
            <a:off x="6230116" y="6366193"/>
            <a:ext cx="2786715" cy="369332"/>
          </a:xfrm>
          <a:prstGeom prst="rect">
            <a:avLst/>
          </a:prstGeom>
        </p:spPr>
        <p:txBody>
          <a:bodyPr wrap="none">
            <a:spAutoFit/>
          </a:bodyPr>
          <a:lstStyle/>
          <a:p>
            <a:r>
              <a:rPr lang="en-US" dirty="0" err="1"/>
              <a:t>Krzywinski</a:t>
            </a:r>
            <a:r>
              <a:rPr lang="en-US" dirty="0"/>
              <a:t>, M. et al</a:t>
            </a:r>
            <a:r>
              <a:rPr lang="en-US" dirty="0" smtClean="0"/>
              <a:t>. 2009</a:t>
            </a:r>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20</a:t>
            </a:fld>
            <a:endParaRPr lang="en-US" dirty="0"/>
          </a:p>
        </p:txBody>
      </p:sp>
    </p:spTree>
    <p:extLst>
      <p:ext uri="{BB962C8B-B14F-4D97-AF65-F5344CB8AC3E}">
        <p14:creationId xmlns:p14="http://schemas.microsoft.com/office/powerpoint/2010/main" val="418037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50" y="176697"/>
            <a:ext cx="9115280" cy="523220"/>
          </a:xfrm>
          <a:prstGeom prst="rect">
            <a:avLst/>
          </a:prstGeom>
          <a:noFill/>
        </p:spPr>
        <p:txBody>
          <a:bodyPr wrap="square" rtlCol="0">
            <a:spAutoFit/>
          </a:bodyPr>
          <a:lstStyle/>
          <a:p>
            <a:r>
              <a:rPr lang="en-US" sz="2800" b="1" dirty="0" smtClean="0"/>
              <a:t>Conclusion</a:t>
            </a:r>
            <a:endParaRPr lang="en-US" sz="2800" b="1" dirty="0"/>
          </a:p>
        </p:txBody>
      </p:sp>
      <p:sp>
        <p:nvSpPr>
          <p:cNvPr id="5" name="TextBox 4"/>
          <p:cNvSpPr txBox="1"/>
          <p:nvPr/>
        </p:nvSpPr>
        <p:spPr>
          <a:xfrm>
            <a:off x="795259" y="1768659"/>
            <a:ext cx="8083159" cy="3785652"/>
          </a:xfrm>
          <a:prstGeom prst="rect">
            <a:avLst/>
          </a:prstGeom>
          <a:noFill/>
        </p:spPr>
        <p:txBody>
          <a:bodyPr wrap="square" rtlCol="0">
            <a:spAutoFit/>
          </a:bodyPr>
          <a:lstStyle/>
          <a:p>
            <a:r>
              <a:rPr lang="en-US" altLang="zh-CN" sz="2400" dirty="0"/>
              <a:t>F</a:t>
            </a:r>
            <a:r>
              <a:rPr lang="en-US" altLang="zh-CN" sz="2400" dirty="0" smtClean="0"/>
              <a:t>ound an interesting transcriptionally active region (TAR) among worm </a:t>
            </a:r>
            <a:r>
              <a:rPr lang="en-US" altLang="zh-CN" sz="2400" dirty="0" err="1" smtClean="0"/>
              <a:t>Hox</a:t>
            </a:r>
            <a:r>
              <a:rPr lang="en-US" altLang="zh-CN" sz="2400" dirty="0" smtClean="0"/>
              <a:t> clusters</a:t>
            </a:r>
          </a:p>
          <a:p>
            <a:endParaRPr lang="en-US" sz="2400" dirty="0"/>
          </a:p>
          <a:p>
            <a:endParaRPr lang="en-US" sz="2400" dirty="0" smtClean="0"/>
          </a:p>
          <a:p>
            <a:r>
              <a:rPr lang="en-US" sz="2400" dirty="0" smtClean="0"/>
              <a:t>The TAR might regulate lin-39 activity during early embryogenesis</a:t>
            </a:r>
          </a:p>
          <a:p>
            <a:endParaRPr lang="en-US" sz="2400" dirty="0" smtClean="0"/>
          </a:p>
          <a:p>
            <a:endParaRPr lang="en-US" sz="2400" dirty="0"/>
          </a:p>
          <a:p>
            <a:r>
              <a:rPr lang="en-US" sz="2400" dirty="0"/>
              <a:t>B</a:t>
            </a:r>
            <a:r>
              <a:rPr lang="en-US" sz="2400" dirty="0" smtClean="0"/>
              <a:t>uilt whole genome </a:t>
            </a:r>
            <a:r>
              <a:rPr lang="en-US" sz="2400" dirty="0" err="1" smtClean="0"/>
              <a:t>mappability</a:t>
            </a:r>
            <a:r>
              <a:rPr lang="en-US" sz="2400" dirty="0" smtClean="0"/>
              <a:t> dataset for human worm and fly, which is helpful for finding repetitive regions</a:t>
            </a:r>
            <a:endParaRPr lang="en-US" sz="2400"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21</a:t>
            </a:fld>
            <a:endParaRPr lang="en-US" dirty="0"/>
          </a:p>
        </p:txBody>
      </p:sp>
    </p:spTree>
    <p:extLst>
      <p:ext uri="{BB962C8B-B14F-4D97-AF65-F5344CB8AC3E}">
        <p14:creationId xmlns:p14="http://schemas.microsoft.com/office/powerpoint/2010/main" val="376564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50" y="176697"/>
            <a:ext cx="9115280" cy="523220"/>
          </a:xfrm>
          <a:prstGeom prst="rect">
            <a:avLst/>
          </a:prstGeom>
          <a:noFill/>
        </p:spPr>
        <p:txBody>
          <a:bodyPr wrap="square" rtlCol="0">
            <a:spAutoFit/>
          </a:bodyPr>
          <a:lstStyle/>
          <a:p>
            <a:r>
              <a:rPr lang="en-US" sz="2800" b="1" dirty="0" smtClean="0"/>
              <a:t>Future work</a:t>
            </a:r>
            <a:endParaRPr lang="en-US" sz="2800" b="1" dirty="0"/>
          </a:p>
        </p:txBody>
      </p:sp>
      <p:sp>
        <p:nvSpPr>
          <p:cNvPr id="6" name="TextBox 5"/>
          <p:cNvSpPr txBox="1"/>
          <p:nvPr/>
        </p:nvSpPr>
        <p:spPr>
          <a:xfrm>
            <a:off x="795259" y="1768659"/>
            <a:ext cx="8083159" cy="4154983"/>
          </a:xfrm>
          <a:prstGeom prst="rect">
            <a:avLst/>
          </a:prstGeom>
          <a:noFill/>
        </p:spPr>
        <p:txBody>
          <a:bodyPr wrap="square" rtlCol="0">
            <a:spAutoFit/>
          </a:bodyPr>
          <a:lstStyle/>
          <a:p>
            <a:r>
              <a:rPr lang="en-US" altLang="zh-CN" sz="2400" dirty="0"/>
              <a:t>Integrate more evaluations to test the TAR found in worm </a:t>
            </a:r>
            <a:endParaRPr lang="en-US" sz="2400" dirty="0"/>
          </a:p>
          <a:p>
            <a:endParaRPr lang="en-US" altLang="zh-CN" sz="2400" dirty="0" smtClean="0"/>
          </a:p>
          <a:p>
            <a:endParaRPr lang="en-US" altLang="zh-CN" sz="2400" dirty="0"/>
          </a:p>
          <a:p>
            <a:r>
              <a:rPr lang="en-US" altLang="zh-CN" sz="2400" dirty="0" smtClean="0"/>
              <a:t>Use </a:t>
            </a:r>
            <a:r>
              <a:rPr lang="en-US" altLang="zh-CN" sz="2400" dirty="0" err="1" smtClean="0"/>
              <a:t>Circos</a:t>
            </a:r>
            <a:r>
              <a:rPr lang="en-US" altLang="zh-CN" sz="2400" dirty="0" smtClean="0"/>
              <a:t> to visualize </a:t>
            </a:r>
            <a:r>
              <a:rPr lang="en-US" altLang="zh-CN" sz="2400" dirty="0" err="1" smtClean="0"/>
              <a:t>mappability</a:t>
            </a:r>
            <a:r>
              <a:rPr lang="en-US" altLang="zh-CN" sz="2400" dirty="0" smtClean="0"/>
              <a:t> and synteny data in a circular layout</a:t>
            </a:r>
          </a:p>
          <a:p>
            <a:endParaRPr lang="en-US" altLang="zh-CN" sz="2400" dirty="0" smtClean="0"/>
          </a:p>
          <a:p>
            <a:endParaRPr lang="en-US" altLang="zh-CN" sz="2400" dirty="0"/>
          </a:p>
          <a:p>
            <a:r>
              <a:rPr lang="en-US" altLang="zh-CN" sz="2400" dirty="0" smtClean="0"/>
              <a:t>Visualize the RNA-</a:t>
            </a:r>
            <a:r>
              <a:rPr lang="en-US" altLang="zh-CN" sz="2400" dirty="0" err="1" smtClean="0"/>
              <a:t>seq</a:t>
            </a:r>
            <a:r>
              <a:rPr lang="en-US" altLang="zh-CN" sz="2400" dirty="0" smtClean="0"/>
              <a:t> data for human and fly</a:t>
            </a:r>
          </a:p>
          <a:p>
            <a:endParaRPr lang="en-US" altLang="zh-CN" sz="2400" dirty="0"/>
          </a:p>
          <a:p>
            <a:endParaRPr lang="en-US" altLang="zh-CN" sz="2400" dirty="0" smtClean="0"/>
          </a:p>
          <a:p>
            <a:r>
              <a:rPr lang="en-US" altLang="zh-CN" sz="2400" dirty="0" smtClean="0"/>
              <a:t>Find TARs in human and fly </a:t>
            </a:r>
            <a:r>
              <a:rPr lang="en-US" altLang="zh-CN" sz="2400" dirty="0" err="1" smtClean="0"/>
              <a:t>Hox</a:t>
            </a:r>
            <a:r>
              <a:rPr lang="en-US" altLang="zh-CN" sz="2400" dirty="0" smtClean="0"/>
              <a:t> clusters</a:t>
            </a:r>
          </a:p>
        </p:txBody>
      </p:sp>
      <p:sp>
        <p:nvSpPr>
          <p:cNvPr id="7" name="Slide Number Placeholder 6"/>
          <p:cNvSpPr>
            <a:spLocks noGrp="1"/>
          </p:cNvSpPr>
          <p:nvPr>
            <p:ph type="sldNum" sz="quarter" idx="12"/>
          </p:nvPr>
        </p:nvSpPr>
        <p:spPr/>
        <p:txBody>
          <a:bodyPr/>
          <a:lstStyle/>
          <a:p>
            <a:fld id="{1789C0F2-17E0-497A-9BBE-0C73201AAFE3}" type="slidenum">
              <a:rPr lang="en-US" smtClean="0"/>
              <a:pPr/>
              <a:t>22</a:t>
            </a:fld>
            <a:endParaRPr lang="en-US" dirty="0"/>
          </a:p>
        </p:txBody>
      </p:sp>
    </p:spTree>
    <p:extLst>
      <p:ext uri="{BB962C8B-B14F-4D97-AF65-F5344CB8AC3E}">
        <p14:creationId xmlns:p14="http://schemas.microsoft.com/office/powerpoint/2010/main" val="46522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50" y="176697"/>
            <a:ext cx="9115280" cy="523220"/>
          </a:xfrm>
          <a:prstGeom prst="rect">
            <a:avLst/>
          </a:prstGeom>
          <a:noFill/>
        </p:spPr>
        <p:txBody>
          <a:bodyPr wrap="square" rtlCol="0">
            <a:spAutoFit/>
          </a:bodyPr>
          <a:lstStyle/>
          <a:p>
            <a:r>
              <a:rPr lang="en-US" sz="2800" b="1" dirty="0" smtClean="0"/>
              <a:t>Acknowledgements</a:t>
            </a:r>
            <a:endParaRPr lang="en-US" sz="2800" b="1" dirty="0"/>
          </a:p>
        </p:txBody>
      </p:sp>
      <p:sp>
        <p:nvSpPr>
          <p:cNvPr id="5" name="TextBox 4"/>
          <p:cNvSpPr txBox="1"/>
          <p:nvPr/>
        </p:nvSpPr>
        <p:spPr>
          <a:xfrm>
            <a:off x="795259" y="1768659"/>
            <a:ext cx="8083159" cy="4401205"/>
          </a:xfrm>
          <a:prstGeom prst="rect">
            <a:avLst/>
          </a:prstGeom>
          <a:noFill/>
        </p:spPr>
        <p:txBody>
          <a:bodyPr wrap="square" rtlCol="0">
            <a:spAutoFit/>
          </a:bodyPr>
          <a:lstStyle/>
          <a:p>
            <a:r>
              <a:rPr lang="en-US" sz="2800" dirty="0" smtClean="0"/>
              <a:t>Special thanks to Dr. Roger Alexander</a:t>
            </a:r>
          </a:p>
          <a:p>
            <a:r>
              <a:rPr lang="en-US" sz="2800" dirty="0" smtClean="0"/>
              <a:t>Dr</a:t>
            </a:r>
            <a:r>
              <a:rPr lang="en-US" sz="2800" dirty="0"/>
              <a:t>. Mark Gerstein (rotation advisor)</a:t>
            </a:r>
          </a:p>
          <a:p>
            <a:r>
              <a:rPr lang="en-US" sz="2800" dirty="0" smtClean="0"/>
              <a:t>Dr. </a:t>
            </a:r>
            <a:r>
              <a:rPr lang="en-US" sz="2800" dirty="0" err="1" smtClean="0"/>
              <a:t>Arif</a:t>
            </a:r>
            <a:r>
              <a:rPr lang="en-US" sz="2800" dirty="0" smtClean="0"/>
              <a:t> </a:t>
            </a:r>
            <a:r>
              <a:rPr lang="en-US" sz="2800" dirty="0" err="1" smtClean="0"/>
              <a:t>Harmanci</a:t>
            </a:r>
            <a:endParaRPr lang="en-US" sz="2800" dirty="0" smtClean="0"/>
          </a:p>
          <a:p>
            <a:r>
              <a:rPr lang="en-US" sz="2800" dirty="0" smtClean="0"/>
              <a:t>Dr. </a:t>
            </a:r>
            <a:r>
              <a:rPr lang="en-US" sz="2800" dirty="0" err="1" smtClean="0"/>
              <a:t>Daifeng</a:t>
            </a:r>
            <a:r>
              <a:rPr lang="en-US" sz="2800" dirty="0" smtClean="0"/>
              <a:t> Wang</a:t>
            </a:r>
          </a:p>
          <a:p>
            <a:r>
              <a:rPr lang="en-US" sz="2800" dirty="0" smtClean="0"/>
              <a:t>Declan Clarke</a:t>
            </a:r>
          </a:p>
          <a:p>
            <a:r>
              <a:rPr lang="en-US" sz="2800" dirty="0" smtClean="0"/>
              <a:t>All the Gerstein Lab members</a:t>
            </a:r>
          </a:p>
          <a:p>
            <a:endParaRPr lang="en-US" sz="2800" dirty="0"/>
          </a:p>
          <a:p>
            <a:r>
              <a:rPr lang="en-US" sz="2800" dirty="0" smtClean="0"/>
              <a:t>The MCGD DGSs</a:t>
            </a:r>
          </a:p>
          <a:p>
            <a:r>
              <a:rPr lang="en-US" sz="2800" dirty="0" smtClean="0"/>
              <a:t>1</a:t>
            </a:r>
            <a:r>
              <a:rPr lang="en-US" sz="2800" baseline="30000" dirty="0" smtClean="0"/>
              <a:t>st</a:t>
            </a:r>
            <a:r>
              <a:rPr lang="en-US" sz="2800" dirty="0" smtClean="0"/>
              <a:t> year MCGD classmates</a:t>
            </a:r>
          </a:p>
          <a:p>
            <a:r>
              <a:rPr lang="en-US" sz="2800" dirty="0" err="1" smtClean="0"/>
              <a:t>Shirlene</a:t>
            </a:r>
            <a:r>
              <a:rPr lang="en-US" sz="2800" dirty="0" smtClean="0"/>
              <a:t> Scott</a:t>
            </a:r>
            <a:endParaRPr lang="en-US" sz="2800"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23</a:t>
            </a:fld>
            <a:endParaRPr lang="en-US" dirty="0"/>
          </a:p>
        </p:txBody>
      </p:sp>
    </p:spTree>
    <p:extLst>
      <p:ext uri="{BB962C8B-B14F-4D97-AF65-F5344CB8AC3E}">
        <p14:creationId xmlns:p14="http://schemas.microsoft.com/office/powerpoint/2010/main" val="348500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00099"/>
            <a:ext cx="7770813" cy="1429871"/>
          </a:xfrm>
        </p:spPr>
        <p:txBody>
          <a:body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24</a:t>
            </a:fld>
            <a:endParaRPr lang="en-US" dirty="0"/>
          </a:p>
        </p:txBody>
      </p:sp>
    </p:spTree>
    <p:extLst>
      <p:ext uri="{BB962C8B-B14F-4D97-AF65-F5344CB8AC3E}">
        <p14:creationId xmlns:p14="http://schemas.microsoft.com/office/powerpoint/2010/main" val="176761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3" y="1382280"/>
            <a:ext cx="9264093" cy="4713719"/>
          </a:xfrm>
          <a:prstGeom prst="rect">
            <a:avLst/>
          </a:prstGeom>
        </p:spPr>
      </p:pic>
      <p:sp>
        <p:nvSpPr>
          <p:cNvPr id="6" name="TextBox 5"/>
          <p:cNvSpPr txBox="1"/>
          <p:nvPr/>
        </p:nvSpPr>
        <p:spPr>
          <a:xfrm>
            <a:off x="16850" y="176697"/>
            <a:ext cx="9115280" cy="523220"/>
          </a:xfrm>
          <a:prstGeom prst="rect">
            <a:avLst/>
          </a:prstGeom>
          <a:noFill/>
        </p:spPr>
        <p:txBody>
          <a:bodyPr wrap="square" rtlCol="0">
            <a:spAutoFit/>
          </a:bodyPr>
          <a:lstStyle/>
          <a:p>
            <a:r>
              <a:rPr lang="en-US" sz="2800" b="1" dirty="0" smtClean="0"/>
              <a:t>Why </a:t>
            </a:r>
            <a:r>
              <a:rPr lang="en-US" sz="2800" b="1" dirty="0" err="1" smtClean="0"/>
              <a:t>Hox</a:t>
            </a:r>
            <a:r>
              <a:rPr lang="en-US" sz="2800" b="1" dirty="0" smtClean="0"/>
              <a:t> genes: </a:t>
            </a:r>
            <a:r>
              <a:rPr lang="en-US" sz="2800" b="1" dirty="0" err="1" smtClean="0"/>
              <a:t>Hox</a:t>
            </a:r>
            <a:r>
              <a:rPr lang="en-US" sz="2800" b="1" dirty="0" smtClean="0"/>
              <a:t> genes in different species</a:t>
            </a:r>
            <a:endParaRPr lang="en-US" sz="2800" b="1" dirty="0"/>
          </a:p>
        </p:txBody>
      </p:sp>
      <p:sp>
        <p:nvSpPr>
          <p:cNvPr id="7" name="TextBox 6"/>
          <p:cNvSpPr txBox="1"/>
          <p:nvPr/>
        </p:nvSpPr>
        <p:spPr>
          <a:xfrm>
            <a:off x="6089076" y="6531825"/>
            <a:ext cx="3881341" cy="369332"/>
          </a:xfrm>
          <a:prstGeom prst="rect">
            <a:avLst/>
          </a:prstGeom>
          <a:noFill/>
        </p:spPr>
        <p:txBody>
          <a:bodyPr wrap="square" rtlCol="0">
            <a:spAutoFit/>
          </a:bodyPr>
          <a:lstStyle/>
          <a:p>
            <a:r>
              <a:rPr lang="en-US" dirty="0" smtClean="0"/>
              <a:t>Pearson, Lemons et al. 2005</a:t>
            </a:r>
            <a:endParaRPr lang="en-US" dirty="0"/>
          </a:p>
        </p:txBody>
      </p:sp>
      <p:sp>
        <p:nvSpPr>
          <p:cNvPr id="8" name="Slide Number Placeholder 7"/>
          <p:cNvSpPr>
            <a:spLocks noGrp="1"/>
          </p:cNvSpPr>
          <p:nvPr>
            <p:ph type="sldNum" sz="quarter" idx="12"/>
          </p:nvPr>
        </p:nvSpPr>
        <p:spPr/>
        <p:txBody>
          <a:bodyPr/>
          <a:lstStyle/>
          <a:p>
            <a:fld id="{1789C0F2-17E0-497A-9BBE-0C73201AAFE3}" type="slidenum">
              <a:rPr lang="en-US" smtClean="0"/>
              <a:pPr/>
              <a:t>3</a:t>
            </a:fld>
            <a:endParaRPr lang="en-US" dirty="0"/>
          </a:p>
        </p:txBody>
      </p:sp>
    </p:spTree>
    <p:extLst>
      <p:ext uri="{BB962C8B-B14F-4D97-AF65-F5344CB8AC3E}">
        <p14:creationId xmlns:p14="http://schemas.microsoft.com/office/powerpoint/2010/main" val="39822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711" y="572788"/>
            <a:ext cx="8810799" cy="6285212"/>
            <a:chOff x="237391" y="1233808"/>
            <a:chExt cx="6785394" cy="5106994"/>
          </a:xfrm>
        </p:grpSpPr>
        <p:pic>
          <p:nvPicPr>
            <p:cNvPr id="6" name="Picture 5" descr="Screen Shot 2012-12-07 at 2.15.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91" y="1233808"/>
              <a:ext cx="6247831" cy="3257480"/>
            </a:xfrm>
            <a:prstGeom prst="rect">
              <a:avLst/>
            </a:prstGeom>
          </p:spPr>
        </p:pic>
        <p:pic>
          <p:nvPicPr>
            <p:cNvPr id="7" name="Picture 6" descr="Screen Shot 2012-12-07 at 2.17.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188" y="3299911"/>
              <a:ext cx="2899597" cy="3040891"/>
            </a:xfrm>
            <a:prstGeom prst="rect">
              <a:avLst/>
            </a:prstGeom>
          </p:spPr>
        </p:pic>
      </p:grpSp>
      <p:sp>
        <p:nvSpPr>
          <p:cNvPr id="10" name="TextBox 9"/>
          <p:cNvSpPr txBox="1"/>
          <p:nvPr/>
        </p:nvSpPr>
        <p:spPr>
          <a:xfrm>
            <a:off x="16850" y="-1353"/>
            <a:ext cx="9115280" cy="523220"/>
          </a:xfrm>
          <a:prstGeom prst="rect">
            <a:avLst/>
          </a:prstGeom>
          <a:noFill/>
        </p:spPr>
        <p:txBody>
          <a:bodyPr wrap="square" rtlCol="0">
            <a:spAutoFit/>
          </a:bodyPr>
          <a:lstStyle/>
          <a:p>
            <a:r>
              <a:rPr lang="en-US" sz="2800" b="1" dirty="0" smtClean="0"/>
              <a:t>Why noncoding-RNA: HOTAIR in </a:t>
            </a:r>
            <a:r>
              <a:rPr lang="en-US" sz="2800" b="1" i="1" dirty="0"/>
              <a:t>H</a:t>
            </a:r>
            <a:r>
              <a:rPr lang="en-US" sz="2800" b="1" i="1" dirty="0" smtClean="0"/>
              <a:t>omo sapiens</a:t>
            </a:r>
            <a:endParaRPr lang="en-US" sz="2800" b="1" i="1" dirty="0"/>
          </a:p>
        </p:txBody>
      </p:sp>
      <p:sp>
        <p:nvSpPr>
          <p:cNvPr id="11" name="TextBox 10"/>
          <p:cNvSpPr txBox="1"/>
          <p:nvPr/>
        </p:nvSpPr>
        <p:spPr>
          <a:xfrm>
            <a:off x="89423" y="6488668"/>
            <a:ext cx="3881341" cy="369332"/>
          </a:xfrm>
          <a:prstGeom prst="rect">
            <a:avLst/>
          </a:prstGeom>
          <a:noFill/>
        </p:spPr>
        <p:txBody>
          <a:bodyPr wrap="square" rtlCol="0">
            <a:spAutoFit/>
          </a:bodyPr>
          <a:lstStyle/>
          <a:p>
            <a:r>
              <a:rPr lang="en-US" dirty="0" err="1" smtClean="0"/>
              <a:t>Rinn</a:t>
            </a:r>
            <a:r>
              <a:rPr lang="en-US" dirty="0" smtClean="0"/>
              <a:t>, </a:t>
            </a:r>
            <a:r>
              <a:rPr lang="en-US" dirty="0" err="1" smtClean="0"/>
              <a:t>Kertesz</a:t>
            </a:r>
            <a:r>
              <a:rPr lang="en-US" dirty="0" smtClean="0"/>
              <a:t> et al. 2007</a:t>
            </a:r>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4</a:t>
            </a:fld>
            <a:endParaRPr lang="en-US" dirty="0"/>
          </a:p>
        </p:txBody>
      </p:sp>
    </p:spTree>
    <p:extLst>
      <p:ext uri="{BB962C8B-B14F-4D97-AF65-F5344CB8AC3E}">
        <p14:creationId xmlns:p14="http://schemas.microsoft.com/office/powerpoint/2010/main" val="3214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263704941"/>
              </p:ext>
            </p:extLst>
          </p:nvPr>
        </p:nvGraphicFramePr>
        <p:xfrm>
          <a:off x="126889" y="1102476"/>
          <a:ext cx="3608342" cy="2540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3646422" y="2006061"/>
            <a:ext cx="652825" cy="308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Diagram 11"/>
          <p:cNvGraphicFramePr/>
          <p:nvPr>
            <p:extLst>
              <p:ext uri="{D42A27DB-BD31-4B8C-83A1-F6EECF244321}">
                <p14:modId xmlns:p14="http://schemas.microsoft.com/office/powerpoint/2010/main" val="3918890000"/>
              </p:ext>
            </p:extLst>
          </p:nvPr>
        </p:nvGraphicFramePr>
        <p:xfrm>
          <a:off x="4299249" y="1697436"/>
          <a:ext cx="4617005" cy="29207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ext uri="{D42A27DB-BD31-4B8C-83A1-F6EECF244321}">
                <p14:modId xmlns:p14="http://schemas.microsoft.com/office/powerpoint/2010/main" val="1901100127"/>
              </p:ext>
            </p:extLst>
          </p:nvPr>
        </p:nvGraphicFramePr>
        <p:xfrm>
          <a:off x="126885" y="5208044"/>
          <a:ext cx="4576946" cy="12493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6" name="Right Arrow 15"/>
          <p:cNvSpPr/>
          <p:nvPr/>
        </p:nvSpPr>
        <p:spPr>
          <a:xfrm rot="8589055">
            <a:off x="4648070" y="4827653"/>
            <a:ext cx="652825" cy="3086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850" y="176697"/>
            <a:ext cx="9115280" cy="523220"/>
          </a:xfrm>
          <a:prstGeom prst="rect">
            <a:avLst/>
          </a:prstGeom>
          <a:noFill/>
        </p:spPr>
        <p:txBody>
          <a:bodyPr wrap="square" rtlCol="0">
            <a:spAutoFit/>
          </a:bodyPr>
          <a:lstStyle/>
          <a:p>
            <a:r>
              <a:rPr lang="en-US" sz="2800" b="1" dirty="0" smtClean="0"/>
              <a:t>Uniform Processing Pipeline</a:t>
            </a:r>
            <a:endParaRPr lang="en-US" sz="2800" b="1"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5</a:t>
            </a:fld>
            <a:endParaRPr lang="en-US" dirty="0"/>
          </a:p>
        </p:txBody>
      </p:sp>
      <p:sp>
        <p:nvSpPr>
          <p:cNvPr id="2" name="Rectangle 1"/>
          <p:cNvSpPr/>
          <p:nvPr/>
        </p:nvSpPr>
        <p:spPr>
          <a:xfrm>
            <a:off x="126889" y="733144"/>
            <a:ext cx="1744701" cy="369332"/>
          </a:xfrm>
          <a:prstGeom prst="rect">
            <a:avLst/>
          </a:prstGeom>
        </p:spPr>
        <p:txBody>
          <a:bodyPr wrap="none">
            <a:spAutoFit/>
          </a:bodyPr>
          <a:lstStyle/>
          <a:p>
            <a:r>
              <a:rPr lang="en-US" b="1" dirty="0"/>
              <a:t>1) TAR Calling </a:t>
            </a:r>
            <a:endParaRPr lang="en-US" dirty="0"/>
          </a:p>
        </p:txBody>
      </p:sp>
      <p:sp>
        <p:nvSpPr>
          <p:cNvPr id="10" name="Rectangle 9"/>
          <p:cNvSpPr/>
          <p:nvPr/>
        </p:nvSpPr>
        <p:spPr>
          <a:xfrm>
            <a:off x="4299249" y="1276109"/>
            <a:ext cx="1628045" cy="369332"/>
          </a:xfrm>
          <a:prstGeom prst="rect">
            <a:avLst/>
          </a:prstGeom>
        </p:spPr>
        <p:txBody>
          <a:bodyPr wrap="none">
            <a:spAutoFit/>
          </a:bodyPr>
          <a:lstStyle/>
          <a:p>
            <a:r>
              <a:rPr lang="en-US" dirty="0"/>
              <a:t>2) </a:t>
            </a:r>
            <a:r>
              <a:rPr lang="en-US" dirty="0" err="1"/>
              <a:t>Mappability</a:t>
            </a:r>
            <a:endParaRPr lang="en-US" dirty="0"/>
          </a:p>
        </p:txBody>
      </p:sp>
      <p:sp>
        <p:nvSpPr>
          <p:cNvPr id="11" name="Rectangle 10"/>
          <p:cNvSpPr/>
          <p:nvPr/>
        </p:nvSpPr>
        <p:spPr>
          <a:xfrm>
            <a:off x="126889" y="4760538"/>
            <a:ext cx="3330659" cy="369332"/>
          </a:xfrm>
          <a:prstGeom prst="rect">
            <a:avLst/>
          </a:prstGeom>
        </p:spPr>
        <p:txBody>
          <a:bodyPr wrap="none">
            <a:spAutoFit/>
          </a:bodyPr>
          <a:lstStyle/>
          <a:p>
            <a:r>
              <a:rPr lang="en-US" dirty="0"/>
              <a:t>3) </a:t>
            </a:r>
            <a:r>
              <a:rPr lang="en-US" dirty="0" err="1"/>
              <a:t>Synteny</a:t>
            </a:r>
            <a:r>
              <a:rPr lang="en-US" dirty="0"/>
              <a:t> mapping with </a:t>
            </a:r>
            <a:r>
              <a:rPr lang="en-US" dirty="0" err="1"/>
              <a:t>Circos</a:t>
            </a:r>
            <a:endParaRPr lang="en-US" dirty="0"/>
          </a:p>
        </p:txBody>
      </p:sp>
    </p:spTree>
    <p:extLst>
      <p:ext uri="{BB962C8B-B14F-4D97-AF65-F5344CB8AC3E}">
        <p14:creationId xmlns:p14="http://schemas.microsoft.com/office/powerpoint/2010/main" val="1101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7">
                                            <p:graphicEl>
                                              <a:dgm id="{97139053-4B6D-9F44-97BA-F93077A69DE8}"/>
                                            </p:graphicEl>
                                          </p:spTgt>
                                        </p:tgtEl>
                                        <p:attrNameLst>
                                          <p:attrName>style.color</p:attrName>
                                        </p:attrNameLst>
                                      </p:cBhvr>
                                      <p:by>
                                        <p:hsl h="-7200000" s="0" l="0"/>
                                      </p:by>
                                    </p:animClr>
                                    <p:animClr clrSpc="hsl" dir="cw">
                                      <p:cBhvr>
                                        <p:cTn id="7" dur="500" fill="hold"/>
                                        <p:tgtEl>
                                          <p:spTgt spid="7">
                                            <p:graphicEl>
                                              <a:dgm id="{97139053-4B6D-9F44-97BA-F93077A69DE8}"/>
                                            </p:graphicEl>
                                          </p:spTgt>
                                        </p:tgtEl>
                                        <p:attrNameLst>
                                          <p:attrName>fillcolor</p:attrName>
                                        </p:attrNameLst>
                                      </p:cBhvr>
                                      <p:by>
                                        <p:hsl h="-7200000" s="0" l="0"/>
                                      </p:by>
                                    </p:animClr>
                                    <p:animClr clrSpc="hsl" dir="cw">
                                      <p:cBhvr>
                                        <p:cTn id="8" dur="500" fill="hold"/>
                                        <p:tgtEl>
                                          <p:spTgt spid="7">
                                            <p:graphicEl>
                                              <a:dgm id="{97139053-4B6D-9F44-97BA-F93077A69DE8}"/>
                                            </p:graphicEl>
                                          </p:spTgt>
                                        </p:tgtEl>
                                        <p:attrNameLst>
                                          <p:attrName>stroke.color</p:attrName>
                                        </p:attrNameLst>
                                      </p:cBhvr>
                                      <p:by>
                                        <p:hsl h="-7200000" s="0" l="0"/>
                                      </p:by>
                                    </p:animClr>
                                    <p:set>
                                      <p:cBhvr>
                                        <p:cTn id="9" dur="500" fill="hold"/>
                                        <p:tgtEl>
                                          <p:spTgt spid="7">
                                            <p:graphicEl>
                                              <a:dgm id="{97139053-4B6D-9F44-97BA-F93077A69DE8}"/>
                                            </p:graphicEl>
                                          </p:spTgt>
                                        </p:tgtEl>
                                        <p:attrNameLst>
                                          <p:attrName>fill.type</p:attrName>
                                        </p:attrNameLst>
                                      </p:cBhvr>
                                      <p:to>
                                        <p:strVal val="solid"/>
                                      </p:to>
                                    </p:set>
                                  </p:childTnLst>
                                </p:cTn>
                              </p:par>
                              <p:par>
                                <p:cTn id="10" presetID="22" presetClass="emph" presetSubtype="0" fill="hold" grpId="0" nodeType="withEffect">
                                  <p:stCondLst>
                                    <p:cond delay="0"/>
                                  </p:stCondLst>
                                  <p:childTnLst>
                                    <p:animClr clrSpc="hsl" dir="cw">
                                      <p:cBhvr override="childStyle">
                                        <p:cTn id="11" dur="500" fill="hold"/>
                                        <p:tgtEl>
                                          <p:spTgt spid="7">
                                            <p:graphicEl>
                                              <a:dgm id="{EAD6483E-426A-EA42-B87A-929A3CD8E6B9}"/>
                                            </p:graphicEl>
                                          </p:spTgt>
                                        </p:tgtEl>
                                        <p:attrNameLst>
                                          <p:attrName>style.color</p:attrName>
                                        </p:attrNameLst>
                                      </p:cBhvr>
                                      <p:by>
                                        <p:hsl h="-7200000" s="0" l="0"/>
                                      </p:by>
                                    </p:animClr>
                                    <p:animClr clrSpc="hsl" dir="cw">
                                      <p:cBhvr>
                                        <p:cTn id="12" dur="500" fill="hold"/>
                                        <p:tgtEl>
                                          <p:spTgt spid="7">
                                            <p:graphicEl>
                                              <a:dgm id="{EAD6483E-426A-EA42-B87A-929A3CD8E6B9}"/>
                                            </p:graphicEl>
                                          </p:spTgt>
                                        </p:tgtEl>
                                        <p:attrNameLst>
                                          <p:attrName>fillcolor</p:attrName>
                                        </p:attrNameLst>
                                      </p:cBhvr>
                                      <p:by>
                                        <p:hsl h="-7200000" s="0" l="0"/>
                                      </p:by>
                                    </p:animClr>
                                    <p:animClr clrSpc="hsl" dir="cw">
                                      <p:cBhvr>
                                        <p:cTn id="13" dur="500" fill="hold"/>
                                        <p:tgtEl>
                                          <p:spTgt spid="7">
                                            <p:graphicEl>
                                              <a:dgm id="{EAD6483E-426A-EA42-B87A-929A3CD8E6B9}"/>
                                            </p:graphicEl>
                                          </p:spTgt>
                                        </p:tgtEl>
                                        <p:attrNameLst>
                                          <p:attrName>stroke.color</p:attrName>
                                        </p:attrNameLst>
                                      </p:cBhvr>
                                      <p:by>
                                        <p:hsl h="-7200000" s="0" l="0"/>
                                      </p:by>
                                    </p:animClr>
                                    <p:set>
                                      <p:cBhvr>
                                        <p:cTn id="14" dur="500" fill="hold"/>
                                        <p:tgtEl>
                                          <p:spTgt spid="7">
                                            <p:graphicEl>
                                              <a:dgm id="{EAD6483E-426A-EA42-B87A-929A3CD8E6B9}"/>
                                            </p:graphicEl>
                                          </p:spTgt>
                                        </p:tgtEl>
                                        <p:attrNameLst>
                                          <p:attrName>fill.type</p:attrName>
                                        </p:attrNameLst>
                                      </p:cBhvr>
                                      <p:to>
                                        <p:strVal val="solid"/>
                                      </p:to>
                                    </p:set>
                                  </p:childTnLst>
                                </p:cTn>
                              </p:par>
                              <p:par>
                                <p:cTn id="15" presetID="22" presetClass="emph" presetSubtype="0" fill="hold" grpId="0" nodeType="withEffect">
                                  <p:stCondLst>
                                    <p:cond delay="0"/>
                                  </p:stCondLst>
                                  <p:childTnLst>
                                    <p:animClr clrSpc="hsl" dir="cw">
                                      <p:cBhvr override="childStyle">
                                        <p:cTn id="16" dur="500" fill="hold"/>
                                        <p:tgtEl>
                                          <p:spTgt spid="7">
                                            <p:graphicEl>
                                              <a:dgm id="{355E9D9D-4B12-BB48-8EB5-2A4DCB5CBC75}"/>
                                            </p:graphicEl>
                                          </p:spTgt>
                                        </p:tgtEl>
                                        <p:attrNameLst>
                                          <p:attrName>style.color</p:attrName>
                                        </p:attrNameLst>
                                      </p:cBhvr>
                                      <p:by>
                                        <p:hsl h="-7200000" s="0" l="0"/>
                                      </p:by>
                                    </p:animClr>
                                    <p:animClr clrSpc="hsl" dir="cw">
                                      <p:cBhvr>
                                        <p:cTn id="17" dur="500" fill="hold"/>
                                        <p:tgtEl>
                                          <p:spTgt spid="7">
                                            <p:graphicEl>
                                              <a:dgm id="{355E9D9D-4B12-BB48-8EB5-2A4DCB5CBC75}"/>
                                            </p:graphicEl>
                                          </p:spTgt>
                                        </p:tgtEl>
                                        <p:attrNameLst>
                                          <p:attrName>fillcolor</p:attrName>
                                        </p:attrNameLst>
                                      </p:cBhvr>
                                      <p:by>
                                        <p:hsl h="-7200000" s="0" l="0"/>
                                      </p:by>
                                    </p:animClr>
                                    <p:animClr clrSpc="hsl" dir="cw">
                                      <p:cBhvr>
                                        <p:cTn id="18" dur="500" fill="hold"/>
                                        <p:tgtEl>
                                          <p:spTgt spid="7">
                                            <p:graphicEl>
                                              <a:dgm id="{355E9D9D-4B12-BB48-8EB5-2A4DCB5CBC75}"/>
                                            </p:graphicEl>
                                          </p:spTgt>
                                        </p:tgtEl>
                                        <p:attrNameLst>
                                          <p:attrName>stroke.color</p:attrName>
                                        </p:attrNameLst>
                                      </p:cBhvr>
                                      <p:by>
                                        <p:hsl h="-7200000" s="0" l="0"/>
                                      </p:by>
                                    </p:animClr>
                                    <p:set>
                                      <p:cBhvr>
                                        <p:cTn id="19" dur="500" fill="hold"/>
                                        <p:tgtEl>
                                          <p:spTgt spid="7">
                                            <p:graphicEl>
                                              <a:dgm id="{355E9D9D-4B12-BB48-8EB5-2A4DCB5CBC75}"/>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50" y="176697"/>
            <a:ext cx="9115280" cy="523220"/>
          </a:xfrm>
          <a:prstGeom prst="rect">
            <a:avLst/>
          </a:prstGeom>
          <a:noFill/>
        </p:spPr>
        <p:txBody>
          <a:bodyPr wrap="square" rtlCol="0">
            <a:spAutoFit/>
          </a:bodyPr>
          <a:lstStyle/>
          <a:p>
            <a:pPr algn="ctr"/>
            <a:r>
              <a:rPr lang="en-US" sz="2800" b="1" dirty="0" smtClean="0"/>
              <a:t>Life Cycle of Roundworm </a:t>
            </a:r>
            <a:r>
              <a:rPr lang="en-US" sz="2800" b="1" i="1" dirty="0" smtClean="0"/>
              <a:t>C. </a:t>
            </a:r>
            <a:r>
              <a:rPr lang="en-US" sz="2800" b="1" i="1" dirty="0" err="1" smtClean="0"/>
              <a:t>elegans</a:t>
            </a:r>
            <a:endParaRPr lang="en-US" sz="2800" b="1"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6</a:t>
            </a:fld>
            <a:endParaRPr lang="en-US" dirty="0"/>
          </a:p>
        </p:txBody>
      </p:sp>
      <p:pic>
        <p:nvPicPr>
          <p:cNvPr id="7" name="Picture 6"/>
          <p:cNvPicPr>
            <a:picLocks noChangeAspect="1"/>
          </p:cNvPicPr>
          <p:nvPr/>
        </p:nvPicPr>
        <p:blipFill>
          <a:blip r:embed="rId3"/>
          <a:stretch>
            <a:fillRect/>
          </a:stretch>
        </p:blipFill>
        <p:spPr>
          <a:xfrm>
            <a:off x="1260928" y="894986"/>
            <a:ext cx="6919686" cy="5304428"/>
          </a:xfrm>
          <a:prstGeom prst="rect">
            <a:avLst/>
          </a:prstGeom>
        </p:spPr>
      </p:pic>
      <p:sp>
        <p:nvSpPr>
          <p:cNvPr id="9" name="Rectangle 8"/>
          <p:cNvSpPr/>
          <p:nvPr/>
        </p:nvSpPr>
        <p:spPr>
          <a:xfrm>
            <a:off x="0" y="6534023"/>
            <a:ext cx="2046391" cy="307777"/>
          </a:xfrm>
          <a:prstGeom prst="rect">
            <a:avLst/>
          </a:prstGeom>
        </p:spPr>
        <p:txBody>
          <a:bodyPr wrap="none">
            <a:spAutoFit/>
          </a:bodyPr>
          <a:lstStyle/>
          <a:p>
            <a:r>
              <a:rPr lang="en-US" sz="1400"/>
              <a:t>Image from Worm Atlas</a:t>
            </a:r>
          </a:p>
        </p:txBody>
      </p:sp>
    </p:spTree>
    <p:extLst>
      <p:ext uri="{BB962C8B-B14F-4D97-AF65-F5344CB8AC3E}">
        <p14:creationId xmlns:p14="http://schemas.microsoft.com/office/powerpoint/2010/main" val="304005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50" y="176697"/>
            <a:ext cx="9115280" cy="523220"/>
          </a:xfrm>
          <a:prstGeom prst="rect">
            <a:avLst/>
          </a:prstGeom>
          <a:noFill/>
        </p:spPr>
        <p:txBody>
          <a:bodyPr wrap="square" rtlCol="0">
            <a:spAutoFit/>
          </a:bodyPr>
          <a:lstStyle/>
          <a:p>
            <a:r>
              <a:rPr lang="en-US" sz="2800" b="1" dirty="0" smtClean="0"/>
              <a:t>RNA-</a:t>
            </a:r>
            <a:r>
              <a:rPr lang="en-US" sz="2800" b="1" dirty="0" err="1" smtClean="0"/>
              <a:t>seq</a:t>
            </a:r>
            <a:r>
              <a:rPr lang="en-US" sz="2800" b="1" dirty="0" smtClean="0"/>
              <a:t> Visualization for </a:t>
            </a:r>
            <a:r>
              <a:rPr lang="en-US" sz="2800" b="1" i="1" dirty="0" smtClean="0"/>
              <a:t>C. </a:t>
            </a:r>
            <a:r>
              <a:rPr lang="en-US" sz="2800" b="1" i="1" dirty="0" err="1" smtClean="0"/>
              <a:t>elegans</a:t>
            </a:r>
            <a:r>
              <a:rPr lang="en-US" sz="2800" b="1" i="1" dirty="0" smtClean="0"/>
              <a:t> </a:t>
            </a:r>
            <a:r>
              <a:rPr lang="en-US" sz="2800" b="1" dirty="0" smtClean="0"/>
              <a:t>(</a:t>
            </a:r>
            <a:r>
              <a:rPr lang="en-US" sz="2800" b="1" dirty="0" err="1" smtClean="0"/>
              <a:t>Hox</a:t>
            </a:r>
            <a:r>
              <a:rPr lang="en-US" sz="2800" b="1" dirty="0" smtClean="0"/>
              <a:t> Clusters) </a:t>
            </a:r>
            <a:endParaRPr lang="en-US" sz="2800" b="1"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7</a:t>
            </a:fld>
            <a:endParaRPr lang="en-US" dirty="0"/>
          </a:p>
        </p:txBody>
      </p:sp>
      <p:pic>
        <p:nvPicPr>
          <p:cNvPr id="13" name="Picture 12"/>
          <p:cNvPicPr>
            <a:picLocks noChangeAspect="1"/>
          </p:cNvPicPr>
          <p:nvPr/>
        </p:nvPicPr>
        <p:blipFill>
          <a:blip r:embed="rId3"/>
          <a:stretch>
            <a:fillRect/>
          </a:stretch>
        </p:blipFill>
        <p:spPr>
          <a:xfrm>
            <a:off x="73217" y="1369055"/>
            <a:ext cx="9007365" cy="4908374"/>
          </a:xfrm>
          <a:prstGeom prst="rect">
            <a:avLst/>
          </a:prstGeom>
        </p:spPr>
      </p:pic>
    </p:spTree>
    <p:extLst>
      <p:ext uri="{BB962C8B-B14F-4D97-AF65-F5344CB8AC3E}">
        <p14:creationId xmlns:p14="http://schemas.microsoft.com/office/powerpoint/2010/main" val="72081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39-ceh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6923"/>
            <a:ext cx="9144000" cy="4752975"/>
          </a:xfrm>
          <a:prstGeom prst="rect">
            <a:avLst/>
          </a:prstGeom>
        </p:spPr>
      </p:pic>
      <p:sp>
        <p:nvSpPr>
          <p:cNvPr id="5" name="TextBox 4"/>
          <p:cNvSpPr txBox="1"/>
          <p:nvPr/>
        </p:nvSpPr>
        <p:spPr>
          <a:xfrm>
            <a:off x="16850" y="176697"/>
            <a:ext cx="9115280" cy="523220"/>
          </a:xfrm>
          <a:prstGeom prst="rect">
            <a:avLst/>
          </a:prstGeom>
          <a:noFill/>
        </p:spPr>
        <p:txBody>
          <a:bodyPr wrap="square" rtlCol="0">
            <a:spAutoFit/>
          </a:bodyPr>
          <a:lstStyle/>
          <a:p>
            <a:r>
              <a:rPr lang="en-US" sz="2800" b="1" dirty="0"/>
              <a:t>Interesting TAR between lin-39 and ceh-13</a:t>
            </a:r>
          </a:p>
        </p:txBody>
      </p:sp>
      <p:sp>
        <p:nvSpPr>
          <p:cNvPr id="7" name="Slide Number Placeholder 6"/>
          <p:cNvSpPr>
            <a:spLocks noGrp="1"/>
          </p:cNvSpPr>
          <p:nvPr>
            <p:ph type="sldNum" sz="quarter" idx="12"/>
          </p:nvPr>
        </p:nvSpPr>
        <p:spPr/>
        <p:txBody>
          <a:bodyPr/>
          <a:lstStyle/>
          <a:p>
            <a:fld id="{1789C0F2-17E0-497A-9BBE-0C73201AAFE3}" type="slidenum">
              <a:rPr lang="en-US" smtClean="0"/>
              <a:pPr/>
              <a:t>8</a:t>
            </a:fld>
            <a:endParaRPr lang="en-US" dirty="0"/>
          </a:p>
        </p:txBody>
      </p:sp>
    </p:spTree>
    <p:extLst>
      <p:ext uri="{BB962C8B-B14F-4D97-AF65-F5344CB8AC3E}">
        <p14:creationId xmlns:p14="http://schemas.microsoft.com/office/powerpoint/2010/main" val="2712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237" y="1495816"/>
            <a:ext cx="8265400" cy="2446824"/>
          </a:xfrm>
          <a:prstGeom prst="rect">
            <a:avLst/>
          </a:prstGeom>
          <a:noFill/>
        </p:spPr>
        <p:txBody>
          <a:bodyPr wrap="square" rtlCol="0">
            <a:spAutoFit/>
          </a:bodyPr>
          <a:lstStyle/>
          <a:p>
            <a:r>
              <a:rPr lang="en-US" sz="2400" dirty="0" smtClean="0"/>
              <a:t>A new </a:t>
            </a:r>
            <a:r>
              <a:rPr lang="en-US" sz="2400" dirty="0" err="1" smtClean="0"/>
              <a:t>linc</a:t>
            </a:r>
            <a:r>
              <a:rPr lang="en-US" sz="2400" dirty="0" smtClean="0"/>
              <a:t>-RNA (long </a:t>
            </a:r>
            <a:r>
              <a:rPr lang="en-US" sz="2400" dirty="0" err="1" smtClean="0"/>
              <a:t>intergenic</a:t>
            </a:r>
            <a:r>
              <a:rPr lang="en-US" sz="2400" dirty="0" smtClean="0"/>
              <a:t> non-coding RNA)?</a:t>
            </a:r>
            <a:endParaRPr lang="en-US" sz="2400" dirty="0"/>
          </a:p>
          <a:p>
            <a:r>
              <a:rPr lang="en-US" dirty="0" smtClean="0"/>
              <a:t>- Over 200nt, transcribed between two protein-coding genes</a:t>
            </a:r>
          </a:p>
          <a:p>
            <a:endParaRPr lang="en-US" sz="1050" dirty="0" smtClean="0"/>
          </a:p>
          <a:p>
            <a:r>
              <a:rPr lang="en-US" sz="2400" dirty="0" smtClean="0"/>
              <a:t>Regulates lin-39?</a:t>
            </a:r>
          </a:p>
          <a:p>
            <a:r>
              <a:rPr lang="en-US" dirty="0" smtClean="0"/>
              <a:t>-share </a:t>
            </a:r>
            <a:r>
              <a:rPr lang="en-US" dirty="0" smtClean="0"/>
              <a:t>anti</a:t>
            </a:r>
            <a:r>
              <a:rPr lang="en-US" smtClean="0"/>
              <a:t>-correlated </a:t>
            </a:r>
            <a:r>
              <a:rPr lang="en-US" dirty="0" smtClean="0"/>
              <a:t>expression patterns during early embryogenesis</a:t>
            </a:r>
          </a:p>
          <a:p>
            <a:endParaRPr lang="en-US" sz="1050" dirty="0"/>
          </a:p>
          <a:p>
            <a:r>
              <a:rPr lang="en-US" sz="2400" dirty="0" smtClean="0"/>
              <a:t>Need to exclude the possibility that it is a repetitive region…</a:t>
            </a:r>
          </a:p>
          <a:p>
            <a:endParaRPr lang="en-US" sz="2400" dirty="0" smtClean="0"/>
          </a:p>
        </p:txBody>
      </p:sp>
      <p:sp>
        <p:nvSpPr>
          <p:cNvPr id="5" name="TextBox 4"/>
          <p:cNvSpPr txBox="1"/>
          <p:nvPr/>
        </p:nvSpPr>
        <p:spPr>
          <a:xfrm>
            <a:off x="4980" y="176697"/>
            <a:ext cx="9823002" cy="523220"/>
          </a:xfrm>
          <a:prstGeom prst="rect">
            <a:avLst/>
          </a:prstGeom>
          <a:noFill/>
        </p:spPr>
        <p:txBody>
          <a:bodyPr wrap="square" rtlCol="0">
            <a:spAutoFit/>
          </a:bodyPr>
          <a:lstStyle/>
          <a:p>
            <a:r>
              <a:rPr lang="en-US" altLang="zh-CN" sz="2800" b="1" dirty="0" smtClean="0"/>
              <a:t>Interpretation for potential TARs (between lin-39/ceh-13)</a:t>
            </a:r>
            <a:endParaRPr lang="en-US" sz="2800" b="1" dirty="0"/>
          </a:p>
        </p:txBody>
      </p:sp>
      <p:pic>
        <p:nvPicPr>
          <p:cNvPr id="6" name="Picture 5" descr="lin39-ceh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926999"/>
            <a:ext cx="5638800" cy="2931001"/>
          </a:xfrm>
          <a:prstGeom prst="rect">
            <a:avLst/>
          </a:prstGeom>
        </p:spPr>
      </p:pic>
      <p:sp>
        <p:nvSpPr>
          <p:cNvPr id="8" name="Slide Number Placeholder 7"/>
          <p:cNvSpPr>
            <a:spLocks noGrp="1"/>
          </p:cNvSpPr>
          <p:nvPr>
            <p:ph type="sldNum" sz="quarter" idx="12"/>
          </p:nvPr>
        </p:nvSpPr>
        <p:spPr/>
        <p:txBody>
          <a:bodyPr/>
          <a:lstStyle/>
          <a:p>
            <a:fld id="{1789C0F2-17E0-497A-9BBE-0C73201AAFE3}" type="slidenum">
              <a:rPr lang="en-US" smtClean="0"/>
              <a:pPr/>
              <a:t>9</a:t>
            </a:fld>
            <a:endParaRPr lang="en-US" dirty="0"/>
          </a:p>
        </p:txBody>
      </p:sp>
    </p:spTree>
    <p:extLst>
      <p:ext uri="{BB962C8B-B14F-4D97-AF65-F5344CB8AC3E}">
        <p14:creationId xmlns:p14="http://schemas.microsoft.com/office/powerpoint/2010/main" val="101955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3330</TotalTime>
  <Words>1593</Words>
  <Application>Microsoft Macintosh PowerPoint</Application>
  <PresentationFormat>On-screen Show (4:3)</PresentationFormat>
  <Paragraphs>191</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 Zhu</dc:creator>
  <cp:lastModifiedBy>He Zhu</cp:lastModifiedBy>
  <cp:revision>144</cp:revision>
  <dcterms:created xsi:type="dcterms:W3CDTF">2012-12-07T04:27:26Z</dcterms:created>
  <dcterms:modified xsi:type="dcterms:W3CDTF">2012-12-17T05:09:43Z</dcterms:modified>
</cp:coreProperties>
</file>