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8" r:id="rId4"/>
    <p:sldId id="259" r:id="rId5"/>
    <p:sldId id="274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280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23358532633"/>
          <c:y val="0.491845940319223"/>
          <c:w val="0.15625"/>
          <c:h val="0.23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w-f-h orthologous genes</c:v>
                </c:pt>
                <c:pt idx="1">
                  <c:v>species-specific genes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0.05</c:v>
                </c:pt>
                <c:pt idx="1">
                  <c:v>0.950000000000001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0330043238946367"/>
          <c:y val="0.186722967807196"/>
          <c:w val="0.530340866358067"/>
          <c:h val="0.30692698102777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4496391076115"/>
          <c:y val="0.034375"/>
          <c:w val="0.15625"/>
          <c:h val="0.23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w-f-h orthologous genes</c:v>
                </c:pt>
                <c:pt idx="1">
                  <c:v>species-specific genes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0.950000000000001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4496391076115"/>
          <c:y val="0.034375"/>
          <c:w val="0.15625"/>
          <c:h val="0.23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Species-specific</c:v>
                </c:pt>
                <c:pt idx="1">
                  <c:v>Highly conserved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0.25</c:v>
                </c:pt>
                <c:pt idx="1">
                  <c:v>0.750000000000001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4496391076115"/>
          <c:y val="0.034375"/>
          <c:w val="0.15625"/>
          <c:h val="0.23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Species-specific</c:v>
                </c:pt>
                <c:pt idx="1">
                  <c:v>Highly conserved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4496391076115"/>
          <c:y val="0.034375"/>
          <c:w val="0.15625"/>
          <c:h val="0.23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Species-specific</c:v>
                </c:pt>
                <c:pt idx="1">
                  <c:v>Highly conserved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4496391076115"/>
          <c:y val="0.034375"/>
          <c:w val="0.15625"/>
          <c:h val="0.23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Species-specific</c:v>
                </c:pt>
                <c:pt idx="1">
                  <c:v>Highly conserved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E254-717B-764D-988E-AEB60C3965FB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6815-23ED-8C4B-A948-5972AD407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0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cell lines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emb</a:t>
            </a:r>
            <a:r>
              <a:rPr lang="en-US" baseline="0" dirty="0" smtClean="0"/>
              <a:t> </a:t>
            </a:r>
            <a:r>
              <a:rPr lang="en-US" baseline="0" smtClean="0"/>
              <a:t>selected features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62114-66FA-BA49-9A5C-129646D7FD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2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0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CBB5-240A-234D-821B-638C6E8480ED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B834-02A9-A746-8D46-568F77565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2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7.xlsx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Transcription Supp. 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Version 20121211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7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07974"/>
              </p:ext>
            </p:extLst>
          </p:nvPr>
        </p:nvGraphicFramePr>
        <p:xfrm>
          <a:off x="365760" y="2032000"/>
          <a:ext cx="8453120" cy="262114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67466"/>
                <a:gridCol w="593974"/>
                <a:gridCol w="604454"/>
                <a:gridCol w="566744"/>
                <a:gridCol w="785177"/>
                <a:gridCol w="583625"/>
                <a:gridCol w="558800"/>
                <a:gridCol w="751840"/>
                <a:gridCol w="548640"/>
                <a:gridCol w="599440"/>
                <a:gridCol w="731520"/>
                <a:gridCol w="665633"/>
                <a:gridCol w="695807"/>
              </a:tblGrid>
              <a:tr h="316653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Overlap with 95% sensitivity predictions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 Overlap with 99% sensitivity predictions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Overlap with max ncRNA score bins(no cutoff)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Pearson Correlation coefficient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5927">
                <a:tc>
                  <a:txBody>
                    <a:bodyPr/>
                    <a:lstStyle/>
                    <a:p>
                      <a:pPr algn="l" fontAlgn="b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1" u="none" strike="noStrike" dirty="0">
                          <a:effectLst/>
                        </a:rPr>
                        <a:t>incRNA_v1</a:t>
                      </a:r>
                      <a:r>
                        <a:rPr lang="zh-CN" altLang="en-US" sz="1200" b="1" u="none" strike="noStrike" dirty="0">
                          <a:effectLst/>
                        </a:rPr>
                        <a:t> </a:t>
                      </a:r>
                      <a:r>
                        <a:rPr lang="en-US" altLang="zh-CN" sz="1200" b="1" u="none" strike="noStrike" dirty="0">
                          <a:effectLst/>
                        </a:rPr>
                        <a:t>frags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In ncRNA1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In ncRNA2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In ncRNA1 or ncRNA2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In ncRNA1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 dirty="0">
                          <a:effectLst/>
                        </a:rPr>
                        <a:t>In ncRNA2</a:t>
                      </a:r>
                      <a:endParaRPr lang="nl-N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In ncRNA1 or ncRNA2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In ncRNA1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200" b="1" u="none" strike="noStrike">
                          <a:effectLst/>
                        </a:rPr>
                        <a:t>In ncRNA2</a:t>
                      </a:r>
                      <a:endParaRPr lang="nl-NL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 ncRNA1 or ncRNA2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 smtClean="0">
                          <a:effectLst/>
                        </a:rPr>
                        <a:t>ncRNA1</a:t>
                      </a:r>
                    </a:p>
                    <a:p>
                      <a:pPr algn="l" fontAlgn="b"/>
                      <a:r>
                        <a:rPr lang="fr-FR" sz="1200" b="1" u="none" strike="noStrike" dirty="0" smtClean="0">
                          <a:effectLst/>
                        </a:rPr>
                        <a:t>_score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 dirty="0" smtClean="0">
                          <a:effectLst/>
                        </a:rPr>
                        <a:t>ncRNA2</a:t>
                      </a:r>
                    </a:p>
                    <a:p>
                      <a:pPr algn="l" fontAlgn="b"/>
                      <a:r>
                        <a:rPr lang="fr-FR" sz="1200" b="1" u="none" strike="noStrike" dirty="0" smtClean="0">
                          <a:effectLst/>
                        </a:rPr>
                        <a:t>_score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</a:tr>
              <a:tr h="94457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u="none" strike="noStrike" dirty="0">
                          <a:effectLst/>
                        </a:rPr>
                        <a:t>All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7237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22%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43%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49%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80%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78%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94%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-0.06</a:t>
                      </a:r>
                    </a:p>
                  </a:txBody>
                  <a:tcPr marL="12700" marR="12700" marT="12700" marB="0" anchor="b"/>
                </a:tc>
              </a:tr>
              <a:tr h="9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All high confident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704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51%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51%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65%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68%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86%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74%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95%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0.32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-0.10</a:t>
                      </a:r>
                    </a:p>
                  </a:txBody>
                  <a:tcPr marL="12700" marR="12700" marT="12700" marB="0" anchor="b"/>
                </a:tc>
              </a:tr>
              <a:tr h="9445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>
                          <a:effectLst/>
                        </a:rPr>
                        <a:t>All medium confident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6533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40%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47%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79%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78%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94%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0.31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-0.05</a:t>
                      </a:r>
                    </a:p>
                  </a:txBody>
                  <a:tcPr marL="12700" marR="12700" marT="12700" marB="0" anchor="b"/>
                </a:tc>
              </a:tr>
              <a:tr h="94457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1" u="none" strike="noStrike">
                          <a:effectLst/>
                        </a:rPr>
                        <a:t>Intergenic</a:t>
                      </a:r>
                      <a:endParaRPr lang="en-US" altLang="zh-CN" sz="1200" b="1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2262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46%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54%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85%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82%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97%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0.07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-0.07</a:t>
                      </a:r>
                    </a:p>
                  </a:txBody>
                  <a:tcPr marL="12700" marR="12700" marT="12700" marB="0" anchor="b"/>
                </a:tc>
              </a:tr>
              <a:tr h="94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All high confident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143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24%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49%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56%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82%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80%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97%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0.02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-0.04</a:t>
                      </a:r>
                    </a:p>
                  </a:txBody>
                  <a:tcPr marL="12700" marR="12700" marT="12700" marB="0" anchor="b"/>
                </a:tc>
              </a:tr>
              <a:tr h="9445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u="none" strike="noStrike" dirty="0" err="1">
                          <a:effectLst/>
                        </a:rPr>
                        <a:t>All</a:t>
                      </a:r>
                      <a:r>
                        <a:rPr lang="pt-BR" sz="1200" b="1" u="none" strike="noStrike" dirty="0">
                          <a:effectLst/>
                        </a:rPr>
                        <a:t> </a:t>
                      </a:r>
                      <a:r>
                        <a:rPr lang="pt-BR" sz="1200" b="1" u="none" strike="noStrike" dirty="0" err="1">
                          <a:effectLst/>
                        </a:rPr>
                        <a:t>medium</a:t>
                      </a:r>
                      <a:r>
                        <a:rPr lang="pt-BR" sz="1200" b="1" u="none" strike="noStrike" dirty="0">
                          <a:effectLst/>
                        </a:rPr>
                        <a:t> </a:t>
                      </a:r>
                      <a:r>
                        <a:rPr lang="pt-BR" sz="1200" b="1" u="none" strike="noStrike" dirty="0" err="1">
                          <a:effectLst/>
                        </a:rPr>
                        <a:t>confident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2119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23%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46%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12%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53%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85%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82%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97%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5904" marR="5904" marT="590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0.09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Theme Body)"/>
                        </a:rPr>
                        <a:t>-0.08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91171" y="978110"/>
            <a:ext cx="7736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i="1" dirty="0" smtClean="0"/>
              <a:t>incRNA_v1</a:t>
            </a:r>
            <a:r>
              <a:rPr kumimoji="1" lang="en-US" altLang="zh-CN" sz="2800" dirty="0" smtClean="0"/>
              <a:t> and </a:t>
            </a:r>
            <a:r>
              <a:rPr kumimoji="1" lang="en-US" altLang="zh-CN" sz="2800" i="1" dirty="0" smtClean="0"/>
              <a:t>incRNA_v2</a:t>
            </a:r>
            <a:r>
              <a:rPr kumimoji="1" lang="en-US" altLang="zh-CN" sz="2800" dirty="0" smtClean="0"/>
              <a:t> comparison in </a:t>
            </a:r>
            <a:r>
              <a:rPr kumimoji="1" lang="en-US" altLang="zh-CN" sz="2800" i="1" dirty="0" smtClean="0"/>
              <a:t>C. </a:t>
            </a:r>
            <a:r>
              <a:rPr kumimoji="1" lang="en-US" altLang="zh-CN" sz="2800" i="1" dirty="0" err="1" smtClean="0"/>
              <a:t>elegans</a:t>
            </a:r>
            <a:endParaRPr kumimoji="1" lang="zh-CN" alt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E31-1B4A-5347-921C-CAF0F0D136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66E9-2661-A046-A8F4-49B06116D85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0313"/>
              </p:ext>
            </p:extLst>
          </p:nvPr>
        </p:nvGraphicFramePr>
        <p:xfrm>
          <a:off x="744413" y="1603253"/>
          <a:ext cx="7737232" cy="3985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308"/>
                <a:gridCol w="1934308"/>
                <a:gridCol w="1934308"/>
                <a:gridCol w="1934308"/>
              </a:tblGrid>
              <a:tr h="5387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Worm</a:t>
                      </a:r>
                      <a:endParaRPr lang="en-US" dirty="0"/>
                    </a:p>
                  </a:txBody>
                  <a:tcPr/>
                </a:tc>
              </a:tr>
              <a:tr h="1328320">
                <a:tc>
                  <a:txBody>
                    <a:bodyPr/>
                    <a:lstStyle/>
                    <a:p>
                      <a:r>
                        <a:rPr lang="en-US" dirty="0" smtClean="0"/>
                        <a:t>Gold-standard</a:t>
                      </a:r>
                    </a:p>
                    <a:p>
                      <a:r>
                        <a:rPr lang="en-US" dirty="0" smtClean="0"/>
                        <a:t>(Coding sequence,</a:t>
                      </a:r>
                      <a:r>
                        <a:rPr lang="en-US" baseline="0" dirty="0" smtClean="0"/>
                        <a:t> UTR,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Gencode</a:t>
                      </a:r>
                      <a:r>
                        <a:rPr lang="en-US" dirty="0" smtClean="0"/>
                        <a:t> V10 (level 1 and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FlyBase</a:t>
                      </a:r>
                      <a:r>
                        <a:rPr lang="en-US" dirty="0" smtClean="0"/>
                        <a:t> R5.45</a:t>
                      </a:r>
                    </a:p>
                    <a:p>
                      <a:r>
                        <a:rPr lang="en-US" dirty="0" smtClean="0"/>
                        <a:t>(confirmed)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WormBase</a:t>
                      </a:r>
                      <a:r>
                        <a:rPr lang="en-US" baseline="0" dirty="0" smtClean="0"/>
                        <a:t> WS220</a:t>
                      </a:r>
                    </a:p>
                    <a:p>
                      <a:r>
                        <a:rPr lang="en-US" baseline="0" dirty="0" smtClean="0"/>
                        <a:t>(confirmed)</a:t>
                      </a:r>
                      <a:endParaRPr lang="en-US" dirty="0"/>
                    </a:p>
                  </a:txBody>
                  <a:tcPr/>
                </a:tc>
              </a:tr>
              <a:tr h="538707">
                <a:tc>
                  <a:txBody>
                    <a:bodyPr/>
                    <a:lstStyle/>
                    <a:p>
                      <a:r>
                        <a:rPr lang="en-US" dirty="0" smtClean="0"/>
                        <a:t>Gold-standard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ncRNA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Gencode</a:t>
                      </a:r>
                      <a:r>
                        <a:rPr lang="en-US" dirty="0" smtClean="0"/>
                        <a:t> V10 (level 1 and 2)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FlyBase</a:t>
                      </a:r>
                      <a:r>
                        <a:rPr lang="en-US" dirty="0" smtClean="0"/>
                        <a:t> R5.45</a:t>
                      </a:r>
                    </a:p>
                    <a:p>
                      <a:r>
                        <a:rPr lang="en-US" dirty="0" smtClean="0"/>
                        <a:t>(with support</a:t>
                      </a:r>
                      <a:r>
                        <a:rPr lang="en-US" baseline="0" dirty="0" smtClean="0"/>
                        <a:t> of ETC, expression,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WormBase</a:t>
                      </a:r>
                      <a:r>
                        <a:rPr lang="en-US" baseline="0" dirty="0" smtClean="0"/>
                        <a:t> WS220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(noncoding transcripts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929824"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 annotation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Gencode</a:t>
                      </a:r>
                      <a:r>
                        <a:rPr lang="en-US" dirty="0" smtClean="0"/>
                        <a:t> V10</a:t>
                      </a:r>
                    </a:p>
                    <a:p>
                      <a:r>
                        <a:rPr lang="en-US" dirty="0" smtClean="0"/>
                        <a:t>(all levels)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modENCODE</a:t>
                      </a:r>
                      <a:r>
                        <a:rPr lang="en-US" baseline="0" dirty="0" smtClean="0"/>
                        <a:t> freeze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modENCODE</a:t>
                      </a:r>
                      <a:r>
                        <a:rPr lang="en-US" dirty="0" smtClean="0"/>
                        <a:t> freeze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6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009" y="95055"/>
            <a:ext cx="733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Human</a:t>
            </a:r>
            <a:r>
              <a:rPr lang="en-US" dirty="0" smtClean="0"/>
              <a:t> feature distribution (H1hesc+GSM12878+K562 and fold enrichment)</a:t>
            </a:r>
            <a:endParaRPr lang="en-US" dirty="0"/>
          </a:p>
        </p:txBody>
      </p:sp>
      <p:pic>
        <p:nvPicPr>
          <p:cNvPr id="4" name="Picture 3" descr="Macintosh HD:Users:hulong:Desktop:Screen Shot 2012-09-19 at 3.05.12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839"/>
            <a:ext cx="9144000" cy="575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66E9-2661-A046-A8F4-49B06116D8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4661" y="95055"/>
            <a:ext cx="527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Fly</a:t>
            </a:r>
            <a:r>
              <a:rPr lang="en-US" dirty="0" smtClean="0"/>
              <a:t> feature distribution (all stage and fold enrichment)</a:t>
            </a:r>
            <a:endParaRPr lang="en-US" dirty="0"/>
          </a:p>
        </p:txBody>
      </p:sp>
      <p:pic>
        <p:nvPicPr>
          <p:cNvPr id="5" name="Picture 4" descr="Macintosh HD:Users:hulong:Desktop:Screen Shot 2012-09-18 at 2.51.39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501"/>
            <a:ext cx="9144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66E9-2661-A046-A8F4-49B06116D8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661" y="95055"/>
            <a:ext cx="559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Worm</a:t>
            </a:r>
            <a:r>
              <a:rPr lang="en-US" dirty="0" smtClean="0"/>
              <a:t> feature distribution (all stage and fold enrichment)</a:t>
            </a:r>
            <a:endParaRPr lang="en-US" dirty="0"/>
          </a:p>
        </p:txBody>
      </p:sp>
      <p:pic>
        <p:nvPicPr>
          <p:cNvPr id="5" name="Picture 4" descr="Macintosh HD:Users:hulong:Desktop:Screen Shot 2012-09-20 at 12.57.27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97"/>
            <a:ext cx="9144000" cy="6293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66E9-2661-A046-A8F4-49B06116D8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7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46" y="286216"/>
            <a:ext cx="7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orm</a:t>
            </a:r>
          </a:p>
        </p:txBody>
      </p:sp>
      <p:pic>
        <p:nvPicPr>
          <p:cNvPr id="5" name="Picture 4" descr="Screen Shot 2012-11-07 at 6.3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44" y="889204"/>
            <a:ext cx="2724582" cy="2819053"/>
          </a:xfrm>
          <a:prstGeom prst="rect">
            <a:avLst/>
          </a:prstGeom>
        </p:spPr>
      </p:pic>
      <p:pic>
        <p:nvPicPr>
          <p:cNvPr id="9" name="Picture 8" descr="Screen Shot 2012-11-07 at 6.42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71" y="3928778"/>
            <a:ext cx="2627855" cy="27155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8438" y="444785"/>
            <a:ext cx="115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E31-1B4A-5347-921C-CAF0F0D136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3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7 at 6.4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01" y="870383"/>
            <a:ext cx="2892064" cy="2798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40" y="415244"/>
            <a:ext cx="44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ly</a:t>
            </a:r>
          </a:p>
        </p:txBody>
      </p:sp>
      <p:pic>
        <p:nvPicPr>
          <p:cNvPr id="7" name="Picture 6" descr="Screen Shot 2012-11-07 at 6.47.5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/>
          <a:stretch/>
        </p:blipFill>
        <p:spPr>
          <a:xfrm>
            <a:off x="1300167" y="3485428"/>
            <a:ext cx="2892064" cy="3099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28438" y="444785"/>
            <a:ext cx="115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E31-1B4A-5347-921C-CAF0F0D136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6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428" y="316385"/>
            <a:ext cx="10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</a:t>
            </a:r>
          </a:p>
        </p:txBody>
      </p:sp>
      <p:pic>
        <p:nvPicPr>
          <p:cNvPr id="4" name="Picture 3" descr="Screen Shot 2012-11-07 at 6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55" y="814117"/>
            <a:ext cx="2774403" cy="2926159"/>
          </a:xfrm>
          <a:prstGeom prst="rect">
            <a:avLst/>
          </a:prstGeom>
        </p:spPr>
      </p:pic>
      <p:pic>
        <p:nvPicPr>
          <p:cNvPr id="8" name="Picture 7" descr="Screen Shot 2012-11-07 at 6.34.2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-662" r="-1" b="1"/>
          <a:stretch/>
        </p:blipFill>
        <p:spPr>
          <a:xfrm>
            <a:off x="1658063" y="3740276"/>
            <a:ext cx="2852796" cy="29763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8438" y="444785"/>
            <a:ext cx="115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0388" y="75453"/>
            <a:ext cx="448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Model performance of </a:t>
            </a:r>
            <a:r>
              <a:rPr kumimoji="1" lang="en-US" altLang="zh-CN" dirty="0" err="1" smtClean="0"/>
              <a:t>incRNA</a:t>
            </a:r>
            <a:r>
              <a:rPr kumimoji="1" lang="en-US" altLang="zh-CN" dirty="0" smtClean="0"/>
              <a:t> V2</a:t>
            </a:r>
            <a:endParaRPr kumimoji="1"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E31-1B4A-5347-921C-CAF0F0D136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20 at 9.51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42" y="3444050"/>
            <a:ext cx="2570042" cy="2520000"/>
          </a:xfrm>
          <a:prstGeom prst="rect">
            <a:avLst/>
          </a:prstGeom>
        </p:spPr>
      </p:pic>
      <p:pic>
        <p:nvPicPr>
          <p:cNvPr id="3" name="Picture 2" descr="Screen Shot 2012-11-20 at 9.51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64" y="3444050"/>
            <a:ext cx="2541296" cy="25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1320" y="2690842"/>
            <a:ext cx="2102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NC1 without feature selection:</a:t>
            </a:r>
          </a:p>
          <a:p>
            <a:r>
              <a:rPr lang="en-US" sz="1200" dirty="0" smtClean="0"/>
              <a:t>PPV : 0.655</a:t>
            </a:r>
          </a:p>
          <a:p>
            <a:r>
              <a:rPr lang="en-US" sz="1200" dirty="0" smtClean="0"/>
              <a:t>SEN : 0.956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989749" y="2690842"/>
            <a:ext cx="188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NC1 with feature selection:</a:t>
            </a:r>
          </a:p>
          <a:p>
            <a:r>
              <a:rPr lang="en-US" sz="1200" dirty="0" smtClean="0"/>
              <a:t>PPV : 0.965	</a:t>
            </a:r>
          </a:p>
          <a:p>
            <a:r>
              <a:rPr lang="en-US" sz="1200" dirty="0" smtClean="0"/>
              <a:t>SEN : 0.955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140811"/>
              </p:ext>
            </p:extLst>
          </p:nvPr>
        </p:nvGraphicFramePr>
        <p:xfrm>
          <a:off x="7673436" y="1390314"/>
          <a:ext cx="1276077" cy="411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077"/>
              </a:tblGrid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GCcontent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phastCons_mean0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randfold_p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Chd1a301218a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Ctcf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Ezh239875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H2az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H3k27ac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H3k27me3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H3k36me3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H3k4me1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H3k4me2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H3k4me3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H3k79me2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H3k9ac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H3k9me3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H4k20me1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Jarid1aab26049</a:t>
                      </a:r>
                    </a:p>
                  </a:txBody>
                  <a:tcPr marL="12700" marR="12700" marT="12700" marB="0" anchor="b"/>
                </a:tc>
              </a:tr>
              <a:tr h="216435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Rbbp5a300109a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43056" y="1016000"/>
            <a:ext cx="1800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selected features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19398"/>
              </p:ext>
            </p:extLst>
          </p:nvPr>
        </p:nvGraphicFramePr>
        <p:xfrm>
          <a:off x="271015" y="596069"/>
          <a:ext cx="1651000" cy="5997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000"/>
              </a:tblGrid>
              <a:tr h="15309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GCcontent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blastx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phastCons_mean0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randfold_p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sci_max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RNAcode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H.G.K.nonpolyA.Cytosol.max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H.G.K.nonpolyA.Nucleus.max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H.G.K.nonpolyA.whole.cell.max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H.G.K.polyA.Cytosol.max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H.G.K.polyA.Nucleus.max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H.G.K.polyA.whole.cell.max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H.G.K.smallRNAseq.Cytosol.max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H.G.K.smallRNAseq.Nucleus.max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H.G.K.smallRNAseq.whole.cell.max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Chd1a301218a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Ctcf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Ezh239875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H2az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H3k27ac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H3k27me3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H3k36me3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H3k4me1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H3k4me2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H3k4me3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H3k79me2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H3k9ac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H3k9me1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H3k9me3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H4k20me1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Hdac1sc6298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Hdac2a300705a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Hdac6a301341a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Jarid1aab26049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P300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Phf8a301772a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Plu1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Pol2b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Rbbp5a300109a</a:t>
                      </a:r>
                    </a:p>
                  </a:txBody>
                  <a:tcPr marL="12700" marR="12700" marT="12700" marB="0" anchor="b"/>
                </a:tc>
              </a:tr>
              <a:tr h="1481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Sap3039731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015" y="15492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features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8693" y="226737"/>
            <a:ext cx="585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Feature Selection and Performance Improvement in Human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E31-1B4A-5347-921C-CAF0F0D136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supplementary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Supp. Figure 1. </a:t>
            </a:r>
            <a:r>
              <a:rPr lang="en-US" dirty="0" err="1" smtClean="0"/>
              <a:t>modENCODE</a:t>
            </a:r>
            <a:r>
              <a:rPr lang="en-US" dirty="0" smtClean="0"/>
              <a:t> transcription clustering.</a:t>
            </a:r>
          </a:p>
          <a:p>
            <a:r>
              <a:rPr lang="en-US" dirty="0" smtClean="0"/>
              <a:t>Supp. Figure 2. </a:t>
            </a:r>
            <a:r>
              <a:rPr lang="en-US" dirty="0" smtClean="0"/>
              <a:t>Relationship between TF number in a model with predictive accuracy.</a:t>
            </a:r>
          </a:p>
          <a:p>
            <a:r>
              <a:rPr lang="en-US" dirty="0" smtClean="0"/>
              <a:t>Supp. Figure 3. Relationship between Pol II binding and expression.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Supp. Figure 4 – (a package from John Lu.)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0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96"/>
          <p:cNvGrpSpPr/>
          <p:nvPr/>
        </p:nvGrpSpPr>
        <p:grpSpPr>
          <a:xfrm>
            <a:off x="2939934" y="1495191"/>
            <a:ext cx="3420352" cy="2636961"/>
            <a:chOff x="2614531" y="195528"/>
            <a:chExt cx="3420352" cy="2636961"/>
          </a:xfrm>
        </p:grpSpPr>
        <p:graphicFrame>
          <p:nvGraphicFramePr>
            <p:cNvPr id="13" name="Chart 12"/>
            <p:cNvGraphicFramePr/>
            <p:nvPr/>
          </p:nvGraphicFramePr>
          <p:xfrm>
            <a:off x="2614531" y="195528"/>
            <a:ext cx="2988972" cy="13603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4" name="Group 69"/>
            <p:cNvGrpSpPr/>
            <p:nvPr/>
          </p:nvGrpSpPr>
          <p:grpSpPr>
            <a:xfrm>
              <a:off x="2773936" y="822837"/>
              <a:ext cx="3260947" cy="2009652"/>
              <a:chOff x="3371094" y="227534"/>
              <a:chExt cx="3260947" cy="2009652"/>
            </a:xfrm>
          </p:grpSpPr>
          <p:grpSp>
            <p:nvGrpSpPr>
              <p:cNvPr id="15" name="Group 83"/>
              <p:cNvGrpSpPr/>
              <p:nvPr/>
            </p:nvGrpSpPr>
            <p:grpSpPr>
              <a:xfrm>
                <a:off x="3533712" y="227534"/>
                <a:ext cx="3098329" cy="2009652"/>
                <a:chOff x="2716748" y="2569899"/>
                <a:chExt cx="3895682" cy="2345913"/>
              </a:xfrm>
            </p:grpSpPr>
            <p:grpSp>
              <p:nvGrpSpPr>
                <p:cNvPr id="20" name="Group 79"/>
                <p:cNvGrpSpPr/>
                <p:nvPr/>
              </p:nvGrpSpPr>
              <p:grpSpPr>
                <a:xfrm>
                  <a:off x="2716748" y="2569899"/>
                  <a:ext cx="3895682" cy="2345913"/>
                  <a:chOff x="2716748" y="2569899"/>
                  <a:chExt cx="3895682" cy="2345913"/>
                </a:xfrm>
              </p:grpSpPr>
              <p:graphicFrame>
                <p:nvGraphicFramePr>
                  <p:cNvPr id="27" name="Chart 26"/>
                  <p:cNvGraphicFramePr/>
                  <p:nvPr/>
                </p:nvGraphicFramePr>
                <p:xfrm>
                  <a:off x="3891314" y="3327898"/>
                  <a:ext cx="2716920" cy="158791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3"/>
                  </a:graphicData>
                </a:graphic>
              </p:graphicFrame>
              <p:graphicFrame>
                <p:nvGraphicFramePr>
                  <p:cNvPr id="25" name="Chart 24"/>
                  <p:cNvGraphicFramePr/>
                  <p:nvPr/>
                </p:nvGraphicFramePr>
                <p:xfrm>
                  <a:off x="3895510" y="2569900"/>
                  <a:ext cx="2716920" cy="158791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4"/>
                  </a:graphicData>
                </a:graphic>
              </p:graphicFrame>
              <p:graphicFrame>
                <p:nvGraphicFramePr>
                  <p:cNvPr id="23" name="Chart 22"/>
                  <p:cNvGraphicFramePr/>
                  <p:nvPr/>
                </p:nvGraphicFramePr>
                <p:xfrm>
                  <a:off x="2716748" y="3327898"/>
                  <a:ext cx="2716920" cy="158791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graphicFrame>
                <p:nvGraphicFramePr>
                  <p:cNvPr id="24" name="Chart 23"/>
                  <p:cNvGraphicFramePr/>
                  <p:nvPr/>
                </p:nvGraphicFramePr>
                <p:xfrm>
                  <a:off x="3203304" y="2569899"/>
                  <a:ext cx="2716920" cy="1587915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graphicFrame>
                <p:nvGraphicFramePr>
                  <p:cNvPr id="26" name="Chart 25"/>
                  <p:cNvGraphicFramePr/>
                  <p:nvPr/>
                </p:nvGraphicFramePr>
                <p:xfrm>
                  <a:off x="3203304" y="3327898"/>
                  <a:ext cx="2716920" cy="158791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7"/>
                  </a:graphicData>
                </a:graphic>
              </p:graphicFrame>
            </p:grpSp>
            <p:sp>
              <p:nvSpPr>
                <p:cNvPr id="21" name="TextBox 20"/>
                <p:cNvSpPr txBox="1"/>
                <p:nvPr/>
              </p:nvSpPr>
              <p:spPr>
                <a:xfrm>
                  <a:off x="3637998" y="2600991"/>
                  <a:ext cx="4592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2500" lnSpcReduction="20000"/>
                </a:bodyPr>
                <a:lstStyle/>
                <a:p>
                  <a:r>
                    <a:rPr lang="en-US" dirty="0" smtClean="0">
                      <a:solidFill>
                        <a:srgbClr val="404040"/>
                      </a:solidFill>
                    </a:rPr>
                    <a:t>…</a:t>
                  </a:r>
                  <a:endParaRPr lang="en-US" dirty="0">
                    <a:solidFill>
                      <a:srgbClr val="404040"/>
                    </a:solidFill>
                  </a:endParaRPr>
                </a:p>
              </p:txBody>
            </p:sp>
            <p:sp>
              <p:nvSpPr>
                <p:cNvPr id="22" name="TextBox 33"/>
                <p:cNvSpPr txBox="1"/>
                <p:nvPr/>
              </p:nvSpPr>
              <p:spPr>
                <a:xfrm>
                  <a:off x="3634517" y="3363857"/>
                  <a:ext cx="4592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 fontScale="92500" lnSpcReduction="20000"/>
                </a:bodyPr>
                <a:lstStyle/>
                <a:p>
                  <a:r>
                    <a:rPr lang="en-US" dirty="0" smtClean="0">
                      <a:solidFill>
                        <a:srgbClr val="404040"/>
                      </a:solidFill>
                    </a:rPr>
                    <a:t>…</a:t>
                  </a:r>
                  <a:endParaRPr lang="en-US" dirty="0">
                    <a:solidFill>
                      <a:srgbClr val="404040"/>
                    </a:solidFill>
                  </a:endParaRPr>
                </a:p>
              </p:txBody>
            </p:sp>
          </p:grpSp>
          <p:sp>
            <p:nvSpPr>
              <p:cNvPr id="16" name="Left Brace 6"/>
              <p:cNvSpPr/>
              <p:nvPr/>
            </p:nvSpPr>
            <p:spPr>
              <a:xfrm rot="16200000">
                <a:off x="4083805" y="-42075"/>
                <a:ext cx="282751" cy="1329698"/>
              </a:xfrm>
              <a:prstGeom prst="leftBrac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17" name="Left Brace 7"/>
              <p:cNvSpPr/>
              <p:nvPr/>
            </p:nvSpPr>
            <p:spPr>
              <a:xfrm rot="16200000">
                <a:off x="4067685" y="670700"/>
                <a:ext cx="282751" cy="1329698"/>
              </a:xfrm>
              <a:prstGeom prst="leftBrac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18" name="TextBox 8"/>
              <p:cNvSpPr txBox="1"/>
              <p:nvPr/>
            </p:nvSpPr>
            <p:spPr>
              <a:xfrm>
                <a:off x="3479305" y="690467"/>
                <a:ext cx="1435132" cy="23729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dirty="0" smtClean="0">
                    <a:solidFill>
                      <a:srgbClr val="000000"/>
                    </a:solidFill>
                  </a:rPr>
                  <a:t>species-specific modules</a:t>
                </a:r>
                <a:endParaRPr lang="en-US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Box 9"/>
              <p:cNvSpPr txBox="1"/>
              <p:nvPr/>
            </p:nvSpPr>
            <p:spPr>
              <a:xfrm>
                <a:off x="3371094" y="1419570"/>
                <a:ext cx="1616279" cy="23729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dirty="0" smtClean="0">
                    <a:solidFill>
                      <a:srgbClr val="000000"/>
                    </a:solidFill>
                  </a:rPr>
                  <a:t>highly conserved modules</a:t>
                </a:r>
              </a:p>
            </p:txBody>
          </p:sp>
        </p:grpSp>
      </p:grpSp>
      <p:sp>
        <p:nvSpPr>
          <p:cNvPr id="5" name="Down Arrow 4"/>
          <p:cNvSpPr/>
          <p:nvPr/>
        </p:nvSpPr>
        <p:spPr>
          <a:xfrm rot="10800000" flipV="1">
            <a:off x="5667673" y="2448635"/>
            <a:ext cx="140312" cy="223315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700000">
            <a:off x="6148417" y="2455813"/>
            <a:ext cx="140312" cy="223315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18900000">
            <a:off x="5174497" y="2465014"/>
            <a:ext cx="140312" cy="223315"/>
          </a:xfrm>
          <a:prstGeom prst="down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en-US"/>
          </a:p>
        </p:txBody>
      </p:sp>
      <p:grpSp>
        <p:nvGrpSpPr>
          <p:cNvPr id="9" name="Group 88"/>
          <p:cNvGrpSpPr/>
          <p:nvPr/>
        </p:nvGrpSpPr>
        <p:grpSpPr>
          <a:xfrm>
            <a:off x="4841528" y="2697782"/>
            <a:ext cx="1848367" cy="655497"/>
            <a:chOff x="6155575" y="3266131"/>
            <a:chExt cx="1848367" cy="655497"/>
          </a:xfrm>
        </p:grpSpPr>
        <p:sp>
          <p:nvSpPr>
            <p:cNvPr id="67" name="Rectangle 66"/>
            <p:cNvSpPr/>
            <p:nvPr/>
          </p:nvSpPr>
          <p:spPr>
            <a:xfrm>
              <a:off x="6508444" y="3266131"/>
              <a:ext cx="1072752" cy="6554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/>
            </a:bodyPr>
            <a:lstStyle/>
            <a:p>
              <a:pPr algn="ctr"/>
              <a:r>
                <a:rPr lang="en-US" sz="1500" b="1" dirty="0" err="1" smtClean="0">
                  <a:solidFill>
                    <a:schemeClr val="tx1"/>
                  </a:solidFill>
                </a:rPr>
                <a:t>ncRNA</a:t>
              </a:r>
              <a:r>
                <a:rPr lang="en-US" sz="1500" b="1" dirty="0" smtClean="0">
                  <a:solidFill>
                    <a:schemeClr val="tx1"/>
                  </a:solidFill>
                </a:rPr>
                <a:t>/TAR</a:t>
              </a:r>
            </a:p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 mapping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Down Arrow 67"/>
            <p:cNvSpPr/>
            <p:nvPr/>
          </p:nvSpPr>
          <p:spPr>
            <a:xfrm rot="16200000">
              <a:off x="7744817" y="3387110"/>
              <a:ext cx="140921" cy="377329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lnSpcReduction="10000"/>
            </a:bodyPr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 rot="16200000">
              <a:off x="6197077" y="3463812"/>
              <a:ext cx="140312" cy="223315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4657324" y="1681448"/>
            <a:ext cx="2169348" cy="962112"/>
            <a:chOff x="2799897" y="2924296"/>
            <a:chExt cx="2169348" cy="962112"/>
          </a:xfrm>
        </p:grpSpPr>
        <p:grpSp>
          <p:nvGrpSpPr>
            <p:cNvPr id="52" name="Group 9"/>
            <p:cNvGrpSpPr/>
            <p:nvPr/>
          </p:nvGrpSpPr>
          <p:grpSpPr>
            <a:xfrm>
              <a:off x="2799897" y="2929326"/>
              <a:ext cx="935200" cy="957082"/>
              <a:chOff x="2278262" y="1502934"/>
              <a:chExt cx="914737" cy="1209411"/>
            </a:xfrm>
          </p:grpSpPr>
          <p:sp>
            <p:nvSpPr>
              <p:cNvPr id="64" name="Rectangle 3"/>
              <p:cNvSpPr/>
              <p:nvPr/>
            </p:nvSpPr>
            <p:spPr>
              <a:xfrm>
                <a:off x="2518525" y="1743651"/>
                <a:ext cx="417952" cy="60951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000" b="1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78262" y="1650368"/>
                <a:ext cx="289388" cy="10619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noAutofit/>
              </a:bodyPr>
              <a:lstStyle/>
              <a:p>
                <a:pPr algn="r"/>
                <a:r>
                  <a:rPr lang="en-US" sz="800" dirty="0" smtClean="0">
                    <a:latin typeface="Arial"/>
                    <a:cs typeface="Arial"/>
                  </a:rPr>
                  <a:t>20k </a:t>
                </a:r>
                <a:r>
                  <a:rPr lang="en-US" sz="800" dirty="0" err="1" smtClean="0">
                    <a:latin typeface="Arial"/>
                    <a:cs typeface="Arial"/>
                  </a:rPr>
                  <a:t>ncRNAs</a:t>
                </a:r>
                <a:endParaRPr lang="en-US" sz="8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425243" y="1502934"/>
                <a:ext cx="767756" cy="26224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800" dirty="0" smtClean="0">
                    <a:latin typeface="Arial"/>
                    <a:cs typeface="Arial"/>
                  </a:rPr>
                  <a:t>33 samples</a:t>
                </a:r>
                <a:endParaRPr lang="en-US" sz="8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53" name="Group 10"/>
            <p:cNvGrpSpPr/>
            <p:nvPr/>
          </p:nvGrpSpPr>
          <p:grpSpPr>
            <a:xfrm>
              <a:off x="3402622" y="2924890"/>
              <a:ext cx="942377" cy="960926"/>
              <a:chOff x="2271243" y="1498077"/>
              <a:chExt cx="921757" cy="12142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518524" y="1743650"/>
                <a:ext cx="424970" cy="609515"/>
              </a:xfrm>
              <a:prstGeom prst="rect">
                <a:avLst/>
              </a:prstGeom>
              <a:noFill/>
              <a:ln w="25400">
                <a:solidFill>
                  <a:srgbClr val="0064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271243" y="1650367"/>
                <a:ext cx="289388" cy="1061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noAutofit/>
              </a:bodyPr>
              <a:lstStyle/>
              <a:p>
                <a:pPr algn="r"/>
                <a:r>
                  <a:rPr lang="en-US" sz="800" dirty="0" smtClean="0">
                    <a:latin typeface="Arial"/>
                    <a:cs typeface="Arial"/>
                  </a:rPr>
                  <a:t>4k </a:t>
                </a:r>
                <a:r>
                  <a:rPr lang="en-US" sz="800" dirty="0" err="1" smtClean="0">
                    <a:latin typeface="Arial"/>
                    <a:cs typeface="Arial"/>
                  </a:rPr>
                  <a:t>ncRNAs</a:t>
                </a:r>
                <a:endParaRPr lang="en-US" sz="8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425244" y="1498077"/>
                <a:ext cx="767756" cy="2308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800" dirty="0" smtClean="0">
                    <a:latin typeface="Arial"/>
                    <a:cs typeface="Arial"/>
                  </a:rPr>
                  <a:t>33 stages</a:t>
                </a:r>
                <a:endParaRPr lang="en-US" sz="8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54" name="Group 16"/>
            <p:cNvGrpSpPr/>
            <p:nvPr/>
          </p:nvGrpSpPr>
          <p:grpSpPr>
            <a:xfrm>
              <a:off x="4026244" y="2924296"/>
              <a:ext cx="943001" cy="953751"/>
              <a:chOff x="2270633" y="1507144"/>
              <a:chExt cx="922367" cy="1205201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518524" y="1743650"/>
                <a:ext cx="417954" cy="609515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70633" y="1650367"/>
                <a:ext cx="289998" cy="1061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vert270" wrap="square" rtlCol="0">
                <a:noAutofit/>
              </a:bodyPr>
              <a:lstStyle/>
              <a:p>
                <a:pPr algn="r"/>
                <a:r>
                  <a:rPr lang="en-US" sz="800" dirty="0" smtClean="0">
                    <a:latin typeface="Arial"/>
                    <a:cs typeface="Arial"/>
                  </a:rPr>
                  <a:t>2k </a:t>
                </a:r>
                <a:r>
                  <a:rPr lang="en-US" sz="800" dirty="0" err="1" smtClean="0">
                    <a:latin typeface="Arial"/>
                    <a:cs typeface="Arial"/>
                  </a:rPr>
                  <a:t>ncRNAs</a:t>
                </a:r>
                <a:endParaRPr lang="en-US" sz="800" baseline="-25000" dirty="0">
                  <a:latin typeface="Arial"/>
                  <a:cs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25244" y="1507144"/>
                <a:ext cx="767756" cy="2308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800" dirty="0" smtClean="0">
                    <a:latin typeface="Arial"/>
                    <a:cs typeface="Arial"/>
                  </a:rPr>
                  <a:t>30 stages</a:t>
                </a:r>
                <a:endParaRPr lang="en-US" sz="800" dirty="0">
                  <a:latin typeface="Arial"/>
                  <a:cs typeface="Arial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999268" y="3178754"/>
              <a:ext cx="5381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Human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39589" y="3187643"/>
              <a:ext cx="5381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00"/>
                  </a:solidFill>
                </a:rPr>
                <a:t>Worm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42311" y="3187644"/>
              <a:ext cx="5381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Fly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58"/>
          <p:cNvGrpSpPr/>
          <p:nvPr/>
        </p:nvGrpSpPr>
        <p:grpSpPr>
          <a:xfrm>
            <a:off x="240789" y="1487369"/>
            <a:ext cx="2876895" cy="1923952"/>
            <a:chOff x="3082688" y="3398270"/>
            <a:chExt cx="2876895" cy="1923952"/>
          </a:xfrm>
        </p:grpSpPr>
        <p:grpSp>
          <p:nvGrpSpPr>
            <p:cNvPr id="28" name="Group 130"/>
            <p:cNvGrpSpPr/>
            <p:nvPr/>
          </p:nvGrpSpPr>
          <p:grpSpPr>
            <a:xfrm>
              <a:off x="3082688" y="3398270"/>
              <a:ext cx="2876895" cy="1923952"/>
              <a:chOff x="222253" y="3"/>
              <a:chExt cx="2876895" cy="1923952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271310" y="1237542"/>
                <a:ext cx="1034196" cy="6864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85000" lnSpcReduction="10000"/>
              </a:bodyPr>
              <a:lstStyle/>
              <a:p>
                <a:pPr algn="ctr"/>
                <a:r>
                  <a:rPr lang="en-US" b="1" dirty="0" smtClean="0">
                    <a:solidFill>
                      <a:srgbClr val="000000"/>
                    </a:solidFill>
                  </a:rPr>
                  <a:t>Potts clustering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Down Arrow 32"/>
              <p:cNvSpPr/>
              <p:nvPr/>
            </p:nvSpPr>
            <p:spPr>
              <a:xfrm rot="16200000">
                <a:off x="2651545" y="1129647"/>
                <a:ext cx="140921" cy="754285"/>
              </a:xfrm>
              <a:prstGeom prst="downArrow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4" name="Group 9"/>
              <p:cNvGrpSpPr/>
              <p:nvPr/>
            </p:nvGrpSpPr>
            <p:grpSpPr>
              <a:xfrm>
                <a:off x="222253" y="3"/>
                <a:ext cx="985429" cy="957082"/>
                <a:chOff x="2229136" y="1502934"/>
                <a:chExt cx="963867" cy="1209411"/>
              </a:xfrm>
            </p:grpSpPr>
            <p:grpSp>
              <p:nvGrpSpPr>
                <p:cNvPr id="47" name="Group 5"/>
                <p:cNvGrpSpPr/>
                <p:nvPr/>
              </p:nvGrpSpPr>
              <p:grpSpPr>
                <a:xfrm>
                  <a:off x="2518523" y="1743650"/>
                  <a:ext cx="674480" cy="968695"/>
                  <a:chOff x="2518522" y="1636018"/>
                  <a:chExt cx="373117" cy="638622"/>
                </a:xfrm>
              </p:grpSpPr>
              <p:sp>
                <p:nvSpPr>
                  <p:cNvPr id="50" name="Rectangle 3"/>
                  <p:cNvSpPr/>
                  <p:nvPr/>
                </p:nvSpPr>
                <p:spPr>
                  <a:xfrm>
                    <a:off x="2518524" y="1636018"/>
                    <a:ext cx="373115" cy="401829"/>
                  </a:xfrm>
                  <a:prstGeom prst="rect">
                    <a:avLst/>
                  </a:prstGeom>
                  <a:noFill/>
                  <a:ln w="25400"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rgbClr val="000000"/>
                        </a:solidFill>
                      </a:rPr>
                      <a:t>Human</a:t>
                    </a:r>
                    <a:endParaRPr lang="en-US" sz="12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1" name="Rectangle 4"/>
                  <p:cNvSpPr/>
                  <p:nvPr/>
                </p:nvSpPr>
                <p:spPr>
                  <a:xfrm>
                    <a:off x="2518522" y="2037848"/>
                    <a:ext cx="373115" cy="236792"/>
                  </a:xfrm>
                  <a:prstGeom prst="rect">
                    <a:avLst/>
                  </a:prstGeom>
                  <a:solidFill>
                    <a:srgbClr val="7F7F7F"/>
                  </a:solidFill>
                  <a:ln w="25400"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 smtClean="0">
                        <a:latin typeface="Arial"/>
                        <a:cs typeface="Arial"/>
                      </a:rPr>
                      <a:t>6353 </a:t>
                    </a:r>
                    <a:r>
                      <a:rPr lang="en-US" sz="800" dirty="0" err="1" smtClean="0">
                        <a:latin typeface="Arial"/>
                        <a:cs typeface="Arial"/>
                      </a:rPr>
                      <a:t>h-w-f</a:t>
                    </a:r>
                    <a:r>
                      <a:rPr lang="en-US" sz="800" dirty="0" smtClean="0">
                        <a:latin typeface="Arial"/>
                        <a:cs typeface="Arial"/>
                      </a:rPr>
                      <a:t> </a:t>
                    </a:r>
                    <a:r>
                      <a:rPr lang="en-US" sz="800" dirty="0" err="1" smtClean="0">
                        <a:latin typeface="Arial"/>
                        <a:cs typeface="Arial"/>
                      </a:rPr>
                      <a:t>orthologs</a:t>
                    </a:r>
                    <a:endParaRPr lang="en-US" sz="800" dirty="0"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48" name="TextBox 47"/>
                <p:cNvSpPr txBox="1"/>
                <p:nvPr/>
              </p:nvSpPr>
              <p:spPr>
                <a:xfrm>
                  <a:off x="2229136" y="1650368"/>
                  <a:ext cx="289388" cy="10619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vert270" wrap="square" rtlCol="0">
                  <a:no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20k genes</a:t>
                  </a:r>
                  <a:endParaRPr lang="en-US" sz="900" baseline="-25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425243" y="1502934"/>
                  <a:ext cx="767756" cy="262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900" dirty="0" smtClean="0">
                      <a:latin typeface="Arial"/>
                      <a:cs typeface="Arial"/>
                    </a:rPr>
                    <a:t>33 samples</a:t>
                  </a:r>
                  <a:endParaRPr lang="en-US" sz="9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5" name="Group 10"/>
              <p:cNvGrpSpPr/>
              <p:nvPr/>
            </p:nvGrpSpPr>
            <p:grpSpPr>
              <a:xfrm>
                <a:off x="1152061" y="7825"/>
                <a:ext cx="992602" cy="960927"/>
                <a:chOff x="3138599" y="334822"/>
                <a:chExt cx="970883" cy="1214268"/>
              </a:xfrm>
            </p:grpSpPr>
            <p:grpSp>
              <p:nvGrpSpPr>
                <p:cNvPr id="42" name="Group 5"/>
                <p:cNvGrpSpPr/>
                <p:nvPr/>
              </p:nvGrpSpPr>
              <p:grpSpPr>
                <a:xfrm>
                  <a:off x="3427986" y="580395"/>
                  <a:ext cx="674480" cy="968695"/>
                  <a:chOff x="3021638" y="869130"/>
                  <a:chExt cx="373118" cy="638622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3021640" y="869130"/>
                    <a:ext cx="373116" cy="401829"/>
                  </a:xfrm>
                  <a:prstGeom prst="rect">
                    <a:avLst/>
                  </a:prstGeom>
                  <a:noFill/>
                  <a:ln w="25400">
                    <a:solidFill>
                      <a:srgbClr val="008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rgbClr val="000000"/>
                        </a:solidFill>
                      </a:rPr>
                      <a:t>Worm</a:t>
                    </a:r>
                    <a:endParaRPr lang="en-US" sz="1200" b="1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3021638" y="1270960"/>
                    <a:ext cx="373116" cy="236792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25400">
                    <a:solidFill>
                      <a:srgbClr val="0064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r>
                      <a:rPr lang="en-US" sz="3200" dirty="0" smtClean="0">
                        <a:latin typeface="Arial"/>
                        <a:cs typeface="Arial"/>
                      </a:rPr>
                      <a:t>5083 h-w-f </a:t>
                    </a:r>
                    <a:r>
                      <a:rPr lang="en-US" sz="3200" dirty="0" err="1" smtClean="0">
                        <a:latin typeface="Arial"/>
                        <a:cs typeface="Arial"/>
                      </a:rPr>
                      <a:t>orthologs</a:t>
                    </a:r>
                    <a:endParaRPr lang="en-US" sz="3200" dirty="0" smtClean="0">
                      <a:latin typeface="Arial"/>
                      <a:cs typeface="Arial"/>
                    </a:endParaRPr>
                  </a:p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3138599" y="487112"/>
                  <a:ext cx="289388" cy="10619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vert270" wrap="square" rtlCol="0">
                  <a:no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20k genes</a:t>
                  </a:r>
                  <a:endParaRPr lang="en-US" sz="900" baseline="-25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341726" y="334822"/>
                  <a:ext cx="76775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900" dirty="0" smtClean="0">
                      <a:latin typeface="Arial"/>
                      <a:cs typeface="Arial"/>
                    </a:rPr>
                    <a:t>33 stages</a:t>
                  </a:r>
                  <a:endParaRPr lang="en-US" sz="9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36" name="Group 16"/>
              <p:cNvGrpSpPr/>
              <p:nvPr/>
            </p:nvGrpSpPr>
            <p:grpSpPr>
              <a:xfrm>
                <a:off x="2097211" y="19490"/>
                <a:ext cx="993227" cy="960928"/>
                <a:chOff x="4063065" y="-828436"/>
                <a:chExt cx="971493" cy="1214270"/>
              </a:xfrm>
            </p:grpSpPr>
            <p:grpSp>
              <p:nvGrpSpPr>
                <p:cNvPr id="37" name="Group 169"/>
                <p:cNvGrpSpPr/>
                <p:nvPr/>
              </p:nvGrpSpPr>
              <p:grpSpPr>
                <a:xfrm>
                  <a:off x="4353062" y="-582861"/>
                  <a:ext cx="674478" cy="968695"/>
                  <a:chOff x="3533375" y="102242"/>
                  <a:chExt cx="373116" cy="638622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3533376" y="102242"/>
                    <a:ext cx="373115" cy="401829"/>
                  </a:xfrm>
                  <a:prstGeom prst="rect">
                    <a:avLst/>
                  </a:prstGeom>
                  <a:noFill/>
                  <a:ln w="25400">
                    <a:solidFill>
                      <a:srgbClr val="0000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en-US" sz="1200" b="1" dirty="0" smtClean="0">
                        <a:solidFill>
                          <a:schemeClr val="tx1"/>
                        </a:solidFill>
                      </a:rPr>
                      <a:t>Fly</a:t>
                    </a:r>
                    <a:endParaRPr 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3533375" y="504072"/>
                    <a:ext cx="373115" cy="236792"/>
                  </a:xfrm>
                  <a:prstGeom prst="rect">
                    <a:avLst/>
                  </a:prstGeom>
                  <a:solidFill>
                    <a:srgbClr val="7F7F7F"/>
                  </a:solidFill>
                  <a:ln w="25400">
                    <a:solidFill>
                      <a:srgbClr val="0000FF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 fontScale="25000" lnSpcReduction="20000"/>
                  </a:bodyPr>
                  <a:lstStyle/>
                  <a:p>
                    <a:pPr algn="ctr"/>
                    <a:r>
                      <a:rPr lang="en-US" sz="3200" dirty="0" smtClean="0">
                        <a:latin typeface="Arial"/>
                        <a:cs typeface="Arial"/>
                      </a:rPr>
                      <a:t>4839 h-w-f </a:t>
                    </a:r>
                    <a:r>
                      <a:rPr lang="en-US" sz="3200" dirty="0" err="1" smtClean="0">
                        <a:latin typeface="Arial"/>
                        <a:cs typeface="Arial"/>
                      </a:rPr>
                      <a:t>orthologs</a:t>
                    </a:r>
                    <a:endParaRPr lang="en-US" sz="3200" dirty="0" smtClean="0">
                      <a:latin typeface="Arial"/>
                      <a:cs typeface="Arial"/>
                    </a:endParaRPr>
                  </a:p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4063065" y="-676143"/>
                  <a:ext cx="289998" cy="10619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vert270" wrap="square" rtlCol="0">
                  <a:noAutofit/>
                </a:bodyPr>
                <a:lstStyle/>
                <a:p>
                  <a:pPr algn="r"/>
                  <a:r>
                    <a:rPr lang="en-US" sz="900" dirty="0" smtClean="0">
                      <a:latin typeface="Arial"/>
                      <a:cs typeface="Arial"/>
                    </a:rPr>
                    <a:t>14k genes</a:t>
                  </a:r>
                  <a:endParaRPr lang="en-US" sz="900" baseline="-25000" dirty="0">
                    <a:latin typeface="Arial"/>
                    <a:cs typeface="Arial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4266802" y="-828436"/>
                  <a:ext cx="76775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900" dirty="0" smtClean="0">
                      <a:latin typeface="Arial"/>
                      <a:cs typeface="Arial"/>
                    </a:rPr>
                    <a:t>30 stages</a:t>
                  </a:r>
                  <a:endParaRPr lang="en-US" sz="900" dirty="0">
                    <a:latin typeface="Arial"/>
                    <a:cs typeface="Arial"/>
                  </a:endParaRPr>
                </a:p>
              </p:txBody>
            </p:sp>
          </p:grpSp>
        </p:grpSp>
        <p:sp>
          <p:nvSpPr>
            <p:cNvPr id="29" name="Down Arrow 28"/>
            <p:cNvSpPr/>
            <p:nvPr/>
          </p:nvSpPr>
          <p:spPr>
            <a:xfrm rot="2700000">
              <a:off x="5133617" y="4414421"/>
              <a:ext cx="140312" cy="223315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10800000" flipV="1">
              <a:off x="4595396" y="4397518"/>
              <a:ext cx="140312" cy="223315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18900000">
              <a:off x="4070901" y="4414421"/>
              <a:ext cx="140312" cy="223315"/>
            </a:xfrm>
            <a:prstGeom prst="down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159"/>
          <p:cNvGrpSpPr/>
          <p:nvPr/>
        </p:nvGrpSpPr>
        <p:grpSpPr>
          <a:xfrm>
            <a:off x="6826672" y="2057925"/>
            <a:ext cx="1362316" cy="1313966"/>
            <a:chOff x="6415379" y="881174"/>
            <a:chExt cx="1362316" cy="1313966"/>
          </a:xfrm>
        </p:grpSpPr>
        <p:grpSp>
          <p:nvGrpSpPr>
            <p:cNvPr id="71" name="Group 67"/>
            <p:cNvGrpSpPr/>
            <p:nvPr/>
          </p:nvGrpSpPr>
          <p:grpSpPr>
            <a:xfrm>
              <a:off x="6454531" y="881174"/>
              <a:ext cx="1292490" cy="1299149"/>
              <a:chOff x="1120217" y="3099340"/>
              <a:chExt cx="842112" cy="819759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120217" y="3099340"/>
                <a:ext cx="584171" cy="568073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78158" y="3099340"/>
                <a:ext cx="584171" cy="568073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274250" y="3351026"/>
                <a:ext cx="584171" cy="568073"/>
              </a:xfrm>
              <a:prstGeom prst="ellipse">
                <a:avLst/>
              </a:prstGeom>
              <a:noFill/>
              <a:ln w="25400">
                <a:solidFill>
                  <a:srgbClr val="006400"/>
                </a:solidFill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6415379" y="1079328"/>
              <a:ext cx="56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Human</a:t>
              </a:r>
            </a:p>
            <a:p>
              <a:r>
                <a:rPr lang="en-US" sz="900" b="1" dirty="0" smtClean="0"/>
                <a:t>XXXX</a:t>
              </a:r>
              <a:endParaRPr lang="en-US" sz="9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329778" y="1060888"/>
              <a:ext cx="447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Fly</a:t>
              </a:r>
            </a:p>
            <a:p>
              <a:r>
                <a:rPr lang="en-US" sz="900" b="1" dirty="0" smtClean="0"/>
                <a:t>XXXX</a:t>
              </a:r>
              <a:endParaRPr lang="en-US" sz="9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86853" y="1317608"/>
              <a:ext cx="527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/>
                <a:t>H-W-F</a:t>
              </a:r>
            </a:p>
            <a:p>
              <a:pPr algn="ctr"/>
              <a:r>
                <a:rPr lang="en-US" sz="900" b="1" dirty="0" smtClean="0"/>
                <a:t>XX</a:t>
              </a:r>
              <a:endParaRPr lang="en-US" sz="9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924561" y="1825808"/>
              <a:ext cx="49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err="1" smtClean="0"/>
                <a:t>WormXXXX</a:t>
              </a:r>
              <a:endParaRPr lang="en-US" sz="9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1997" y="4177483"/>
            <a:ext cx="523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Supp. Figure 1. </a:t>
            </a:r>
            <a:r>
              <a:rPr lang="en-US" b="1" dirty="0" err="1" smtClean="0"/>
              <a:t>modENCODE</a:t>
            </a:r>
            <a:r>
              <a:rPr lang="en-US" b="1" dirty="0" smtClean="0"/>
              <a:t> transcription clustering.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463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X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243452" y="833135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5214" y="5271071"/>
            <a:ext cx="842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Supp. Figure 2. </a:t>
            </a:r>
            <a:r>
              <a:rPr lang="en-US" b="1" dirty="0"/>
              <a:t>R</a:t>
            </a:r>
            <a:r>
              <a:rPr lang="en-US" b="1" dirty="0" smtClean="0"/>
              <a:t>elationship </a:t>
            </a:r>
            <a:r>
              <a:rPr lang="en-US" b="1" dirty="0"/>
              <a:t>between TF number in a model with predictive accuracy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We </a:t>
            </a:r>
            <a:r>
              <a:rPr lang="en-US" dirty="0"/>
              <a:t>started from the full model, and iteratively remove the worst TF (with lowest relative importance) from the model until only two TFs are left. To fit the 3 </a:t>
            </a:r>
            <a:r>
              <a:rPr lang="en-US" dirty="0" smtClean="0"/>
              <a:t>organisms </a:t>
            </a:r>
            <a:r>
              <a:rPr lang="en-US" dirty="0"/>
              <a:t>in a plot, I cut the curve as that they all started from a model with 28 TFs.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1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ormRplo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>
          <a:xfrm>
            <a:off x="-184029" y="0"/>
            <a:ext cx="6055804" cy="3356999"/>
          </a:xfrm>
        </p:spPr>
      </p:pic>
      <p:sp>
        <p:nvSpPr>
          <p:cNvPr id="5" name="TextBox 4"/>
          <p:cNvSpPr txBox="1"/>
          <p:nvPr/>
        </p:nvSpPr>
        <p:spPr>
          <a:xfrm>
            <a:off x="465214" y="6163896"/>
            <a:ext cx="84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Supp. Figure 3. </a:t>
            </a:r>
            <a:r>
              <a:rPr lang="en-US" b="1" dirty="0"/>
              <a:t>R</a:t>
            </a:r>
            <a:r>
              <a:rPr lang="en-US" b="1" dirty="0" smtClean="0"/>
              <a:t>elationship </a:t>
            </a:r>
            <a:r>
              <a:rPr lang="en-US" b="1" dirty="0"/>
              <a:t>between </a:t>
            </a:r>
            <a:r>
              <a:rPr lang="en-US" b="1" dirty="0" smtClean="0"/>
              <a:t>Pol II binding and expression.</a:t>
            </a:r>
          </a:p>
          <a:p>
            <a:r>
              <a:rPr lang="en-US" dirty="0" smtClean="0"/>
              <a:t>Example: worm. A – log scale scatterplot. B – Q-Q plot. C – Rank-rank plot.</a:t>
            </a:r>
            <a:endParaRPr lang="en-US" dirty="0"/>
          </a:p>
        </p:txBody>
      </p:sp>
      <p:pic>
        <p:nvPicPr>
          <p:cNvPr id="7" name="Picture 6" descr="Wormqq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52" y="-125750"/>
            <a:ext cx="3243934" cy="3482749"/>
          </a:xfrm>
          <a:prstGeom prst="rect">
            <a:avLst/>
          </a:prstGeom>
        </p:spPr>
      </p:pic>
      <p:pic>
        <p:nvPicPr>
          <p:cNvPr id="8" name="Picture 7" descr="WormRankRankRplo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769" y="3168574"/>
            <a:ext cx="3221672" cy="3221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1434" y="3226194"/>
            <a:ext cx="18357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(rank-rank plot)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880142" y="339520"/>
            <a:ext cx="36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4243" y="3395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68154" y="34878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7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figures…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incRNA</a:t>
            </a:r>
            <a:r>
              <a:rPr lang="en-US" dirty="0" smtClean="0"/>
              <a:t> for </a:t>
            </a:r>
            <a:r>
              <a:rPr lang="en-US" dirty="0" err="1" smtClean="0"/>
              <a:t>modENCODE</a:t>
            </a:r>
            <a:r>
              <a:rPr lang="en-US" dirty="0" smtClean="0"/>
              <a:t>/ENCODE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3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599242" y="-38484"/>
            <a:ext cx="8229600" cy="1143000"/>
          </a:xfrm>
        </p:spPr>
        <p:txBody>
          <a:bodyPr/>
          <a:lstStyle/>
          <a:p>
            <a:r>
              <a:rPr lang="en-US" altLang="zh-CN" sz="2000" dirty="0">
                <a:latin typeface="Calibri" charset="0"/>
                <a:ea typeface="宋体" charset="0"/>
              </a:rPr>
              <a:t>RT-PCR Validation in Different </a:t>
            </a:r>
            <a:r>
              <a:rPr lang="en-US" altLang="zh-CN" sz="2000" b="1" dirty="0" smtClean="0">
                <a:latin typeface="Calibri" charset="0"/>
                <a:ea typeface="宋体" charset="0"/>
              </a:rPr>
              <a:t>Human</a:t>
            </a:r>
            <a:r>
              <a:rPr lang="en-US" altLang="zh-CN" sz="2000" dirty="0" smtClean="0">
                <a:latin typeface="Calibri" charset="0"/>
                <a:ea typeface="宋体" charset="0"/>
              </a:rPr>
              <a:t> Tissues</a:t>
            </a:r>
            <a:endParaRPr lang="en-US" altLang="zh-CN" sz="2000" dirty="0">
              <a:latin typeface="Calibri" charset="0"/>
              <a:ea typeface="宋体" charset="0"/>
            </a:endParaRPr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7782C846-F3A8-3F45-9408-D69E9B6F62E6}" type="slidenum">
              <a:rPr lang="en-US" altLang="zh-CN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altLang="zh-CN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737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81921"/>
              </p:ext>
            </p:extLst>
          </p:nvPr>
        </p:nvGraphicFramePr>
        <p:xfrm>
          <a:off x="1546225" y="1016000"/>
          <a:ext cx="6115050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8585200" imgH="7493000" progId="Excel.Sheet.12">
                  <p:embed/>
                </p:oleObj>
              </mc:Choice>
              <mc:Fallback>
                <p:oleObj name="Worksheet" r:id="rId3" imgW="8585200" imgH="74930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016000"/>
                        <a:ext cx="6115050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816725" y="944563"/>
            <a:ext cx="854075" cy="5441950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8013" y="6356350"/>
            <a:ext cx="63436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zh-CN" dirty="0">
                <a:solidFill>
                  <a:prstClr val="black"/>
                </a:solidFill>
                <a:latin typeface="Arial"/>
                <a:ea typeface="黑体"/>
                <a:cs typeface="+mn-cs"/>
              </a:rPr>
              <a:t>The </a:t>
            </a:r>
            <a:r>
              <a:rPr lang="pl-PL" altLang="zh-CN" dirty="0" err="1">
                <a:solidFill>
                  <a:prstClr val="black"/>
                </a:solidFill>
                <a:latin typeface="Arial"/>
                <a:ea typeface="黑体"/>
                <a:cs typeface="+mn-cs"/>
              </a:rPr>
              <a:t>candidates</a:t>
            </a:r>
            <a:r>
              <a:rPr lang="pl-PL" altLang="zh-CN" dirty="0">
                <a:solidFill>
                  <a:prstClr val="black"/>
                </a:solidFill>
                <a:latin typeface="Arial"/>
                <a:ea typeface="黑体"/>
                <a:cs typeface="+mn-cs"/>
              </a:rPr>
              <a:t> </a:t>
            </a:r>
            <a:r>
              <a:rPr lang="pl-PL" altLang="zh-CN" dirty="0" err="1">
                <a:solidFill>
                  <a:prstClr val="black"/>
                </a:solidFill>
                <a:latin typeface="Arial"/>
                <a:ea typeface="黑体"/>
                <a:cs typeface="+mn-cs"/>
              </a:rPr>
              <a:t>were</a:t>
            </a:r>
            <a:r>
              <a:rPr lang="pl-PL" altLang="zh-CN" dirty="0">
                <a:solidFill>
                  <a:prstClr val="black"/>
                </a:solidFill>
                <a:latin typeface="Arial"/>
                <a:ea typeface="黑体"/>
                <a:cs typeface="+mn-cs"/>
              </a:rPr>
              <a:t> </a:t>
            </a:r>
            <a:r>
              <a:rPr lang="pl-PL" altLang="zh-CN" dirty="0" err="1">
                <a:solidFill>
                  <a:prstClr val="black"/>
                </a:solidFill>
                <a:latin typeface="Arial"/>
                <a:ea typeface="黑体"/>
                <a:cs typeface="+mn-cs"/>
              </a:rPr>
              <a:t>validated</a:t>
            </a:r>
            <a:r>
              <a:rPr lang="pl-PL" altLang="zh-CN" dirty="0">
                <a:solidFill>
                  <a:prstClr val="black"/>
                </a:solidFill>
                <a:latin typeface="Arial"/>
                <a:ea typeface="黑体"/>
                <a:cs typeface="+mn-cs"/>
              </a:rPr>
              <a:t> by </a:t>
            </a:r>
            <a:r>
              <a:rPr lang="pl-PL" altLang="zh-CN" dirty="0" err="1">
                <a:solidFill>
                  <a:prstClr val="black"/>
                </a:solidFill>
                <a:latin typeface="Arial"/>
                <a:ea typeface="黑体"/>
                <a:cs typeface="+mn-cs"/>
              </a:rPr>
              <a:t>Cédric</a:t>
            </a:r>
            <a:r>
              <a:rPr lang="pl-PL" altLang="zh-CN" dirty="0">
                <a:solidFill>
                  <a:prstClr val="black"/>
                </a:solidFill>
                <a:latin typeface="Arial"/>
                <a:ea typeface="黑体"/>
                <a:cs typeface="+mn-cs"/>
              </a:rPr>
              <a:t> </a:t>
            </a:r>
            <a:r>
              <a:rPr lang="pl-PL" altLang="zh-CN" dirty="0" err="1">
                <a:solidFill>
                  <a:prstClr val="black"/>
                </a:solidFill>
                <a:latin typeface="Arial"/>
                <a:ea typeface="黑体"/>
                <a:cs typeface="+mn-cs"/>
              </a:rPr>
              <a:t>Howald</a:t>
            </a:r>
            <a:r>
              <a:rPr lang="pl-PL" altLang="zh-CN" dirty="0">
                <a:solidFill>
                  <a:prstClr val="black"/>
                </a:solidFill>
                <a:latin typeface="Arial"/>
                <a:ea typeface="黑体"/>
                <a:cs typeface="+mn-cs"/>
              </a:rPr>
              <a:t> (</a:t>
            </a:r>
            <a:r>
              <a:rPr lang="pl-PL" altLang="zh-CN" dirty="0" err="1">
                <a:solidFill>
                  <a:prstClr val="black"/>
                </a:solidFill>
                <a:latin typeface="Arial"/>
                <a:ea typeface="黑体"/>
                <a:cs typeface="+mn-cs"/>
              </a:rPr>
              <a:t>Gencode</a:t>
            </a:r>
            <a:r>
              <a:rPr lang="pl-PL" altLang="zh-CN" dirty="0">
                <a:solidFill>
                  <a:prstClr val="black"/>
                </a:solidFill>
                <a:latin typeface="Arial"/>
                <a:ea typeface="黑体"/>
                <a:cs typeface="+mn-cs"/>
              </a:rPr>
              <a:t>)</a:t>
            </a:r>
            <a:endParaRPr lang="zh-CN" altLang="en-US" dirty="0">
              <a:solidFill>
                <a:prstClr val="black"/>
              </a:solidFill>
              <a:latin typeface="Arial"/>
              <a:ea typeface="黑体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92" y="5785284"/>
            <a:ext cx="295071" cy="1282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3363" y="5644311"/>
            <a:ext cx="168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In </a:t>
            </a:r>
            <a:r>
              <a:rPr kumimoji="1" lang="en-US" altLang="zh-CN" dirty="0" err="1" smtClean="0"/>
              <a:t>incRNA</a:t>
            </a:r>
            <a:r>
              <a:rPr kumimoji="1" lang="en-US" altLang="zh-CN" dirty="0" smtClean="0"/>
              <a:t> V2</a:t>
            </a:r>
            <a:endParaRPr kumimoji="1"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131808" y="649732"/>
            <a:ext cx="339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dirty="0" smtClean="0"/>
              <a:t>38 </a:t>
            </a:r>
            <a:r>
              <a:rPr kumimoji="1" lang="en-US" altLang="zh-CN" dirty="0"/>
              <a:t>were selected </a:t>
            </a:r>
            <a:r>
              <a:rPr kumimoji="1" lang="en-US" altLang="zh-CN" dirty="0" smtClean="0"/>
              <a:t>from </a:t>
            </a:r>
            <a:r>
              <a:rPr kumimoji="1" lang="en-US" altLang="zh-CN" dirty="0" err="1" smtClean="0"/>
              <a:t>incRNA</a:t>
            </a:r>
            <a:r>
              <a:rPr kumimoji="1" lang="en-US" altLang="zh-CN" dirty="0" smtClean="0"/>
              <a:t> V1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579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AE31-1B4A-5347-921C-CAF0F0D1364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675123"/>
              </p:ext>
            </p:extLst>
          </p:nvPr>
        </p:nvGraphicFramePr>
        <p:xfrm>
          <a:off x="457200" y="2109161"/>
          <a:ext cx="8229601" cy="125245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39833"/>
                <a:gridCol w="980902"/>
                <a:gridCol w="1155469"/>
                <a:gridCol w="1147156"/>
                <a:gridCol w="1172095"/>
                <a:gridCol w="1155469"/>
                <a:gridCol w="989215"/>
                <a:gridCol w="889462"/>
              </a:tblGrid>
              <a:tr h="133004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95% sensitivity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99% sensitivity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3004">
                <a:tc>
                  <a:txBody>
                    <a:bodyPr/>
                    <a:lstStyle/>
                    <a:p>
                      <a:pPr algn="l" fontAlgn="b"/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600" u="none" strike="noStrike" dirty="0" err="1" smtClean="0">
                          <a:effectLst/>
                        </a:rPr>
                        <a:t>Cedric</a:t>
                      </a:r>
                      <a:r>
                        <a:rPr lang="es-ES_tradnl" sz="1600" u="none" strike="noStrike" dirty="0" smtClean="0">
                          <a:effectLst/>
                        </a:rPr>
                        <a:t>_</a:t>
                      </a:r>
                    </a:p>
                    <a:p>
                      <a:pPr algn="l" fontAlgn="b"/>
                      <a:r>
                        <a:rPr lang="es-ES_tradnl" sz="1600" u="none" strike="noStrike" dirty="0" err="1" smtClean="0">
                          <a:effectLst/>
                        </a:rPr>
                        <a:t>validations</a:t>
                      </a:r>
                      <a:endParaRPr lang="es-ES_trad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 ncRNA1 prediction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 ncRNA2 prediction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 all prediction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 ncRNA1 prediction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 ncRNA2 prediction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 all prediction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</a:tr>
              <a:tr h="13300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ncRNAI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11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</a:tr>
              <a:tr h="133004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>
                          <a:effectLst/>
                        </a:rPr>
                        <a:t>ncRNAII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27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8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13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>
                          <a:effectLst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>
                          <a:effectLst/>
                        </a:rPr>
                        <a:t>14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 (Theme Body)"/>
                      </a:endParaRPr>
                    </a:p>
                  </a:txBody>
                  <a:tcPr marL="8313" marR="8313" marT="8313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6775" y="676167"/>
            <a:ext cx="65856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/>
              <a:t>Human </a:t>
            </a:r>
            <a:r>
              <a:rPr kumimoji="1" lang="en-US" altLang="zh-CN" sz="2800" dirty="0" err="1" smtClean="0"/>
              <a:t>ncRNA</a:t>
            </a:r>
            <a:r>
              <a:rPr kumimoji="1" lang="en-US" altLang="zh-CN" sz="2800" dirty="0" smtClean="0"/>
              <a:t> validations(Cedric’s) in V2</a:t>
            </a:r>
          </a:p>
          <a:p>
            <a:pPr algn="ctr"/>
            <a:r>
              <a:rPr kumimoji="1" lang="en-US" altLang="zh-CN" sz="2800" dirty="0" smtClean="0"/>
              <a:t>(38 were selected from V1)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5751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latin typeface="Calibri" charset="0"/>
                <a:ea typeface="宋体" charset="0"/>
              </a:rPr>
              <a:t>RT-PCR Validation in </a:t>
            </a:r>
            <a:r>
              <a:rPr lang="en-US" altLang="zh-CN" sz="2800" b="1" dirty="0" smtClean="0">
                <a:latin typeface="Calibri" charset="0"/>
                <a:ea typeface="宋体" charset="0"/>
              </a:rPr>
              <a:t>Fly </a:t>
            </a:r>
            <a:r>
              <a:rPr lang="en-US" altLang="zh-CN" sz="2800" dirty="0" smtClean="0">
                <a:latin typeface="Calibri" charset="0"/>
                <a:ea typeface="宋体" charset="0"/>
              </a:rPr>
              <a:t>embryo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8845-A4A2-924D-B2F4-AEC521D44B7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6" name="组合 34"/>
          <p:cNvGrpSpPr/>
          <p:nvPr/>
        </p:nvGrpSpPr>
        <p:grpSpPr>
          <a:xfrm>
            <a:off x="-121782" y="1932091"/>
            <a:ext cx="9824387" cy="3172711"/>
            <a:chOff x="-121782" y="931931"/>
            <a:chExt cx="9824387" cy="3172711"/>
          </a:xfrm>
        </p:grpSpPr>
        <p:grpSp>
          <p:nvGrpSpPr>
            <p:cNvPr id="27" name="组合 33"/>
            <p:cNvGrpSpPr/>
            <p:nvPr/>
          </p:nvGrpSpPr>
          <p:grpSpPr>
            <a:xfrm>
              <a:off x="-121782" y="931931"/>
              <a:ext cx="8941375" cy="3172711"/>
              <a:chOff x="-121782" y="931931"/>
              <a:chExt cx="8941375" cy="3172711"/>
            </a:xfrm>
          </p:grpSpPr>
          <p:grpSp>
            <p:nvGrpSpPr>
              <p:cNvPr id="29" name="组合 32"/>
              <p:cNvGrpSpPr/>
              <p:nvPr/>
            </p:nvGrpSpPr>
            <p:grpSpPr>
              <a:xfrm>
                <a:off x="-121782" y="931931"/>
                <a:ext cx="8941375" cy="3172711"/>
                <a:chOff x="-121782" y="931931"/>
                <a:chExt cx="8941375" cy="3172711"/>
              </a:xfrm>
            </p:grpSpPr>
            <p:grpSp>
              <p:nvGrpSpPr>
                <p:cNvPr id="31" name="组合 25"/>
                <p:cNvGrpSpPr/>
                <p:nvPr/>
              </p:nvGrpSpPr>
              <p:grpSpPr>
                <a:xfrm>
                  <a:off x="-121782" y="931931"/>
                  <a:ext cx="8852136" cy="3172711"/>
                  <a:chOff x="292569" y="702200"/>
                  <a:chExt cx="9251495" cy="3402442"/>
                </a:xfrm>
              </p:grpSpPr>
              <p:grpSp>
                <p:nvGrpSpPr>
                  <p:cNvPr id="35" name="Group 2"/>
                  <p:cNvGrpSpPr>
                    <a:grpSpLocks/>
                  </p:cNvGrpSpPr>
                  <p:nvPr/>
                </p:nvGrpSpPr>
                <p:grpSpPr bwMode="auto">
                  <a:xfrm>
                    <a:off x="292569" y="702200"/>
                    <a:ext cx="9201203" cy="3170965"/>
                    <a:chOff x="67" y="-97"/>
                    <a:chExt cx="14489" cy="4995"/>
                  </a:xfrm>
                </p:grpSpPr>
                <p:sp>
                  <p:nvSpPr>
                    <p:cNvPr id="37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9" y="1009"/>
                      <a:ext cx="11553" cy="1"/>
                    </a:xfrm>
                    <a:prstGeom prst="line">
                      <a:avLst/>
                    </a:prstGeom>
                    <a:noFill/>
                    <a:ln w="25400" cap="flat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8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69" y="-97"/>
                      <a:ext cx="8845" cy="10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b="0" dirty="0">
                          <a:ea typeface="ＭＳ Ｐゴシック" charset="0"/>
                        </a:rPr>
                        <a:t>Total RNA from fly 12 h embryo, </a:t>
                      </a:r>
                      <a:r>
                        <a:rPr lang="en-US" b="0" dirty="0" err="1">
                          <a:ea typeface="ＭＳ Ｐゴシック" charset="0"/>
                        </a:rPr>
                        <a:t>radom</a:t>
                      </a:r>
                      <a:r>
                        <a:rPr lang="en-US" b="0" dirty="0">
                          <a:ea typeface="ＭＳ Ｐゴシック" charset="0"/>
                        </a:rPr>
                        <a:t> primer </a:t>
                      </a:r>
                    </a:p>
                    <a:p>
                      <a:r>
                        <a:rPr lang="en-US" b="0" dirty="0">
                          <a:ea typeface="ＭＳ Ｐゴシック" charset="0"/>
                        </a:rPr>
                        <a:t>     for </a:t>
                      </a:r>
                      <a:r>
                        <a:rPr lang="en-US" b="0" dirty="0" err="1">
                          <a:ea typeface="ＭＳ Ｐゴシック" charset="0"/>
                        </a:rPr>
                        <a:t>cDNA</a:t>
                      </a:r>
                      <a:r>
                        <a:rPr lang="en-US" b="0" dirty="0">
                          <a:ea typeface="ＭＳ Ｐゴシック" charset="0"/>
                        </a:rPr>
                        <a:t>, specific primer for </a:t>
                      </a:r>
                      <a:r>
                        <a:rPr lang="en-US" b="0" dirty="0" err="1">
                          <a:ea typeface="ＭＳ Ｐゴシック" charset="0"/>
                        </a:rPr>
                        <a:t>lincRNA</a:t>
                      </a:r>
                      <a:endParaRPr lang="zh-CN" altLang="en-US" b="0" dirty="0"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83" y="1395"/>
                      <a:ext cx="13273" cy="6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b="0" dirty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>
                          <a:ea typeface="ＭＳ Ｐゴシック" charset="0"/>
                          <a:sym typeface="Arial" charset="0"/>
                        </a:rPr>
                        <a:t>25</a:t>
                      </a:r>
                      <a:r>
                        <a:rPr lang="en-US" sz="1200" b="0" dirty="0">
                          <a:ea typeface="ＭＳ Ｐゴシック" charset="0"/>
                          <a:sym typeface="Arial" charset="0"/>
                        </a:rPr>
                        <a:t>  </a:t>
                      </a:r>
                      <a:r>
                        <a:rPr lang="en-US" sz="1200" b="0" dirty="0" smtClean="0">
                          <a:ea typeface="ＭＳ Ｐゴシック" charset="0"/>
                          <a:sym typeface="Arial" charset="0"/>
                        </a:rPr>
                        <a:t> </a:t>
                      </a:r>
                      <a:r>
                        <a:rPr lang="en-US" sz="1400" b="0" dirty="0" smtClean="0">
                          <a:ea typeface="ＭＳ Ｐゴシック" charset="0"/>
                          <a:sym typeface="Arial" charset="0"/>
                        </a:rPr>
                        <a:t>26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27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28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29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30  </a:t>
                      </a:r>
                      <a:r>
                        <a:rPr lang="en-US" sz="1400" b="0" dirty="0">
                          <a:ea typeface="ＭＳ Ｐゴシック" charset="0"/>
                        </a:rPr>
                        <a:t>31</a:t>
                      </a:r>
                      <a:r>
                        <a:rPr lang="en-US" sz="1200" b="0" dirty="0">
                          <a:ea typeface="ＭＳ Ｐゴシック" charset="0"/>
                        </a:rPr>
                        <a:t>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32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>
                          <a:ea typeface="ＭＳ Ｐゴシック" charset="0"/>
                        </a:rPr>
                        <a:t>33</a:t>
                      </a:r>
                      <a:r>
                        <a:rPr lang="en-US" sz="1200" b="0" dirty="0">
                          <a:ea typeface="ＭＳ Ｐゴシック" charset="0"/>
                        </a:rPr>
                        <a:t>  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34   </a:t>
                      </a:r>
                      <a:r>
                        <a:rPr lang="en-US" sz="1400" b="0" dirty="0">
                          <a:ea typeface="ＭＳ Ｐゴシック" charset="0"/>
                        </a:rPr>
                        <a:t>35</a:t>
                      </a:r>
                      <a:r>
                        <a:rPr lang="en-US" sz="1200" b="0" dirty="0">
                          <a:ea typeface="ＭＳ Ｐゴシック" charset="0"/>
                        </a:rPr>
                        <a:t>  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36  37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</a:t>
                      </a:r>
                      <a:r>
                        <a:rPr lang="en-US" sz="1400" b="0" dirty="0">
                          <a:ea typeface="ＭＳ Ｐゴシック" charset="0"/>
                        </a:rPr>
                        <a:t>38</a:t>
                      </a:r>
                      <a:r>
                        <a:rPr lang="en-US" sz="1200" b="0" dirty="0">
                          <a:ea typeface="ＭＳ Ｐゴシック" charset="0"/>
                        </a:rPr>
                        <a:t>  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39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40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41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42  43  44   45</a:t>
                      </a:r>
                      <a:r>
                        <a:rPr lang="en-US" sz="1200" b="0" dirty="0" smtClean="0">
                          <a:ea typeface="ＭＳ Ｐゴシック" charset="0"/>
                        </a:rPr>
                        <a:t> 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46   </a:t>
                      </a:r>
                      <a:r>
                        <a:rPr lang="en-US" sz="1400" b="0" dirty="0">
                          <a:ea typeface="ＭＳ Ｐゴシック" charset="0"/>
                        </a:rPr>
                        <a:t>47</a:t>
                      </a:r>
                      <a:r>
                        <a:rPr lang="en-US" sz="1200" b="0" dirty="0">
                          <a:ea typeface="ＭＳ Ｐゴシック" charset="0"/>
                        </a:rPr>
                        <a:t>  </a:t>
                      </a:r>
                      <a:r>
                        <a:rPr lang="en-US" sz="1400" b="0" dirty="0" smtClean="0">
                          <a:ea typeface="ＭＳ Ｐゴシック" charset="0"/>
                        </a:rPr>
                        <a:t>48  49  50      </a:t>
                      </a:r>
                      <a:endParaRPr lang="en-US" b="0" dirty="0"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0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" y="4694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1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" y="4422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2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" y="4195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" y="3809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4" y="2950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5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" y="2607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6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" y="2358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" y="3265"/>
                      <a:ext cx="340" cy="1"/>
                    </a:xfrm>
                    <a:prstGeom prst="line">
                      <a:avLst/>
                    </a:prstGeom>
                    <a:noFill/>
                    <a:ln w="19050" cap="flat" cmpd="sng">
                      <a:solidFill>
                        <a:srgbClr val="000066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8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4" y="4514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100 </a:t>
                      </a:r>
                      <a:r>
                        <a:rPr lang="en-US" sz="1000" dirty="0" err="1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bp</a:t>
                      </a:r>
                      <a:endParaRPr lang="en-US" sz="1000" dirty="0">
                        <a:solidFill>
                          <a:srgbClr val="000066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49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" y="3606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 500 </a:t>
                      </a:r>
                      <a:r>
                        <a:rPr lang="en-US" sz="1000" dirty="0" err="1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bp</a:t>
                      </a:r>
                      <a:endParaRPr lang="en-US" sz="1000" dirty="0">
                        <a:solidFill>
                          <a:srgbClr val="000066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0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" y="3993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 300 </a:t>
                      </a:r>
                      <a:r>
                        <a:rPr lang="en-US" sz="1000" dirty="0" err="1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bp</a:t>
                      </a:r>
                      <a:endParaRPr lang="en-US" sz="1000" dirty="0">
                        <a:solidFill>
                          <a:srgbClr val="000066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1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" y="4242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 200 </a:t>
                      </a:r>
                      <a:r>
                        <a:rPr lang="en-US" sz="1000" dirty="0" err="1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bp</a:t>
                      </a:r>
                      <a:endParaRPr lang="en-US" sz="1000" dirty="0">
                        <a:solidFill>
                          <a:srgbClr val="000066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2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2" y="2156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 10 kb</a:t>
                      </a:r>
                      <a:endParaRPr lang="en-US" b="0" dirty="0"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3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0" y="2406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  3 kb</a:t>
                      </a:r>
                      <a:endParaRPr lang="en-US" b="0" dirty="0"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4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4" y="2767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 dirty="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1.5 kb</a:t>
                      </a:r>
                      <a:endParaRPr lang="en-US" b="0" dirty="0"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5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0" y="3085"/>
                      <a:ext cx="1549" cy="3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en-US" sz="1000">
                          <a:solidFill>
                            <a:srgbClr val="000066"/>
                          </a:solidFill>
                          <a:ea typeface="ＭＳ Ｐゴシック" charset="0"/>
                        </a:rPr>
                        <a:t>  1 kb</a:t>
                      </a:r>
                      <a:endParaRPr lang="en-US" b="0">
                        <a:ea typeface="ＭＳ Ｐゴシック" charset="0"/>
                      </a:endParaRPr>
                    </a:p>
                  </p:txBody>
                </p:sp>
              </p:grpSp>
              <p:pic>
                <p:nvPicPr>
                  <p:cNvPr id="36" name="Picture 8" descr="C:\Documents and Settings\ibmsz\桌面\图片2.jpg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 l="1580" r="3471"/>
                  <a:stretch>
                    <a:fillRect/>
                  </a:stretch>
                </p:blipFill>
                <p:spPr bwMode="auto">
                  <a:xfrm>
                    <a:off x="1068915" y="2016642"/>
                    <a:ext cx="8475149" cy="2088000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32" name="矩形 27"/>
                <p:cNvSpPr/>
                <p:nvPr/>
              </p:nvSpPr>
              <p:spPr>
                <a:xfrm rot="18006216">
                  <a:off x="8086044" y="1706965"/>
                  <a:ext cx="60144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ea typeface="ＭＳ Ｐゴシック" charset="0"/>
                      <a:sym typeface="Arial" charset="0"/>
                    </a:rPr>
                    <a:t>Rpl32</a:t>
                  </a:r>
                  <a:endParaRPr lang="zh-CN" altLang="en-US" sz="1400" dirty="0"/>
                </a:p>
              </p:txBody>
            </p:sp>
            <p:sp>
              <p:nvSpPr>
                <p:cNvPr id="33" name="矩形 28"/>
                <p:cNvSpPr/>
                <p:nvPr/>
              </p:nvSpPr>
              <p:spPr>
                <a:xfrm rot="18038353">
                  <a:off x="8318526" y="1667037"/>
                  <a:ext cx="69435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ea typeface="ＭＳ Ｐゴシック" charset="0"/>
                      <a:sym typeface="Arial" charset="0"/>
                    </a:rPr>
                    <a:t>Rassf8 </a:t>
                  </a:r>
                  <a:endParaRPr lang="zh-CN" altLang="en-US" sz="1400" dirty="0"/>
                </a:p>
              </p:txBody>
            </p:sp>
            <p:sp>
              <p:nvSpPr>
                <p:cNvPr id="34" name="矩形 29"/>
                <p:cNvSpPr/>
                <p:nvPr/>
              </p:nvSpPr>
              <p:spPr>
                <a:xfrm rot="17940166">
                  <a:off x="7875589" y="1787345"/>
                  <a:ext cx="43313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 smtClean="0">
                      <a:ea typeface="ＭＳ Ｐゴシック" charset="0"/>
                      <a:sym typeface="Arial" charset="0"/>
                    </a:rPr>
                    <a:t>7SL</a:t>
                  </a:r>
                  <a:endParaRPr lang="en-US" sz="1400" dirty="0">
                    <a:ea typeface="ＭＳ Ｐゴシック" charset="0"/>
                  </a:endParaRPr>
                </a:p>
              </p:txBody>
            </p:sp>
          </p:grpSp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>
                <a:off x="8004596" y="1586129"/>
                <a:ext cx="792000" cy="592"/>
              </a:xfrm>
              <a:prstGeom prst="line">
                <a:avLst/>
              </a:prstGeom>
              <a:noFill/>
              <a:ln w="25400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7758105" y="1221569"/>
              <a:ext cx="1944500" cy="336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0" dirty="0">
                  <a:ea typeface="ＭＳ Ｐゴシック" charset="0"/>
                </a:rPr>
                <a:t>Positive control</a:t>
              </a:r>
              <a:endParaRPr lang="zh-CN" altLang="en-US" sz="1600" b="0" dirty="0">
                <a:ea typeface="ＭＳ Ｐゴシック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6221426"/>
            <a:ext cx="851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B</a:t>
            </a:r>
            <a:r>
              <a:rPr kumimoji="1" lang="en-US" altLang="zh-CN" dirty="0" smtClean="0"/>
              <a:t>ased on previous prediction, doing new validations to replace it!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4217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891</Words>
  <Application>Microsoft Macintosh PowerPoint</Application>
  <PresentationFormat>On-screen Show (4:3)</PresentationFormat>
  <Paragraphs>318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Excel Sheet</vt:lpstr>
      <vt:lpstr>Transcription Supp. Figures</vt:lpstr>
      <vt:lpstr>List of supplementary materials</vt:lpstr>
      <vt:lpstr>PowerPoint Presentation</vt:lpstr>
      <vt:lpstr>PowerPoint Presentation</vt:lpstr>
      <vt:lpstr>PowerPoint Presentation</vt:lpstr>
      <vt:lpstr>incRNA for modENCODE/ENCODE</vt:lpstr>
      <vt:lpstr>RT-PCR Validation in Different Human Tissues</vt:lpstr>
      <vt:lpstr>PowerPoint Presentation</vt:lpstr>
      <vt:lpstr>RT-PCR Validation in Fly embryo</vt:lpstr>
      <vt:lpstr>PowerPoint Presentation</vt:lpstr>
      <vt:lpstr>Annotations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Transcription Supp.</dc:title>
  <dc:creator>Yan Zhang</dc:creator>
  <cp:lastModifiedBy>Yan Zhang</cp:lastModifiedBy>
  <cp:revision>8</cp:revision>
  <dcterms:created xsi:type="dcterms:W3CDTF">2012-12-11T17:48:04Z</dcterms:created>
  <dcterms:modified xsi:type="dcterms:W3CDTF">2012-12-11T18:36:30Z</dcterms:modified>
</cp:coreProperties>
</file>