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57" r:id="rId4"/>
    <p:sldId id="267" r:id="rId5"/>
    <p:sldId id="263" r:id="rId6"/>
    <p:sldId id="270" r:id="rId7"/>
    <p:sldId id="265" r:id="rId8"/>
    <p:sldId id="276" r:id="rId9"/>
    <p:sldId id="277" r:id="rId10"/>
    <p:sldId id="275" r:id="rId11"/>
    <p:sldId id="272" r:id="rId12"/>
    <p:sldId id="279" r:id="rId13"/>
    <p:sldId id="282" r:id="rId14"/>
    <p:sldId id="283" r:id="rId15"/>
    <p:sldId id="280" r:id="rId16"/>
    <p:sldId id="281" r:id="rId17"/>
    <p:sldId id="284" r:id="rId18"/>
    <p:sldId id="286" r:id="rId19"/>
    <p:sldId id="274" r:id="rId20"/>
    <p:sldId id="258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87780" autoAdjust="0"/>
  </p:normalViewPr>
  <p:slideViewPr>
    <p:cSldViewPr snapToObjects="1">
      <p:cViewPr varScale="1">
        <p:scale>
          <a:sx n="101" d="100"/>
          <a:sy n="101" d="100"/>
        </p:scale>
        <p:origin x="-1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theme" Target="theme/theme1.xml"/><Relationship Id="rId14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28" Type="http://schemas.openxmlformats.org/officeDocument/2006/relationships/tableStyles" Target="tableStyles.xml"/><Relationship Id="rId26" Type="http://schemas.openxmlformats.org/officeDocument/2006/relationships/viewProps" Target="viewProps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3224F-E076-9E40-9853-F827D0C39E70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C740F0-F121-CB42-9B7B-DE05F94E1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 13, 2012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740F0-F121-CB42-9B7B-DE05F94E1D0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 13, 2012 results</a:t>
            </a:r>
          </a:p>
          <a:p>
            <a:endParaRPr lang="en-US" dirty="0" smtClean="0"/>
          </a:p>
          <a:p>
            <a:r>
              <a:rPr lang="en-US" dirty="0" smtClean="0"/>
              <a:t>The Derived only category is missing: Heterozygous SNPs, and alleles that are the same in germline/ref but different from</a:t>
            </a:r>
            <a:r>
              <a:rPr lang="en-US" baseline="0" dirty="0" smtClean="0"/>
              <a:t> the ancestral allele.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example: The </a:t>
            </a:r>
            <a:r>
              <a:rPr lang="en-US" baseline="0" dirty="0" err="1" smtClean="0"/>
              <a:t>germiline</a:t>
            </a:r>
            <a:r>
              <a:rPr lang="en-US" baseline="0" dirty="0" smtClean="0"/>
              <a:t> has A/T, the reference has A/A, ancestral </a:t>
            </a:r>
            <a:r>
              <a:rPr lang="en-US" baseline="0" smtClean="0"/>
              <a:t>state is 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740F0-F121-CB42-9B7B-DE05F94E1D0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 13, 2012 results</a:t>
            </a:r>
          </a:p>
          <a:p>
            <a:endParaRPr lang="en-US" dirty="0" smtClean="0"/>
          </a:p>
          <a:p>
            <a:r>
              <a:rPr lang="en-US" dirty="0" smtClean="0"/>
              <a:t>The Derived only category is missing: Heterozygous SNPs, and alleles that are the same in germline/ref but different from</a:t>
            </a:r>
            <a:r>
              <a:rPr lang="en-US" baseline="0" dirty="0" smtClean="0"/>
              <a:t> the ancestral allele.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example: The </a:t>
            </a:r>
            <a:r>
              <a:rPr lang="en-US" baseline="0" dirty="0" err="1" smtClean="0"/>
              <a:t>germiline</a:t>
            </a:r>
            <a:r>
              <a:rPr lang="en-US" baseline="0" dirty="0" smtClean="0"/>
              <a:t> has A/T, the reference has A/A, ancestral </a:t>
            </a:r>
            <a:r>
              <a:rPr lang="en-US" baseline="0" smtClean="0"/>
              <a:t>state is 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740F0-F121-CB42-9B7B-DE05F94E1D0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 13, 2012 results</a:t>
            </a:r>
          </a:p>
          <a:p>
            <a:endParaRPr lang="en-US" dirty="0" smtClean="0"/>
          </a:p>
          <a:p>
            <a:r>
              <a:rPr lang="en-US" dirty="0" smtClean="0"/>
              <a:t>The Derived only category is missing: Heterozygous SNPs, and alleles that are the same in germline/ref but different from</a:t>
            </a:r>
            <a:r>
              <a:rPr lang="en-US" baseline="0" dirty="0" smtClean="0"/>
              <a:t> the ancestral allele.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example: The </a:t>
            </a:r>
            <a:r>
              <a:rPr lang="en-US" baseline="0" dirty="0" err="1" smtClean="0"/>
              <a:t>germiline</a:t>
            </a:r>
            <a:r>
              <a:rPr lang="en-US" baseline="0" dirty="0" smtClean="0"/>
              <a:t> has A/T, the reference has A/A, ancestral </a:t>
            </a:r>
            <a:r>
              <a:rPr lang="en-US" baseline="0" smtClean="0"/>
              <a:t>state is 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740F0-F121-CB42-9B7B-DE05F94E1D0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132B7-8AA2-544E-883F-3A72C56C2CEB}" type="datetimeFigureOut">
              <a:rPr lang="en-US" smtClean="0"/>
              <a:pPr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482E-93A1-0B4B-AFE3-549F0FB609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SNPs breakpoint motifs in Cancer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 18,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5" y="1225425"/>
          <a:ext cx="8001004" cy="5134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1706"/>
                <a:gridCol w="1620381"/>
                <a:gridCol w="2288718"/>
                <a:gridCol w="1600199"/>
              </a:tblGrid>
              <a:tr h="670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SNPs</a:t>
                      </a:r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Total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3,735,003</a:t>
                      </a:r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417,660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Low Quality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31,982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Low depth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r>
                        <a:rPr lang="en-US" dirty="0" smtClean="0"/>
                        <a:t>Somatic</a:t>
                      </a:r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1,786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Germline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3,283,575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22,895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Inconsistent</a:t>
                      </a:r>
                      <a:r>
                        <a:rPr lang="en-US" baseline="0" dirty="0" smtClean="0">
                          <a:solidFill>
                            <a:srgbClr val="595959"/>
                          </a:solidFill>
                        </a:rPr>
                        <a:t> alleles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385,081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No DAF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1,247,573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595959"/>
                          </a:solidFill>
                          <a:latin typeface="Helvetica"/>
                          <a:cs typeface="Helvetica"/>
                        </a:rPr>
                        <a:t>Germline is ancestral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r>
                        <a:rPr lang="en-US" dirty="0" smtClean="0"/>
                        <a:t>Overlap with 1kG</a:t>
                      </a:r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1,484,022</a:t>
                      </a:r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as derived</a:t>
                      </a:r>
                      <a:r>
                        <a:rPr lang="en-US" baseline="0" dirty="0" smtClean="0"/>
                        <a:t> allele</a:t>
                      </a:r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1,628,026</a:t>
                      </a:r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</a:tr>
              <a:tr h="351459">
                <a:tc>
                  <a:txBody>
                    <a:bodyPr/>
                    <a:lstStyle/>
                    <a:p>
                      <a:r>
                        <a:rPr lang="en-US" dirty="0" smtClean="0"/>
                        <a:t>Private</a:t>
                      </a:r>
                      <a:r>
                        <a:rPr lang="en-US" baseline="0" dirty="0" smtClean="0"/>
                        <a:t> to sample</a:t>
                      </a:r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144,004</a:t>
                      </a:r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</a:tr>
              <a:tr h="5980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All </a:t>
                      </a:r>
                      <a:r>
                        <a:rPr lang="en-US" dirty="0" err="1" smtClean="0">
                          <a:solidFill>
                            <a:srgbClr val="595959"/>
                          </a:solidFill>
                        </a:rPr>
                        <a:t>greys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2,105,191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57400" y="533400"/>
            <a:ext cx="62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MB2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7" y="457200"/>
          <a:ext cx="8458202" cy="6119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649"/>
                <a:gridCol w="1321058"/>
                <a:gridCol w="1171385"/>
                <a:gridCol w="761763"/>
                <a:gridCol w="1142645"/>
                <a:gridCol w="1066469"/>
                <a:gridCol w="780807"/>
                <a:gridCol w="1047426"/>
              </a:tblGrid>
              <a:tr h="58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Type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Sample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05390"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Somatic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2250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0.83</a:t>
                      </a:r>
                    </a:p>
                  </a:txBody>
                  <a:tcPr marL="12700" marR="12700" marT="0" marB="0" anchor="ctr" anchorCtr="1"/>
                </a:tc>
              </a:tr>
              <a:tr h="305390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1786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3.67</a:t>
                      </a:r>
                    </a:p>
                  </a:txBody>
                  <a:tcPr marL="12700" marR="12700" marT="0" marB="0" anchor="ctr" anchorCtr="1"/>
                </a:tc>
              </a:tr>
              <a:tr h="305390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1607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-</a:t>
                      </a:r>
                    </a:p>
                  </a:txBody>
                  <a:tcPr marL="12700" marR="12700" marT="0" marB="0" anchor="ctr" anchorCtr="1"/>
                </a:tc>
              </a:tr>
              <a:tr h="305390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1881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14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3.44</a:t>
                      </a:r>
                    </a:p>
                  </a:txBody>
                  <a:tcPr marL="12700" marR="12700" marT="0" marB="0" anchor="ctr" anchorCtr="1"/>
                </a:tc>
              </a:tr>
              <a:tr h="305390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Median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1786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3.67</a:t>
                      </a:r>
                    </a:p>
                  </a:txBody>
                  <a:tcPr marL="12700" marR="12700" marT="0" marB="0" anchor="ctr" anchorCtr="1"/>
                </a:tc>
              </a:tr>
              <a:tr h="305390"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Germline</a:t>
                      </a:r>
                    </a:p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only overlap with 1KG;  Germline is Derived only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1,498,556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7,675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6,457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1,104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5.85</a:t>
                      </a:r>
                    </a:p>
                  </a:txBody>
                  <a:tcPr marL="12700" marR="12700" marT="0" marB="0" anchor="ctr" anchorCtr="1"/>
                </a:tc>
              </a:tr>
              <a:tr h="305390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1,484,022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8,179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6,929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1,129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6.14</a:t>
                      </a:r>
                    </a:p>
                  </a:txBody>
                  <a:tcPr marL="12700" marR="12700" marT="0" marB="0" anchor="ctr" anchorCtr="1"/>
                </a:tc>
              </a:tr>
              <a:tr h="305390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1,505,354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7,905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6,631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1,153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5.75</a:t>
                      </a:r>
                    </a:p>
                  </a:txBody>
                  <a:tcPr marL="12700" marR="12700" marT="0" marB="0" anchor="ctr" anchorCtr="1"/>
                </a:tc>
              </a:tr>
              <a:tr h="305390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1,495,977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7,920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6,672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1,129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119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5.91</a:t>
                      </a:r>
                    </a:p>
                  </a:txBody>
                  <a:tcPr marL="12700" marR="12700" marT="0" marB="0" anchor="ctr" anchorCtr="1"/>
                </a:tc>
              </a:tr>
              <a:tr h="305390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Median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1,498,556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7,905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6,631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1,129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5.87</a:t>
                      </a:r>
                    </a:p>
                  </a:txBody>
                  <a:tcPr marL="12700" marR="12700" marT="0" marB="0" anchor="ctr" anchorCtr="1"/>
                </a:tc>
              </a:tr>
              <a:tr h="3464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Breast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Cancer somatic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8,758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6.75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51969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1000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Genomes Phase I</a:t>
                      </a: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16,387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10,039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6,054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1.66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519697">
                <a:tc gridSpan="2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1000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Genomes Phase I</a:t>
                      </a: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Derived only</a:t>
                      </a: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10,592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8,976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1,475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141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6.09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51969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NA12878</a:t>
                      </a: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2,765,648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14,224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8,908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5,110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206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1.74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51969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NA12878 Derived only</a:t>
                      </a: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9,165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7,763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1,281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121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6.06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13, 2012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057400"/>
            <a:ext cx="3581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19200" y="1872734"/>
            <a:ext cx="790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Tumor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2650073" y="1965861"/>
            <a:ext cx="18625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802473" y="1997333"/>
            <a:ext cx="18625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106479" y="1997333"/>
            <a:ext cx="18625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792279" y="1963479"/>
            <a:ext cx="18625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7" y="457200"/>
          <a:ext cx="8458202" cy="4724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707"/>
                <a:gridCol w="1171385"/>
                <a:gridCol w="761763"/>
                <a:gridCol w="1142645"/>
                <a:gridCol w="1066469"/>
                <a:gridCol w="780807"/>
                <a:gridCol w="1047426"/>
              </a:tblGrid>
              <a:tr h="739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Sample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492781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err="1" smtClean="0">
                          <a:latin typeface="Helvetica"/>
                          <a:cs typeface="Helvetica"/>
                        </a:rPr>
                        <a:t>Medulloblastoma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 Somatic</a:t>
                      </a:r>
                    </a:p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1881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3.4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52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Breast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Cancer somatic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8,758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739172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err="1" smtClean="0">
                          <a:latin typeface="Helvetica"/>
                          <a:cs typeface="Helvetica"/>
                        </a:rPr>
                        <a:t>Medulloblastoma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 Germline Mean - Derived only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(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overlapping with 1KG)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1,495,977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7,920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6,672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1,129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5.9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1000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Genomes Phase I Mean (</a:t>
                      </a:r>
                      <a:r>
                        <a:rPr lang="en-US" sz="1400" b="1" i="0" u="none" strike="noStrike" baseline="0" dirty="0" err="1" smtClean="0">
                          <a:latin typeface="Helvetica"/>
                          <a:cs typeface="Helvetica"/>
                        </a:rPr>
                        <a:t>w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. DAF)</a:t>
                      </a: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Helvetica"/>
                          <a:cs typeface="Helvetica"/>
                        </a:rPr>
                        <a:t>3,699,812 (3,607,334)</a:t>
                      </a:r>
                      <a:endParaRPr lang="en-US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16,387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10,039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6,054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1000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Genomes Phase I Mean</a:t>
                      </a: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Derived only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10,592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8,976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1,475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141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NA12878 pilot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2,765,648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14,224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8,908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5,110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206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NA12878 pilot - Derived only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9,165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7,763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1,281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121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some redundancies</a:t>
            </a:r>
          </a:p>
          <a:p>
            <a:r>
              <a:rPr lang="en-US" dirty="0" smtClean="0"/>
              <a:t>Prostate cancer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7" y="457200"/>
          <a:ext cx="8458202" cy="3524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707"/>
                <a:gridCol w="1171385"/>
                <a:gridCol w="761763"/>
                <a:gridCol w="1142645"/>
                <a:gridCol w="1066469"/>
                <a:gridCol w="780807"/>
                <a:gridCol w="1047426"/>
              </a:tblGrid>
              <a:tr h="739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Sample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492781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err="1" smtClean="0">
                          <a:latin typeface="Helvetica"/>
                          <a:cs typeface="Helvetica"/>
                        </a:rPr>
                        <a:t>Medulloblastoma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 Somatic</a:t>
                      </a:r>
                    </a:p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1881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3.4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52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Breast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Cancer somatic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8,758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739172"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err="1" smtClean="0">
                          <a:latin typeface="Helvetica"/>
                          <a:cs typeface="Helvetica"/>
                        </a:rPr>
                        <a:t>Medulloblastoma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 Germline </a:t>
                      </a:r>
                      <a:r>
                        <a:rPr lang="en-US" sz="1400" b="1" i="0" u="none" strike="noStrike" smtClean="0">
                          <a:latin typeface="Helvetica"/>
                          <a:cs typeface="Helvetica"/>
                        </a:rPr>
                        <a:t>Mean </a:t>
                      </a:r>
                      <a:r>
                        <a:rPr lang="en-US" sz="1400" b="1" i="0" u="none" strike="noStrike" baseline="0" smtClean="0">
                          <a:latin typeface="Helvetica"/>
                          <a:cs typeface="Helvetica"/>
                        </a:rPr>
                        <a:t>(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overlapping with 1KG)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</a:tr>
              <a:tr h="60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1000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Genomes Phase I Mean (</a:t>
                      </a:r>
                      <a:r>
                        <a:rPr lang="en-US" sz="1400" b="1" i="0" u="none" strike="noStrike" baseline="0" dirty="0" err="1" smtClean="0">
                          <a:latin typeface="Helvetica"/>
                          <a:cs typeface="Helvetica"/>
                        </a:rPr>
                        <a:t>w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. DAF)</a:t>
                      </a: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Helvetica"/>
                          <a:cs typeface="Helvetica"/>
                        </a:rPr>
                        <a:t>3,699,812 (3,607,334)</a:t>
                      </a:r>
                      <a:endParaRPr lang="en-US" sz="14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16,387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10,039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6,054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NA12878 pilot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2,765,648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14,224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8,908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5,110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206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7" y="457200"/>
          <a:ext cx="8458203" cy="5324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854"/>
                <a:gridCol w="1243854"/>
                <a:gridCol w="1171385"/>
                <a:gridCol w="761763"/>
                <a:gridCol w="1142645"/>
                <a:gridCol w="1066469"/>
                <a:gridCol w="780807"/>
                <a:gridCol w="1047426"/>
              </a:tblGrid>
              <a:tr h="7391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latin typeface="Helvetica"/>
                          <a:cs typeface="Helvetica"/>
                        </a:rPr>
                        <a:t>Medulloblastoma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 samples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492781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Somatic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2,250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0.83</a:t>
                      </a:r>
                    </a:p>
                  </a:txBody>
                  <a:tcPr marL="12700" marR="12700" marT="0" marB="0" anchor="ctr" anchorCtr="1"/>
                </a:tc>
              </a:tr>
              <a:tr h="352668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1,786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3.67</a:t>
                      </a:r>
                    </a:p>
                  </a:txBody>
                  <a:tcPr marL="12700" marR="12700" marT="0" marB="0" anchor="ctr" anchorCtr="1"/>
                </a:tc>
              </a:tr>
              <a:tr h="73917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1,607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-</a:t>
                      </a:r>
                    </a:p>
                  </a:txBody>
                  <a:tcPr marL="12700" marR="12700" marT="0" marB="0" anchor="ctr" anchorCtr="1"/>
                </a:tc>
              </a:tr>
              <a:tr h="600152">
                <a:tc vMerge="1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1,881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14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3.4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 rowSpan="4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Germline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 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(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overlapping with 1KG)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2,753,485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6,355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3,893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2,799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Verdana"/>
                        </a:rPr>
                        <a:t>162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2,731,595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6,778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4,188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2,955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Verdana"/>
                        </a:rPr>
                        <a:t>172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1.4</a:t>
                      </a:r>
                    </a:p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2,758,545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6,561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4,037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2,871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Verdana"/>
                        </a:rPr>
                        <a:t>168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1.4</a:t>
                      </a:r>
                    </a:p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 vMerge="1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latin typeface="Verdana"/>
                        </a:rPr>
                        <a:t>2,747,875</a:t>
                      </a:r>
                      <a:endParaRPr lang="en-US" sz="1400" b="1" i="0" u="none" strike="noStrike" dirty="0">
                        <a:latin typeface="Verdan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latin typeface="Verdana"/>
                        </a:rPr>
                        <a:t>6,565</a:t>
                      </a:r>
                      <a:endParaRPr lang="en-US" sz="1400" b="1" i="0" u="none" strike="noStrike" dirty="0">
                        <a:latin typeface="Verdan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latin typeface="Verdana"/>
                        </a:rPr>
                        <a:t>4,039</a:t>
                      </a:r>
                      <a:endParaRPr lang="en-US" sz="1400" b="1" i="0" u="none" strike="noStrike" dirty="0">
                        <a:latin typeface="Verdan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latin typeface="Verdana"/>
                        </a:rPr>
                        <a:t>2,875</a:t>
                      </a:r>
                      <a:endParaRPr lang="en-US" sz="1400" b="1" i="0" u="none" strike="noStrike" dirty="0">
                        <a:latin typeface="Verdan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Verdana"/>
                        </a:rPr>
                        <a:t>167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1.4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12700" marB="0" anchor="ctr" anchorCtr="1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62451" y="6488668"/>
            <a:ext cx="628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Uniq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6119336"/>
            <a:ext cx="1206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P-</a:t>
            </a:r>
            <a:r>
              <a:rPr lang="en-US" dirty="0" err="1" smtClean="0"/>
              <a:t>val</a:t>
            </a:r>
            <a:r>
              <a:rPr lang="en-US" smtClean="0"/>
              <a:t> =0.26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Helvetica"/>
                <a:cs typeface="Helvetica"/>
              </a:rPr>
              <a:t>21 breast cancer samples from </a:t>
            </a:r>
            <a:r>
              <a:rPr lang="en-US" sz="2800" dirty="0" err="1" smtClean="0">
                <a:latin typeface="Helvetica"/>
                <a:cs typeface="Helvetica"/>
              </a:rPr>
              <a:t>nik-zainal</a:t>
            </a:r>
            <a:endParaRPr lang="en-US" sz="2800" dirty="0" smtClean="0">
              <a:latin typeface="Helvetica"/>
              <a:cs typeface="Helvetica"/>
            </a:endParaRPr>
          </a:p>
          <a:p>
            <a:r>
              <a:rPr lang="en-US" sz="2800" dirty="0" smtClean="0">
                <a:latin typeface="Helvetica"/>
                <a:cs typeface="Helvetica"/>
              </a:rPr>
              <a:t>Overlapping with bound motif by </a:t>
            </a:r>
            <a:r>
              <a:rPr lang="en-US" sz="2800" dirty="0" err="1" smtClean="0">
                <a:latin typeface="Helvetica"/>
                <a:cs typeface="Helvetica"/>
              </a:rPr>
              <a:t>Pouya</a:t>
            </a:r>
            <a:r>
              <a:rPr lang="en-US" sz="2800" dirty="0" smtClean="0">
                <a:latin typeface="Helvetica"/>
                <a:cs typeface="Helvetica"/>
              </a:rPr>
              <a:t> for 119 factors</a:t>
            </a:r>
          </a:p>
          <a:p>
            <a:r>
              <a:rPr lang="en-US" sz="2800" dirty="0" smtClean="0">
                <a:latin typeface="Helvetica"/>
                <a:cs typeface="Helvetica"/>
              </a:rPr>
              <a:t>SNPs breaking a motif: change from reference allele to somatic allele decreases the conservation of the motif </a:t>
            </a:r>
            <a:r>
              <a:rPr lang="en-US" sz="2800" dirty="0" err="1" smtClean="0">
                <a:latin typeface="Helvetica"/>
                <a:cs typeface="Helvetica"/>
              </a:rPr>
              <a:t>pwm</a:t>
            </a:r>
            <a:endParaRPr lang="en-US" sz="2800" dirty="0" smtClean="0">
              <a:latin typeface="Helvetica"/>
              <a:cs typeface="Helvetica"/>
            </a:endParaRPr>
          </a:p>
          <a:p>
            <a:r>
              <a:rPr lang="en-US" sz="2800" dirty="0" smtClean="0">
                <a:latin typeface="Helvetica"/>
                <a:cs typeface="Helvetica"/>
              </a:rPr>
              <a:t>SNPs conserving a motif: change from reference allele to somatic allele increases the conservation of the motif </a:t>
            </a:r>
            <a:r>
              <a:rPr lang="en-US" sz="2800" dirty="0" err="1" smtClean="0">
                <a:latin typeface="Helvetica"/>
                <a:cs typeface="Helvetica"/>
              </a:rPr>
              <a:t>pwm</a:t>
            </a:r>
            <a:endParaRPr lang="en-US" sz="2800" dirty="0" smtClean="0">
              <a:latin typeface="Helvetica"/>
              <a:cs typeface="Helvetica"/>
            </a:endParaRPr>
          </a:p>
          <a:p>
            <a:endParaRPr lang="en-US" sz="2800" dirty="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381000"/>
          <a:ext cx="7467600" cy="271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  <a:gridCol w="933450"/>
              </a:tblGrid>
              <a:tr h="9007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Sample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Total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51091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Cancer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8758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54*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6.75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0024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Median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5608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5.25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578676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1000 Genomes Phase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I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6185*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4005*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0024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Total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187724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89725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23053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3.89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4191000"/>
          <a:ext cx="6553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447800"/>
                <a:gridCol w="1638300"/>
                <a:gridCol w="1638300"/>
              </a:tblGrid>
              <a:tr h="6468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1000 Genomes Variant 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category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DAF &lt;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0.5%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DAF 0.5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%-5%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DAF &gt;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5%</a:t>
                      </a:r>
                    </a:p>
                  </a:txBody>
                  <a:tcPr marL="12700" marR="12700" marT="0" marB="0" anchor="ctr" anchorCtr="1"/>
                </a:tc>
              </a:tr>
              <a:tr h="8195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Motif gain in TF peak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90.26 - 147.70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371.20 - 656.55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3328.71 - 3829.43</a:t>
                      </a:r>
                    </a:p>
                  </a:txBody>
                  <a:tcPr marL="12700" marR="12700" marT="0" marB="0" anchor="ctr" anchorCtr="1"/>
                </a:tc>
              </a:tr>
              <a:tr h="8195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Motif loss in TF peak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124.36 - 421.25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454.60 - 2027.74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4989.06 - 5264.71</a:t>
                      </a: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3212068"/>
            <a:ext cx="441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P-value = 9.69e-06 using fishers test on *</a:t>
            </a:r>
            <a:endParaRPr lang="en-US" dirty="0"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799" y="345652"/>
          <a:ext cx="8382001" cy="2991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1"/>
                <a:gridCol w="1752600"/>
                <a:gridCol w="990600"/>
                <a:gridCol w="762000"/>
                <a:gridCol w="1143000"/>
                <a:gridCol w="1066800"/>
                <a:gridCol w="781050"/>
                <a:gridCol w="1047750"/>
              </a:tblGrid>
              <a:tr h="71723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Sample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total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73056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Cancer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8,758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54*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6.75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9066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Median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5,608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5.25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76131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1000 Genomes Phase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I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Mean (having DAF)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4,058,893 (3,787,984)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6185*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4005*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76131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Median (having DAF)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3,866,791 (3,608,018)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4191000"/>
          <a:ext cx="6553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447800"/>
                <a:gridCol w="1638300"/>
                <a:gridCol w="1638300"/>
              </a:tblGrid>
              <a:tr h="6468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1000 Genomes Variant 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category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DAF &lt;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0.5%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DAF 0.5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%-5%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DAF &gt;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5%</a:t>
                      </a:r>
                    </a:p>
                  </a:txBody>
                  <a:tcPr marL="12700" marR="12700" marT="0" marB="0" anchor="ctr" anchorCtr="1"/>
                </a:tc>
              </a:tr>
              <a:tr h="8195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Motif gain in TF peak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90.26 - 147.70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371.20 - 656.55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3328.71 - 3829.43</a:t>
                      </a:r>
                    </a:p>
                  </a:txBody>
                  <a:tcPr marL="12700" marR="12700" marT="0" marB="0" anchor="ctr" anchorCtr="1"/>
                </a:tc>
              </a:tr>
              <a:tr h="8195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Motif loss in TF peak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124.36 - 421.25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454.60 - 2027.74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4989.06 - 5264.71</a:t>
                      </a: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3440668"/>
            <a:ext cx="445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P-value = 9.69e-06 using fisher’s test on *</a:t>
            </a:r>
            <a:endParaRPr lang="en-US" dirty="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381000"/>
          <a:ext cx="7467600" cy="5867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  <a:gridCol w="1244600"/>
                <a:gridCol w="1244600"/>
                <a:gridCol w="1244600"/>
              </a:tblGrid>
              <a:tr h="659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Sample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Cancer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PD3851a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1782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PD3890a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6124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PD3904a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5608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PD3905a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4587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PD3945a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10308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70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PD4005a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6104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PD4006a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9194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PD4085a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2673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PD4086a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2199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PD4088a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1705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PD4103a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5360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PD4107a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10291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PD4109a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9888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PD4115a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9954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PD4116a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8026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PD4120a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70690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715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90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7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PD4192a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3919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PD4194a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1484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PD4198a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4552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PD4199a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6932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PD4248a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2536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  <a:tr h="3739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8758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219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Median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5608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799" y="345652"/>
          <a:ext cx="8382001" cy="2991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1"/>
                <a:gridCol w="1752600"/>
                <a:gridCol w="990600"/>
                <a:gridCol w="762000"/>
                <a:gridCol w="1143000"/>
                <a:gridCol w="1066800"/>
                <a:gridCol w="781050"/>
                <a:gridCol w="1047750"/>
              </a:tblGrid>
              <a:tr h="71723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Sample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total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730568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Cancer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8,758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54*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6.75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9066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Median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5,608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5.25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76131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1000 Genomes Phase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I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Mean (having DAF)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4,058,893 (3,787,984)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6185*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4005*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76131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per sample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Median (having DAF)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3,866,791 (3,608,018)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0" y="4191000"/>
          <a:ext cx="6553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447800"/>
                <a:gridCol w="1638300"/>
                <a:gridCol w="1638300"/>
              </a:tblGrid>
              <a:tr h="6468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1000 Genomes Variant 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category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DAF &lt;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0.5%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DAF 0.5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%-5%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DAF &gt;</a:t>
                      </a:r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5%</a:t>
                      </a:r>
                    </a:p>
                  </a:txBody>
                  <a:tcPr marL="12700" marR="12700" marT="0" marB="0" anchor="ctr" anchorCtr="1"/>
                </a:tc>
              </a:tr>
              <a:tr h="8195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Motif gain in TF peak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90.26 - 147.70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371.20 - 656.55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3328.71 - 3829.43</a:t>
                      </a:r>
                    </a:p>
                  </a:txBody>
                  <a:tcPr marL="12700" marR="12700" marT="0" marB="0" anchor="ctr" anchorCtr="1"/>
                </a:tc>
              </a:tr>
              <a:tr h="81959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Motif loss in TF peak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124.36 - 421.25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454.60 - 2027.74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4989.06 - 5264.71</a:t>
                      </a: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4400" y="3440668"/>
            <a:ext cx="4456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Helvetica"/>
                <a:cs typeface="Helvetica"/>
              </a:rPr>
              <a:t>P-value = 9.69e-06 using fisher’s test on *</a:t>
            </a:r>
            <a:endParaRPr lang="en-US" dirty="0">
              <a:latin typeface="Helvetic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Medulloblastoma</a:t>
            </a:r>
            <a:r>
              <a:rPr lang="en-US" dirty="0" smtClean="0"/>
              <a:t> (MB) samples with matching somatic and germline variants</a:t>
            </a:r>
          </a:p>
          <a:p>
            <a:r>
              <a:rPr lang="en-US" dirty="0" smtClean="0"/>
              <a:t>Filter for variants with Quality ≥ 80 and depth of reads for germline allele ≥ 10 </a:t>
            </a:r>
          </a:p>
          <a:p>
            <a:r>
              <a:rPr lang="en-US" dirty="0" smtClean="0"/>
              <a:t>SNPs breaking motif for </a:t>
            </a:r>
            <a:r>
              <a:rPr lang="en-US" dirty="0" err="1" smtClean="0"/>
              <a:t>MBs</a:t>
            </a:r>
            <a:r>
              <a:rPr lang="en-US" dirty="0" smtClean="0"/>
              <a:t>: the allele in sample having lower frequency in </a:t>
            </a:r>
            <a:r>
              <a:rPr lang="en-US" dirty="0" err="1" smtClean="0"/>
              <a:t>pwm</a:t>
            </a:r>
            <a:r>
              <a:rPr lang="en-US" dirty="0" smtClean="0"/>
              <a:t> than reference genome</a:t>
            </a:r>
          </a:p>
          <a:p>
            <a:r>
              <a:rPr lang="en-US" dirty="0" smtClean="0"/>
              <a:t>SNPs conserving motif for </a:t>
            </a:r>
            <a:r>
              <a:rPr lang="en-US" dirty="0" err="1" smtClean="0"/>
              <a:t>MBs</a:t>
            </a:r>
            <a:r>
              <a:rPr lang="en-US" dirty="0" smtClean="0"/>
              <a:t>: the allele in sample having higher frequency in </a:t>
            </a:r>
            <a:r>
              <a:rPr lang="en-US" dirty="0" err="1" smtClean="0"/>
              <a:t>pwm</a:t>
            </a:r>
            <a:r>
              <a:rPr lang="en-US" dirty="0" smtClean="0"/>
              <a:t> than reference genome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MB: </a:t>
            </a:r>
            <a:r>
              <a:rPr lang="en-US" sz="2800" dirty="0" err="1" smtClean="0"/>
              <a:t>Medulloblastoma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7" y="1225425"/>
          <a:ext cx="8458202" cy="518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649"/>
                <a:gridCol w="1321058"/>
                <a:gridCol w="1171385"/>
                <a:gridCol w="761763"/>
                <a:gridCol w="1142645"/>
                <a:gridCol w="1066469"/>
                <a:gridCol w="780807"/>
                <a:gridCol w="1047426"/>
              </a:tblGrid>
              <a:tr h="670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Type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Sample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51459"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Somatic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2250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0.83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1786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3.67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1607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-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1881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14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3.44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Median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1786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3.67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Germline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3308474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15126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12275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2627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224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4.67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3283575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16199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13173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2791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235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4.72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3309866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15624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12686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2708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230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4.68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3300638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15650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12711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2709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230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4.69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Median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3308474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15624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12686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2708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230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4.68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987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Breast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Cancer somatic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8,758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6.75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5980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1KG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Germline Mean (</a:t>
                      </a:r>
                      <a:r>
                        <a:rPr lang="en-US" sz="1400" b="1" i="0" u="none" strike="noStrike" dirty="0" err="1" smtClean="0">
                          <a:latin typeface="Helvetica"/>
                          <a:cs typeface="Helvetica"/>
                        </a:rPr>
                        <a:t>w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.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DAF)</a:t>
                      </a: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4,058,893 (3,787,984)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6,185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4,005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definitions for germline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Only look at germline variants that overlap with 1000 G phase I variants that have a DAF</a:t>
            </a:r>
          </a:p>
          <a:p>
            <a:r>
              <a:rPr lang="en-US" dirty="0" smtClean="0"/>
              <a:t>Look at germline variants that overlap with 1000 G phase I variants that have a DAF; For those variants that are private to the sample, assume allele in sample as derived and allele in reference genome as ancestral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MB: </a:t>
            </a:r>
            <a:r>
              <a:rPr lang="en-US" sz="2800" dirty="0" err="1" smtClean="0"/>
              <a:t>Medulloblastoma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7" y="914400"/>
          <a:ext cx="8458202" cy="5779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649"/>
                <a:gridCol w="1321058"/>
                <a:gridCol w="1171385"/>
                <a:gridCol w="761763"/>
                <a:gridCol w="1142645"/>
                <a:gridCol w="1066469"/>
                <a:gridCol w="780807"/>
                <a:gridCol w="1047426"/>
              </a:tblGrid>
              <a:tr h="670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Type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Sample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51459"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Somatic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2250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0.83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1786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3.67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1607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-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1881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14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3.44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Median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1786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3.67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Germline</a:t>
                      </a:r>
                    </a:p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only overlap with 1KG and germline is derived allele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1498556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7675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6457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1104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5.85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1484022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8179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6929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1129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6.14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1505354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7905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6631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1153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5.75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1495977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7920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6672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1129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119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5.91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Median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1498556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7905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6631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1129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5.87</a:t>
                      </a:r>
                    </a:p>
                  </a:txBody>
                  <a:tcPr marL="12700" marR="12700" marT="0" marB="0" anchor="ctr" anchorCtr="1"/>
                </a:tc>
              </a:tr>
              <a:tr h="3987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Breast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Cancer somatic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8,758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6.75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5980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1KG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Germline Mean (</a:t>
                      </a:r>
                      <a:r>
                        <a:rPr lang="en-US" sz="1400" b="1" i="0" u="none" strike="noStrike" dirty="0" err="1" smtClean="0">
                          <a:latin typeface="Helvetica"/>
                          <a:cs typeface="Helvetica"/>
                        </a:rPr>
                        <a:t>w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.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DAF)</a:t>
                      </a: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4,058,893 (3,787,984)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6,185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4,005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5980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NA12878</a:t>
                      </a: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2,765,648 (?)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14,224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8,908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5,110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206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1.74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MB: </a:t>
            </a:r>
            <a:r>
              <a:rPr lang="en-US" sz="2800" dirty="0" err="1" smtClean="0"/>
              <a:t>Medulloblastoma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7" y="1225425"/>
          <a:ext cx="8458202" cy="518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649"/>
                <a:gridCol w="1321058"/>
                <a:gridCol w="1171385"/>
                <a:gridCol w="761763"/>
                <a:gridCol w="1142645"/>
                <a:gridCol w="1066469"/>
                <a:gridCol w="780807"/>
                <a:gridCol w="1047426"/>
              </a:tblGrid>
              <a:tr h="670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Type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Sample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351459"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Somatic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2250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0.83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1786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3.67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1607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-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1881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14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3.44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Median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1786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3.67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rowSpan="5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Germline</a:t>
                      </a:r>
                    </a:p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only overlap with 1KG and germline is derived allele + private to germline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1637203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8229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6920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1188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5.82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1628026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8794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7450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6.12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1647437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8425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7073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5.77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1637555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8483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7148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1210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5.91</a:t>
                      </a:r>
                    </a:p>
                  </a:txBody>
                  <a:tcPr marL="12700" marR="12700" marT="0" marB="0" anchor="ctr" anchorCtr="1"/>
                </a:tc>
              </a:tr>
              <a:tr h="351459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Median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1637203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8425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Helvetica"/>
                          <a:cs typeface="Helvetica"/>
                        </a:rPr>
                        <a:t>7073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1218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126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5.81</a:t>
                      </a:r>
                    </a:p>
                  </a:txBody>
                  <a:tcPr marL="12700" marR="12700" marT="0" marB="0" anchor="ctr" anchorCtr="1"/>
                </a:tc>
              </a:tr>
              <a:tr h="3987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Breast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Cancer somatic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8,758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63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8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6.75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5980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1KG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Germline Mean (</a:t>
                      </a:r>
                      <a:r>
                        <a:rPr lang="en-US" sz="1400" b="1" i="0" u="none" strike="noStrike" dirty="0" err="1" smtClean="0">
                          <a:latin typeface="Helvetica"/>
                          <a:cs typeface="Helvetica"/>
                        </a:rPr>
                        <a:t>w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.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 DAF)</a:t>
                      </a: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4,058,893 (3,787,984)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6,185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4,005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-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1.54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1992</TotalTime>
  <Words>1820</Words>
  <Application>Microsoft Macintosh PowerPoint</Application>
  <PresentationFormat>On-screen Show (4:3)</PresentationFormat>
  <Paragraphs>942</Paragraphs>
  <Slides>21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SNPs breakpoint motifs in Cancer</vt:lpstr>
      <vt:lpstr>Slide 2</vt:lpstr>
      <vt:lpstr>Slide 3</vt:lpstr>
      <vt:lpstr>Slide 4</vt:lpstr>
      <vt:lpstr>Slide 5</vt:lpstr>
      <vt:lpstr>MB: Medulloblastoma</vt:lpstr>
      <vt:lpstr>Alternative definitions for germline variants</vt:lpstr>
      <vt:lpstr>MB: Medulloblastoma</vt:lpstr>
      <vt:lpstr>MB: Medulloblastoma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Jasmine Mu</dc:creator>
  <cp:lastModifiedBy>Jasmine Mu</cp:lastModifiedBy>
  <cp:revision>293</cp:revision>
  <dcterms:created xsi:type="dcterms:W3CDTF">2012-11-19T08:50:31Z</dcterms:created>
  <dcterms:modified xsi:type="dcterms:W3CDTF">2012-11-19T20:48:52Z</dcterms:modified>
</cp:coreProperties>
</file>