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05" d="100"/>
          <a:sy n="105" d="100"/>
        </p:scale>
        <p:origin x="-9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6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BCBED4-F252-2949-91C0-D81515AF16B4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E48F6-3F9D-8A49-9BE2-270B3C047DE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Nov 13, 2012 results</a:t>
            </a:r>
          </a:p>
          <a:p>
            <a:endParaRPr lang="en-US" dirty="0" smtClean="0"/>
          </a:p>
          <a:p>
            <a:r>
              <a:rPr lang="en-US" dirty="0" smtClean="0"/>
              <a:t>The Derived only category is missing: Heterozygous SNPs, and alleles that are the same in germline/ref but different from</a:t>
            </a:r>
            <a:r>
              <a:rPr lang="en-US" baseline="0" dirty="0" smtClean="0"/>
              <a:t> the ancestral allele.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example: The </a:t>
            </a:r>
            <a:r>
              <a:rPr lang="en-US" baseline="0" dirty="0" err="1" smtClean="0"/>
              <a:t>germiline</a:t>
            </a:r>
            <a:r>
              <a:rPr lang="en-US" baseline="0" dirty="0" smtClean="0"/>
              <a:t> has A/T, the reference has A/A, ancestral </a:t>
            </a:r>
            <a:r>
              <a:rPr lang="en-US" baseline="0" smtClean="0"/>
              <a:t>state is 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740F0-F121-CB42-9B7B-DE05F94E1D0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107C-6FD2-7348-9A89-0AF71D34D3A1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5BE7C-D854-3141-BA53-F511BA86C9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107C-6FD2-7348-9A89-0AF71D34D3A1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5BE7C-D854-3141-BA53-F511BA86C9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107C-6FD2-7348-9A89-0AF71D34D3A1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5BE7C-D854-3141-BA53-F511BA86C9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107C-6FD2-7348-9A89-0AF71D34D3A1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5BE7C-D854-3141-BA53-F511BA86C9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107C-6FD2-7348-9A89-0AF71D34D3A1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5BE7C-D854-3141-BA53-F511BA86C9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107C-6FD2-7348-9A89-0AF71D34D3A1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5BE7C-D854-3141-BA53-F511BA86C9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107C-6FD2-7348-9A89-0AF71D34D3A1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5BE7C-D854-3141-BA53-F511BA86C9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107C-6FD2-7348-9A89-0AF71D34D3A1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5BE7C-D854-3141-BA53-F511BA86C9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107C-6FD2-7348-9A89-0AF71D34D3A1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5BE7C-D854-3141-BA53-F511BA86C9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107C-6FD2-7348-9A89-0AF71D34D3A1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5BE7C-D854-3141-BA53-F511BA86C9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C107C-6FD2-7348-9A89-0AF71D34D3A1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5BE7C-D854-3141-BA53-F511BA86C9A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C107C-6FD2-7348-9A89-0AF71D34D3A1}" type="datetimeFigureOut">
              <a:rPr lang="en-US" smtClean="0"/>
              <a:t>11/19/12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5BE7C-D854-3141-BA53-F511BA86C9A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797" y="457200"/>
          <a:ext cx="8458203" cy="5324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3854"/>
                <a:gridCol w="1243854"/>
                <a:gridCol w="1171385"/>
                <a:gridCol w="761763"/>
                <a:gridCol w="1142645"/>
                <a:gridCol w="1066469"/>
                <a:gridCol w="780807"/>
                <a:gridCol w="1047426"/>
              </a:tblGrid>
              <a:tr h="73917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 smtClean="0">
                          <a:latin typeface="Helvetica"/>
                          <a:cs typeface="Helvetica"/>
                        </a:rPr>
                        <a:t>Medulloblastoma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 samples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in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Bound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breaking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SNPs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conserving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</a:t>
                      </a: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Motif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# other</a:t>
                      </a:r>
                      <a:r>
                        <a:rPr lang="en-US" sz="1400" b="0" i="0" u="none" strike="noStrike" baseline="0" dirty="0" smtClean="0">
                          <a:latin typeface="Helvetica"/>
                          <a:cs typeface="Helvetica"/>
                        </a:rPr>
                        <a:t> SNPs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Ratio of breaking:</a:t>
                      </a:r>
                    </a:p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conserving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492781">
                <a:tc rowSpan="4"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Somatic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2,250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12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0.83</a:t>
                      </a:r>
                    </a:p>
                  </a:txBody>
                  <a:tcPr marL="12700" marR="12700" marT="0" marB="0" anchor="ctr" anchorCtr="1"/>
                </a:tc>
              </a:tr>
              <a:tr h="352668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MB2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1,786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3.67</a:t>
                      </a:r>
                    </a:p>
                  </a:txBody>
                  <a:tcPr marL="12700" marR="12700" marT="0" marB="0" anchor="ctr" anchorCtr="1"/>
                </a:tc>
              </a:tr>
              <a:tr h="739172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1,607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16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15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0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latin typeface="Helvetica"/>
                          <a:cs typeface="Helvetica"/>
                        </a:rPr>
                        <a:t>-</a:t>
                      </a:r>
                    </a:p>
                  </a:txBody>
                  <a:tcPr marL="12700" marR="12700" marT="0" marB="0" anchor="ctr" anchorCtr="1"/>
                </a:tc>
              </a:tr>
              <a:tr h="600152">
                <a:tc vMerge="1"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Mean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1,881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14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10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3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>
                          <a:latin typeface="Helvetica"/>
                          <a:cs typeface="Helvetica"/>
                        </a:rPr>
                        <a:t>1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3.4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600152">
                <a:tc rowSpan="4"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Germline </a:t>
                      </a:r>
                      <a:r>
                        <a:rPr lang="en-US" sz="1400" b="1" i="0" u="none" strike="noStrike" baseline="0" dirty="0" smtClean="0">
                          <a:latin typeface="Helvetica"/>
                          <a:cs typeface="Helvetica"/>
                        </a:rPr>
                        <a:t>(</a:t>
                      </a: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overlapping with 1KG)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MB1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2,753,485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6,355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3,893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2,799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Verdana"/>
                        </a:rPr>
                        <a:t>162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1.4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600152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MB2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2,731,595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6,778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4,188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2,955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latin typeface="Verdana"/>
                        </a:rPr>
                        <a:t>172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1.4</a:t>
                      </a:r>
                    </a:p>
                    <a:p>
                      <a:pPr algn="r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600152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MB4</a:t>
                      </a:r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2,758,545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6,561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4,037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latin typeface="Verdana"/>
                        </a:rPr>
                        <a:t>2,871</a:t>
                      </a:r>
                      <a:endParaRPr lang="en-US" sz="14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latin typeface="Verdana"/>
                        </a:rPr>
                        <a:t>168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latin typeface="Helvetica"/>
                          <a:cs typeface="Helvetica"/>
                        </a:rPr>
                        <a:t>1.4</a:t>
                      </a:r>
                    </a:p>
                    <a:p>
                      <a:pPr algn="r" fontAlgn="b"/>
                      <a:endParaRPr lang="en-US" sz="1400" b="0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</a:tr>
              <a:tr h="600152">
                <a:tc vMerge="1"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i="0" u="none" strike="noStrike" dirty="0" smtClean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Mean</a:t>
                      </a:r>
                      <a:endParaRPr lang="en-US" sz="1400" b="1" i="0" u="none" strike="noStrike" dirty="0" smtClean="0">
                        <a:latin typeface="Helvetica"/>
                        <a:cs typeface="Helvetic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latin typeface="Verdana"/>
                        </a:rPr>
                        <a:t>2,747,875</a:t>
                      </a:r>
                      <a:endParaRPr lang="en-US" sz="1400" b="1" i="0" u="none" strike="noStrike" dirty="0">
                        <a:latin typeface="Verdan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latin typeface="Verdana"/>
                        </a:rPr>
                        <a:t>6,565</a:t>
                      </a:r>
                      <a:endParaRPr lang="en-US" sz="1400" b="1" i="0" u="none" strike="noStrike" dirty="0">
                        <a:latin typeface="Verdan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latin typeface="Verdana"/>
                        </a:rPr>
                        <a:t>4,039</a:t>
                      </a:r>
                      <a:endParaRPr lang="en-US" sz="1400" b="1" i="0" u="none" strike="noStrike" dirty="0">
                        <a:latin typeface="Verdan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latin typeface="Verdana"/>
                        </a:rPr>
                        <a:t>2,875</a:t>
                      </a:r>
                      <a:endParaRPr lang="en-US" sz="1400" b="1" i="0" u="none" strike="noStrike" dirty="0">
                        <a:latin typeface="Verdana"/>
                      </a:endParaRP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>
                          <a:latin typeface="Verdana"/>
                        </a:rPr>
                        <a:t>167</a:t>
                      </a:r>
                    </a:p>
                  </a:txBody>
                  <a:tcPr marL="12700" marR="12700" marT="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latin typeface="Helvetica"/>
                          <a:cs typeface="Helvetica"/>
                        </a:rPr>
                        <a:t>1.4</a:t>
                      </a:r>
                      <a:endParaRPr lang="en-US" sz="1400" b="1" i="0" u="none" strike="noStrike" dirty="0">
                        <a:latin typeface="Helvetica"/>
                        <a:cs typeface="Helvetica"/>
                      </a:endParaRPr>
                    </a:p>
                  </a:txBody>
                  <a:tcPr marL="12700" marR="12700" marT="12700" marB="0" anchor="ctr" anchorCtr="1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962451" y="6488668"/>
            <a:ext cx="628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Uniq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143</Words>
  <Application>Microsoft Macintosh PowerPoint</Application>
  <PresentationFormat>On-screen Show (4:3)</PresentationFormat>
  <Paragraphs>73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Yale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Jasmine Mu</dc:creator>
  <cp:lastModifiedBy>Jasmine Mu</cp:lastModifiedBy>
  <cp:revision>3</cp:revision>
  <dcterms:created xsi:type="dcterms:W3CDTF">2012-11-19T20:09:44Z</dcterms:created>
  <dcterms:modified xsi:type="dcterms:W3CDTF">2012-11-19T20:37:16Z</dcterms:modified>
</cp:coreProperties>
</file>