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4" r:id="rId3"/>
    <p:sldId id="459" r:id="rId4"/>
    <p:sldId id="430" r:id="rId5"/>
    <p:sldId id="460" r:id="rId6"/>
    <p:sldId id="462" r:id="rId7"/>
    <p:sldId id="406" r:id="rId8"/>
    <p:sldId id="463" r:id="rId9"/>
    <p:sldId id="432" r:id="rId10"/>
    <p:sldId id="437" r:id="rId11"/>
    <p:sldId id="438" r:id="rId12"/>
    <p:sldId id="410" r:id="rId13"/>
    <p:sldId id="443" r:id="rId14"/>
    <p:sldId id="444" r:id="rId15"/>
    <p:sldId id="446" r:id="rId16"/>
    <p:sldId id="448" r:id="rId17"/>
    <p:sldId id="464" r:id="rId18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8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5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9184" autoAdjust="0"/>
  </p:normalViewPr>
  <p:slideViewPr>
    <p:cSldViewPr snapToGrid="0" snapToObjects="1">
      <p:cViewPr varScale="1">
        <p:scale>
          <a:sx n="127" d="100"/>
          <a:sy n="127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4976F-D0C1-444C-B255-A852A33AF959}" type="datetimeFigureOut">
              <a:rPr lang="en-US" smtClean="0"/>
              <a:pPr/>
              <a:t>11/12/12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D3DD-9C98-F443-A71A-6BE4F0857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1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1B9E1-179E-F74A-BF0C-7A05391967EC}" type="datetimeFigureOut">
              <a:rPr lang="en-US" smtClean="0"/>
              <a:pPr/>
              <a:t>11/12/12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2BDCC-AB1C-A44E-AA5D-2A5EB8FE2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2BDCC-AB1C-A44E-AA5D-2A5EB8FE23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used to study somatic </a:t>
            </a:r>
            <a:r>
              <a:rPr lang="en-US" dirty="0" err="1" smtClean="0"/>
              <a:t>CNVs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2BDCC-AB1C-A44E-AA5D-2A5EB8FE23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2BDCC-AB1C-A44E-AA5D-2A5EB8FE23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2BDCC-AB1C-A44E-AA5D-2A5EB8FE23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non-cancer but it is obvious it can be applied to cancer.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2BDCC-AB1C-A44E-AA5D-2A5EB8FE23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E5E6-4A44-7C48-8B70-03F90AAB12CE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AB53-AD74-5A4A-A6FE-A104583FB97F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86A2-8DCA-D54D-A02D-811E886E7CB5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733F-96B4-0944-A93D-895B6DEC1CA7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9DB4-9859-8E42-9BFB-595CAE3F061B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D76E-FE61-C24D-8A20-CA60D9F5D30C}" type="datetime1">
              <a:rPr lang="en-US" smtClean="0"/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77" indent="0">
              <a:buNone/>
              <a:defRPr sz="19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8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4"/>
            <a:ext cx="4040188" cy="3951289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77" indent="0">
              <a:buNone/>
              <a:defRPr sz="19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8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4"/>
            <a:ext cx="4041775" cy="3951289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52BD-0353-7143-B15A-8AF94A12FD6E}" type="datetime1">
              <a:rPr lang="en-US" smtClean="0"/>
              <a:t>11/12/12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9D0F-5125-434E-A0ED-3522D638C08F}" type="datetime1">
              <a:rPr lang="en-US" smtClean="0"/>
              <a:t>11/12/12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932F-5BCE-624B-BA57-0FE00769DAF0}" type="datetime1">
              <a:rPr lang="en-US" smtClean="0"/>
              <a:t>11/12/12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100"/>
            </a:lvl3pPr>
            <a:lvl4pPr marL="1371531" indent="0">
              <a:buNone/>
              <a:defRPr sz="900"/>
            </a:lvl4pPr>
            <a:lvl5pPr marL="1828708" indent="0">
              <a:buNone/>
              <a:defRPr sz="900"/>
            </a:lvl5pPr>
            <a:lvl6pPr marL="2285885" indent="0">
              <a:buNone/>
              <a:defRPr sz="900"/>
            </a:lvl6pPr>
            <a:lvl7pPr marL="2743062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91D-00FA-254A-B4E7-119FDC25BF8D}" type="datetime1">
              <a:rPr lang="en-US" smtClean="0"/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500"/>
            </a:lvl3pPr>
            <a:lvl4pPr marL="1371531" indent="0">
              <a:buNone/>
              <a:defRPr sz="1900"/>
            </a:lvl4pPr>
            <a:lvl5pPr marL="1828708" indent="0">
              <a:buNone/>
              <a:defRPr sz="1900"/>
            </a:lvl5pPr>
            <a:lvl6pPr marL="2285885" indent="0">
              <a:buNone/>
              <a:defRPr sz="1900"/>
            </a:lvl6pPr>
            <a:lvl7pPr marL="2743062" indent="0">
              <a:buNone/>
              <a:defRPr sz="1900"/>
            </a:lvl7pPr>
            <a:lvl8pPr marL="3200241" indent="0">
              <a:buNone/>
              <a:defRPr sz="1900"/>
            </a:lvl8pPr>
            <a:lvl9pPr marL="3657418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100"/>
            </a:lvl3pPr>
            <a:lvl4pPr marL="1371531" indent="0">
              <a:buNone/>
              <a:defRPr sz="900"/>
            </a:lvl4pPr>
            <a:lvl5pPr marL="1828708" indent="0">
              <a:buNone/>
              <a:defRPr sz="900"/>
            </a:lvl5pPr>
            <a:lvl6pPr marL="2285885" indent="0">
              <a:buNone/>
              <a:defRPr sz="900"/>
            </a:lvl6pPr>
            <a:lvl7pPr marL="2743062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2025-6DD7-A049-BC6B-F1A630636EC0}" type="datetime1">
              <a:rPr lang="en-US" smtClean="0"/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6" tIns="45717" rIns="91436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36" tIns="45717" rIns="91436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4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109-61C9-104F-AA71-597D66B7D502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4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4" indent="-285737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5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8526"/>
            <a:ext cx="7772400" cy="2693274"/>
          </a:xfrm>
        </p:spPr>
        <p:txBody>
          <a:bodyPr>
            <a:normAutofit/>
          </a:bodyPr>
          <a:lstStyle/>
          <a:p>
            <a:r>
              <a:rPr lang="en-US" dirty="0"/>
              <a:t>Somatic	 </a:t>
            </a:r>
            <a:r>
              <a:rPr lang="en-US" dirty="0" smtClean="0"/>
              <a:t>copy-number </a:t>
            </a:r>
            <a:r>
              <a:rPr lang="en-US" dirty="0" err="1" smtClean="0"/>
              <a:t>mosaicism</a:t>
            </a:r>
            <a:r>
              <a:rPr lang="en-US" dirty="0"/>
              <a:t> </a:t>
            </a:r>
            <a:r>
              <a:rPr lang="en-US" dirty="0" smtClean="0"/>
              <a:t>in human skin revealed by induced pluripotent stem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59" y="3311398"/>
            <a:ext cx="7573962" cy="2859052"/>
          </a:xfrm>
        </p:spPr>
        <p:txBody>
          <a:bodyPr>
            <a:normAutofit fontScale="55000" lnSpcReduction="20000"/>
          </a:bodyPr>
          <a:lstStyle/>
          <a:p>
            <a:r>
              <a:rPr lang="en-US" b="1" u="sng" dirty="0"/>
              <a:t>Alexej </a:t>
            </a:r>
            <a:r>
              <a:rPr lang="en-US" b="1" u="sng" dirty="0" smtClean="0"/>
              <a:t>Abyzov</a:t>
            </a:r>
            <a:r>
              <a:rPr lang="en-US" dirty="0" smtClean="0"/>
              <a:t>, </a:t>
            </a:r>
            <a:r>
              <a:rPr lang="en-US" dirty="0"/>
              <a:t>Jessica </a:t>
            </a:r>
            <a:r>
              <a:rPr lang="en-US" dirty="0" err="1" smtClean="0"/>
              <a:t>Mariani</a:t>
            </a:r>
            <a:r>
              <a:rPr lang="en-US" dirty="0" smtClean="0"/>
              <a:t>, </a:t>
            </a:r>
            <a:r>
              <a:rPr lang="en-US" dirty="0"/>
              <a:t>Dean </a:t>
            </a:r>
            <a:r>
              <a:rPr lang="en-US" dirty="0" err="1" smtClean="0"/>
              <a:t>Palejev</a:t>
            </a:r>
            <a:r>
              <a:rPr lang="en-US" dirty="0" smtClean="0"/>
              <a:t>, </a:t>
            </a:r>
            <a:r>
              <a:rPr lang="en-US" dirty="0"/>
              <a:t>Ying </a:t>
            </a:r>
            <a:r>
              <a:rPr lang="en-US" dirty="0" smtClean="0"/>
              <a:t>Zhang, </a:t>
            </a:r>
            <a:r>
              <a:rPr lang="en-US" dirty="0"/>
              <a:t>Michael Seamus </a:t>
            </a:r>
            <a:r>
              <a:rPr lang="en-US" dirty="0" smtClean="0"/>
              <a:t>Haney, </a:t>
            </a:r>
            <a:r>
              <a:rPr lang="en-US" dirty="0" err="1"/>
              <a:t>Livia</a:t>
            </a:r>
            <a:r>
              <a:rPr lang="en-US" dirty="0"/>
              <a:t> </a:t>
            </a:r>
            <a:r>
              <a:rPr lang="en-US" dirty="0" err="1" smtClean="0"/>
              <a:t>Tomasini</a:t>
            </a:r>
            <a:r>
              <a:rPr lang="en-US" dirty="0" smtClean="0"/>
              <a:t>, </a:t>
            </a:r>
            <a:r>
              <a:rPr lang="en-US" dirty="0"/>
              <a:t>Anthony </a:t>
            </a:r>
            <a:r>
              <a:rPr lang="en-US" dirty="0" err="1" smtClean="0"/>
              <a:t>Ferrandino</a:t>
            </a:r>
            <a:r>
              <a:rPr lang="en-US" dirty="0" smtClean="0"/>
              <a:t>, </a:t>
            </a:r>
            <a:r>
              <a:rPr lang="en-US" dirty="0" err="1"/>
              <a:t>Lior</a:t>
            </a:r>
            <a:r>
              <a:rPr lang="en-US" dirty="0"/>
              <a:t> Rosenberg </a:t>
            </a:r>
            <a:r>
              <a:rPr lang="en-US" dirty="0" err="1" smtClean="0"/>
              <a:t>Belmaker</a:t>
            </a:r>
            <a:r>
              <a:rPr lang="en-US" dirty="0" smtClean="0"/>
              <a:t>, </a:t>
            </a:r>
            <a:r>
              <a:rPr lang="en-US" dirty="0"/>
              <a:t>Anna </a:t>
            </a:r>
            <a:r>
              <a:rPr lang="en-US" dirty="0" err="1" smtClean="0"/>
              <a:t>Szekely</a:t>
            </a:r>
            <a:r>
              <a:rPr lang="en-US" dirty="0" smtClean="0"/>
              <a:t>, </a:t>
            </a:r>
            <a:r>
              <a:rPr lang="en-US" dirty="0"/>
              <a:t>Michael </a:t>
            </a:r>
            <a:r>
              <a:rPr lang="en-US" dirty="0" smtClean="0"/>
              <a:t>Wilson, </a:t>
            </a:r>
            <a:r>
              <a:rPr lang="en-US" dirty="0" err="1"/>
              <a:t>Arif</a:t>
            </a:r>
            <a:r>
              <a:rPr lang="en-US" dirty="0"/>
              <a:t> </a:t>
            </a:r>
            <a:r>
              <a:rPr lang="en-US" dirty="0" err="1" smtClean="0"/>
              <a:t>Kocabas</a:t>
            </a:r>
            <a:r>
              <a:rPr lang="en-US" dirty="0" smtClean="0"/>
              <a:t>, </a:t>
            </a:r>
            <a:r>
              <a:rPr lang="en-US" dirty="0"/>
              <a:t>Nathaniel E. </a:t>
            </a:r>
            <a:r>
              <a:rPr lang="en-US" dirty="0" err="1" smtClean="0"/>
              <a:t>Calixto</a:t>
            </a:r>
            <a:r>
              <a:rPr lang="en-US" dirty="0" smtClean="0"/>
              <a:t>, </a:t>
            </a:r>
            <a:r>
              <a:rPr lang="en-US" dirty="0"/>
              <a:t>Elena L. </a:t>
            </a:r>
            <a:r>
              <a:rPr lang="en-US" dirty="0" err="1" smtClean="0"/>
              <a:t>Grigorenko</a:t>
            </a:r>
            <a:r>
              <a:rPr lang="en-US" dirty="0" smtClean="0"/>
              <a:t>, </a:t>
            </a:r>
            <a:r>
              <a:rPr lang="en-US" dirty="0"/>
              <a:t>Anita </a:t>
            </a:r>
            <a:r>
              <a:rPr lang="en-US" dirty="0" err="1" smtClean="0"/>
              <a:t>Huttner</a:t>
            </a:r>
            <a:r>
              <a:rPr lang="en-US" dirty="0" smtClean="0"/>
              <a:t>, </a:t>
            </a:r>
            <a:r>
              <a:rPr lang="en-US" dirty="0" err="1"/>
              <a:t>Katarzyna</a:t>
            </a:r>
            <a:r>
              <a:rPr lang="en-US" dirty="0"/>
              <a:t> </a:t>
            </a:r>
            <a:r>
              <a:rPr lang="en-US" dirty="0" err="1" smtClean="0"/>
              <a:t>Chawarska</a:t>
            </a:r>
            <a:r>
              <a:rPr lang="en-US" dirty="0" smtClean="0"/>
              <a:t>, </a:t>
            </a:r>
            <a:r>
              <a:rPr lang="en-US" dirty="0"/>
              <a:t>Sherman </a:t>
            </a:r>
            <a:r>
              <a:rPr lang="en-US" dirty="0" err="1" smtClean="0"/>
              <a:t>Weissman</a:t>
            </a:r>
            <a:r>
              <a:rPr lang="en-US" dirty="0" smtClean="0"/>
              <a:t>, </a:t>
            </a:r>
            <a:r>
              <a:rPr lang="en-US" dirty="0"/>
              <a:t>Alexander </a:t>
            </a:r>
            <a:r>
              <a:rPr lang="en-US" dirty="0" err="1"/>
              <a:t>Eckehart</a:t>
            </a:r>
            <a:r>
              <a:rPr lang="en-US" dirty="0"/>
              <a:t> </a:t>
            </a:r>
            <a:r>
              <a:rPr lang="en-US" dirty="0" smtClean="0"/>
              <a:t>Urban, </a:t>
            </a:r>
            <a:r>
              <a:rPr lang="en-US" dirty="0"/>
              <a:t>Mark </a:t>
            </a:r>
            <a:r>
              <a:rPr lang="en-US" dirty="0" smtClean="0"/>
              <a:t>Gerstein, </a:t>
            </a:r>
            <a:r>
              <a:rPr lang="en-US" dirty="0"/>
              <a:t>Flora M. </a:t>
            </a:r>
            <a:r>
              <a:rPr lang="en-US" dirty="0" err="1" smtClean="0"/>
              <a:t>Vaccarino</a:t>
            </a:r>
            <a:endParaRPr lang="en-US" dirty="0" smtClean="0"/>
          </a:p>
          <a:p>
            <a:endParaRPr lang="en-US" baseline="30000" dirty="0"/>
          </a:p>
          <a:p>
            <a:r>
              <a:rPr lang="en-US" b="1" dirty="0" smtClean="0"/>
              <a:t>Yale University</a:t>
            </a:r>
          </a:p>
          <a:p>
            <a:endParaRPr lang="en-US" b="1" dirty="0"/>
          </a:p>
          <a:p>
            <a:r>
              <a:rPr lang="en-US" dirty="0"/>
              <a:t>f</a:t>
            </a:r>
            <a:r>
              <a:rPr lang="en-US" dirty="0" smtClean="0"/>
              <a:t>or CSHL Meeting on Personal </a:t>
            </a:r>
            <a:r>
              <a:rPr lang="en-US" dirty="0"/>
              <a:t>Genomes &amp; Medical </a:t>
            </a:r>
            <a:r>
              <a:rPr lang="en-US" dirty="0" smtClean="0"/>
              <a:t>Genomics</a:t>
            </a:r>
          </a:p>
          <a:p>
            <a:endParaRPr lang="en-US" dirty="0"/>
          </a:p>
          <a:p>
            <a:r>
              <a:rPr lang="en-US" dirty="0" smtClean="0"/>
              <a:t>November 15, 2012</a:t>
            </a:r>
            <a:endParaRPr lang="en-US" sz="9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Validation </a:t>
            </a:r>
            <a:r>
              <a:rPr lang="en-US" dirty="0" smtClean="0"/>
              <a:t>and origin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LM-CNVs by </a:t>
            </a:r>
            <a:r>
              <a:rPr lang="en-US" dirty="0" err="1" smtClean="0"/>
              <a:t>qPCR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13" y="0"/>
            <a:ext cx="68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923" y="3840054"/>
            <a:ext cx="1260561" cy="954101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+Validated in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late passage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-Invalidated in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late passage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7224" y="1123461"/>
            <a:ext cx="4757623" cy="36576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32068" y="78154"/>
            <a:ext cx="1426308" cy="6643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162" y="1489221"/>
            <a:ext cx="1880051" cy="923324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dirty="0" smtClean="0"/>
              <a:t>33 </a:t>
            </a:r>
            <a:r>
              <a:rPr lang="en-US" dirty="0" err="1" smtClean="0"/>
              <a:t>qPCR</a:t>
            </a:r>
            <a:r>
              <a:rPr lang="en-US" dirty="0"/>
              <a:t>/</a:t>
            </a:r>
            <a:r>
              <a:rPr lang="en-US" dirty="0" err="1" smtClean="0"/>
              <a:t>aCGH</a:t>
            </a: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en-US" dirty="0" smtClean="0"/>
              <a:t>alidated LM</a:t>
            </a:r>
            <a:r>
              <a:rPr lang="en-US" dirty="0" smtClean="0"/>
              <a:t>-</a:t>
            </a:r>
            <a:r>
              <a:rPr lang="en-US" dirty="0" smtClean="0"/>
              <a:t>CNVs in </a:t>
            </a:r>
            <a:r>
              <a:rPr lang="en-US" dirty="0" smtClean="0"/>
              <a:t>15 </a:t>
            </a:r>
            <a:r>
              <a:rPr lang="en-US" dirty="0" err="1" smtClean="0"/>
              <a:t>hiPSC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9808" y="6357630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3413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2938" y="-422274"/>
            <a:ext cx="3008313" cy="1162050"/>
          </a:xfrm>
        </p:spPr>
        <p:txBody>
          <a:bodyPr/>
          <a:lstStyle/>
          <a:p>
            <a:r>
              <a:rPr lang="en-US" dirty="0" smtClean="0"/>
              <a:t>Hypothesis about</a:t>
            </a:r>
            <a:br>
              <a:rPr lang="en-US" dirty="0" smtClean="0"/>
            </a:br>
            <a:r>
              <a:rPr lang="en-US" dirty="0" smtClean="0"/>
              <a:t>somatic </a:t>
            </a:r>
            <a:r>
              <a:rPr lang="en-US" dirty="0" err="1" smtClean="0"/>
              <a:t>CNVs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02938" y="739778"/>
            <a:ext cx="3008313" cy="1568599"/>
          </a:xfrm>
        </p:spPr>
        <p:txBody>
          <a:bodyPr/>
          <a:lstStyle/>
          <a:p>
            <a:r>
              <a:rPr lang="en-US" dirty="0" smtClean="0"/>
              <a:t>1) Somatic </a:t>
            </a:r>
            <a:r>
              <a:rPr lang="en-US" dirty="0" err="1" smtClean="0"/>
              <a:t>CNVs</a:t>
            </a:r>
            <a:r>
              <a:rPr lang="en-US" dirty="0" smtClean="0"/>
              <a:t> present in few fibroblast cells (i.e., at low allele frequency) give rise to </a:t>
            </a:r>
            <a:r>
              <a:rPr lang="en-US" dirty="0" err="1" smtClean="0"/>
              <a:t>hiPSC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hiPSC</a:t>
            </a:r>
            <a:r>
              <a:rPr lang="en-US" dirty="0" smtClean="0"/>
              <a:t> colonies are derived from a single (or just a few) fibroblast cell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r="946"/>
          <a:stretch>
            <a:fillRect/>
          </a:stretch>
        </p:blipFill>
        <p:spPr>
          <a:xfrm>
            <a:off x="232066" y="0"/>
            <a:ext cx="5530762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57778" y="210626"/>
            <a:ext cx="1605048" cy="1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10603" y="609292"/>
            <a:ext cx="1605048" cy="1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6501" y="0"/>
            <a:ext cx="28491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pic>
        <p:nvPicPr>
          <p:cNvPr id="11" name="Picture 10" descr="S1123_01 #3#4 chrX DUP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574" y="4047990"/>
            <a:ext cx="2743200" cy="545910"/>
          </a:xfrm>
          <a:prstGeom prst="rect">
            <a:avLst/>
          </a:prstGeom>
        </p:spPr>
      </p:pic>
      <p:pic>
        <p:nvPicPr>
          <p:cNvPr id="12" name="Picture 11" descr="s1123_01 #3#4 chrx DUP_10ng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63" y="2780812"/>
            <a:ext cx="2743200" cy="677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2938" y="3663052"/>
            <a:ext cx="2999860" cy="430881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Excess of DNA input from fibroblast </a:t>
            </a:r>
          </a:p>
          <a:p>
            <a:r>
              <a:rPr lang="en-US" sz="1100" dirty="0" err="1"/>
              <a:t>hiPSC</a:t>
            </a:r>
            <a:r>
              <a:rPr lang="en-US" sz="1100" dirty="0"/>
              <a:t> #3        </a:t>
            </a:r>
            <a:r>
              <a:rPr lang="en-US" sz="1100" dirty="0" err="1"/>
              <a:t>hiPSC</a:t>
            </a:r>
            <a:r>
              <a:rPr lang="en-US" sz="1100" dirty="0"/>
              <a:t> #4    Fibroblast      Control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7164" y="2380702"/>
            <a:ext cx="3004086" cy="430881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Equal DNA input</a:t>
            </a:r>
          </a:p>
          <a:p>
            <a:r>
              <a:rPr lang="en-US" sz="1100" dirty="0" err="1"/>
              <a:t>hiPSC</a:t>
            </a:r>
            <a:r>
              <a:rPr lang="en-US" sz="1100" dirty="0"/>
              <a:t> #3        </a:t>
            </a:r>
            <a:r>
              <a:rPr lang="en-US" sz="1100" dirty="0" err="1"/>
              <a:t>hiPSC</a:t>
            </a:r>
            <a:r>
              <a:rPr lang="en-US" sz="1100" dirty="0"/>
              <a:t> #4     Fibroblast    Control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011391" y="5052531"/>
            <a:ext cx="3008313" cy="1066950"/>
          </a:xfrm>
          <a:prstGeom prst="rect">
            <a:avLst/>
          </a:prstGeom>
        </p:spPr>
        <p:txBody>
          <a:bodyPr vert="horz" lIns="91436" tIns="45717" rIns="91436" bIns="45717" rtlCol="0">
            <a:norm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</a:rPr>
              <a:t>50%</a:t>
            </a:r>
            <a:r>
              <a:rPr lang="en-US" sz="1400" b="1" dirty="0">
                <a:solidFill>
                  <a:srgbClr val="FF0000"/>
                </a:solidFill>
              </a:rPr>
              <a:t>) out of </a:t>
            </a:r>
            <a:r>
              <a:rPr lang="en-US" sz="1400" b="1" dirty="0" smtClean="0">
                <a:solidFill>
                  <a:srgbClr val="FF0000"/>
                </a:solidFill>
              </a:rPr>
              <a:t>20 </a:t>
            </a:r>
            <a:r>
              <a:rPr lang="en-US" sz="1400" b="1" dirty="0">
                <a:solidFill>
                  <a:srgbClr val="FF0000"/>
                </a:solidFill>
              </a:rPr>
              <a:t>CNVs tested are present in fibroblast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2826" y="6356352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8997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8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figure 2 new.abyzov.fv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4"/>
          <a:stretch/>
        </p:blipFill>
        <p:spPr>
          <a:xfrm>
            <a:off x="416434" y="-19538"/>
            <a:ext cx="76129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653894" y="3666156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6613200" y="1765472"/>
            <a:ext cx="121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QuantaLife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5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2 new.abyzov.fv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6"/>
          <a:stretch/>
        </p:blipFill>
        <p:spPr>
          <a:xfrm>
            <a:off x="313195" y="0"/>
            <a:ext cx="869377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7653894" y="3666156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5572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73" y="0"/>
            <a:ext cx="6858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0189" y="170012"/>
            <a:ext cx="1140031" cy="6661737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5365" y="6459872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494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Reprogramming to </a:t>
            </a:r>
            <a:r>
              <a:rPr lang="en-US" dirty="0" err="1" smtClean="0"/>
              <a:t>hiPSC</a:t>
            </a:r>
            <a:r>
              <a:rPr lang="en-US" dirty="0" smtClean="0"/>
              <a:t> does not necessarily introduces </a:t>
            </a:r>
            <a:r>
              <a:rPr lang="en-US" i="1" dirty="0" smtClean="0"/>
              <a:t>de novo</a:t>
            </a:r>
            <a:r>
              <a:rPr lang="en-US" dirty="0" smtClean="0"/>
              <a:t> CNVs</a:t>
            </a:r>
          </a:p>
          <a:p>
            <a:r>
              <a:rPr lang="en-US" dirty="0" smtClean="0"/>
              <a:t>LM-CNVs represent a small increment to existing natural CNV variation between individuals</a:t>
            </a:r>
          </a:p>
          <a:p>
            <a:r>
              <a:rPr lang="en-US" dirty="0" smtClean="0"/>
              <a:t>&gt;50% of LM-CNVs </a:t>
            </a:r>
            <a:r>
              <a:rPr lang="en-US" dirty="0" smtClean="0"/>
              <a:t>pre-existed in fibroblast as somatic CNVs</a:t>
            </a:r>
            <a:endParaRPr lang="en-US" dirty="0" smtClean="0"/>
          </a:p>
          <a:p>
            <a:r>
              <a:rPr lang="en-US" b="1" dirty="0" smtClean="0"/>
              <a:t>Possibly 30</a:t>
            </a:r>
            <a:r>
              <a:rPr lang="en-US" b="1" dirty="0" smtClean="0"/>
              <a:t>% of fibroblast cells carry somatic </a:t>
            </a:r>
            <a:r>
              <a:rPr lang="en-US" b="1" dirty="0" smtClean="0"/>
              <a:t>CNVs</a:t>
            </a:r>
          </a:p>
          <a:p>
            <a:pPr marL="0" indent="0">
              <a:buNone/>
            </a:pPr>
            <a:r>
              <a:rPr lang="en-US" dirty="0" smtClean="0"/>
              <a:t>(6 out of 20 </a:t>
            </a:r>
            <a:r>
              <a:rPr lang="en-US" dirty="0" err="1" smtClean="0"/>
              <a:t>hiPSC</a:t>
            </a:r>
            <a:r>
              <a:rPr lang="en-US" dirty="0" smtClean="0"/>
              <a:t> lines have somatic fibroblast CNVs)</a:t>
            </a:r>
            <a:endParaRPr lang="en-US" b="1" dirty="0" smtClean="0"/>
          </a:p>
          <a:p>
            <a:r>
              <a:rPr lang="en-US" dirty="0" smtClean="0"/>
              <a:t>Frequency </a:t>
            </a:r>
            <a:r>
              <a:rPr lang="en-US" dirty="0" smtClean="0"/>
              <a:t>of somatic CNVs </a:t>
            </a:r>
            <a:r>
              <a:rPr lang="en-US" dirty="0" smtClean="0"/>
              <a:t>varies from 0.3% to 15%</a:t>
            </a:r>
            <a:endParaRPr lang="en-US" dirty="0" smtClean="0"/>
          </a:p>
          <a:p>
            <a:r>
              <a:rPr lang="en-US" dirty="0"/>
              <a:t>Expression of overlapping genes is </a:t>
            </a:r>
            <a:r>
              <a:rPr lang="en-US" dirty="0" smtClean="0"/>
              <a:t>affected (generally </a:t>
            </a:r>
            <a:r>
              <a:rPr lang="en-US" dirty="0"/>
              <a:t>in </a:t>
            </a:r>
            <a:r>
              <a:rPr lang="en-US" dirty="0" smtClean="0"/>
              <a:t>the direction </a:t>
            </a:r>
            <a:r>
              <a:rPr lang="en-US" dirty="0"/>
              <a:t>of copy number </a:t>
            </a:r>
            <a:r>
              <a:rPr lang="en-US" dirty="0" smtClean="0"/>
              <a:t>change), </a:t>
            </a:r>
            <a:r>
              <a:rPr lang="en-US" dirty="0"/>
              <a:t>but no effects on neuronal differentiation potential or genome-wide </a:t>
            </a:r>
            <a:r>
              <a:rPr lang="en-US"/>
              <a:t>expression </a:t>
            </a:r>
            <a:r>
              <a:rPr lang="en-US" smtClean="0"/>
              <a:t>changes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214" y="6395388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8174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•"/>
              <a:defRPr/>
            </a:pPr>
            <a:r>
              <a:rPr lang="en-US" sz="2800" dirty="0"/>
              <a:t>Jessica </a:t>
            </a:r>
            <a:r>
              <a:rPr lang="en-US" sz="2800" dirty="0" err="1"/>
              <a:t>Mariani</a:t>
            </a:r>
            <a:endParaRPr lang="en-US" sz="2800" baseline="30000" dirty="0"/>
          </a:p>
          <a:p>
            <a:pPr lvl="0">
              <a:buFontTx/>
              <a:buChar char="•"/>
              <a:defRPr/>
            </a:pPr>
            <a:r>
              <a:rPr lang="en-US" sz="2800" dirty="0" smtClean="0"/>
              <a:t>Dean </a:t>
            </a:r>
            <a:r>
              <a:rPr lang="en-US" sz="2800" dirty="0" err="1"/>
              <a:t>Palejev</a:t>
            </a:r>
            <a:endParaRPr lang="en-US" sz="2800" baseline="30000" dirty="0"/>
          </a:p>
          <a:p>
            <a:pPr>
              <a:buFontTx/>
              <a:buChar char="•"/>
              <a:defRPr/>
            </a:pPr>
            <a:r>
              <a:rPr lang="en-US" sz="2800" dirty="0"/>
              <a:t>Ying Zhang</a:t>
            </a:r>
            <a:endParaRPr lang="en-US" sz="2800" baseline="30000" dirty="0"/>
          </a:p>
          <a:p>
            <a:pPr>
              <a:buFontTx/>
              <a:buChar char="•"/>
              <a:defRPr/>
            </a:pPr>
            <a:r>
              <a:rPr lang="en-US" sz="2800" dirty="0" err="1"/>
              <a:t>Livia</a:t>
            </a:r>
            <a:r>
              <a:rPr lang="en-US" sz="2800" dirty="0"/>
              <a:t> </a:t>
            </a:r>
            <a:r>
              <a:rPr lang="en-US" sz="2800" dirty="0" err="1"/>
              <a:t>Tomasini</a:t>
            </a:r>
            <a:endParaRPr lang="en-US" sz="2800" baseline="30000" dirty="0"/>
          </a:p>
          <a:p>
            <a:pPr>
              <a:buFontTx/>
              <a:buChar char="•"/>
              <a:defRPr/>
            </a:pPr>
            <a:r>
              <a:rPr lang="en-US" sz="2800" dirty="0"/>
              <a:t>Anthony </a:t>
            </a:r>
            <a:r>
              <a:rPr lang="en-US" sz="2800" dirty="0" err="1"/>
              <a:t>Ferrandino</a:t>
            </a:r>
            <a:endParaRPr lang="en-US" sz="2800" baseline="30000" dirty="0"/>
          </a:p>
          <a:p>
            <a:pPr lvl="0">
              <a:buFontTx/>
              <a:buChar char="•"/>
              <a:defRPr/>
            </a:pPr>
            <a:r>
              <a:rPr lang="en-US" sz="2800" dirty="0" err="1" smtClean="0"/>
              <a:t>Lior</a:t>
            </a:r>
            <a:r>
              <a:rPr lang="en-US" sz="2800" dirty="0" smtClean="0"/>
              <a:t> </a:t>
            </a:r>
            <a:r>
              <a:rPr lang="en-US" sz="2800" dirty="0"/>
              <a:t>Rosenberg </a:t>
            </a:r>
            <a:r>
              <a:rPr lang="en-US" sz="2800" dirty="0" err="1"/>
              <a:t>Belmaker</a:t>
            </a:r>
            <a:endParaRPr lang="en-US" sz="2800" baseline="30000" dirty="0"/>
          </a:p>
          <a:p>
            <a:pPr lvl="0">
              <a:buFontTx/>
              <a:buChar char="•"/>
              <a:defRPr/>
            </a:pPr>
            <a:r>
              <a:rPr lang="en-US" sz="2800" dirty="0" smtClean="0"/>
              <a:t>Anna </a:t>
            </a:r>
            <a:r>
              <a:rPr lang="en-US" sz="2800" dirty="0" err="1" smtClean="0"/>
              <a:t>Szekely</a:t>
            </a:r>
            <a:endParaRPr lang="en-US" sz="2800" baseline="30000" dirty="0"/>
          </a:p>
          <a:p>
            <a:pPr lvl="0">
              <a:buFontTx/>
              <a:buChar char="•"/>
              <a:defRPr/>
            </a:pPr>
            <a:r>
              <a:rPr lang="en-US" sz="2800" dirty="0" smtClean="0"/>
              <a:t>Michael Wilson</a:t>
            </a:r>
          </a:p>
          <a:p>
            <a:pPr lvl="0">
              <a:buFontTx/>
              <a:buChar char="•"/>
              <a:defRPr/>
            </a:pPr>
            <a:r>
              <a:rPr lang="en-US" sz="2800" dirty="0" err="1" smtClean="0"/>
              <a:t>Arif</a:t>
            </a:r>
            <a:r>
              <a:rPr lang="en-US" sz="2800" dirty="0" smtClean="0"/>
              <a:t> </a:t>
            </a:r>
            <a:r>
              <a:rPr lang="en-US" sz="2800" dirty="0" err="1" smtClean="0"/>
              <a:t>Kocabas</a:t>
            </a:r>
            <a:endParaRPr lang="en-US" sz="2800" dirty="0" smtClean="0"/>
          </a:p>
          <a:p>
            <a:pPr lvl="0">
              <a:buFontTx/>
              <a:buChar char="•"/>
              <a:defRPr/>
            </a:pPr>
            <a:r>
              <a:rPr lang="en-US" sz="2800" dirty="0" smtClean="0"/>
              <a:t>Nathaniel E. </a:t>
            </a:r>
            <a:r>
              <a:rPr lang="en-US" sz="2800" dirty="0" err="1" smtClean="0"/>
              <a:t>Calixto</a:t>
            </a:r>
            <a:endParaRPr lang="en-US" sz="2800" dirty="0" smtClean="0"/>
          </a:p>
          <a:p>
            <a:pPr lvl="0">
              <a:buFontTx/>
              <a:buChar char="•"/>
              <a:defRPr/>
            </a:pPr>
            <a:r>
              <a:rPr lang="en-US" sz="2800" dirty="0" smtClean="0"/>
              <a:t>Elena </a:t>
            </a:r>
            <a:r>
              <a:rPr lang="en-US" sz="2800" dirty="0"/>
              <a:t>L. </a:t>
            </a:r>
            <a:r>
              <a:rPr lang="en-US" sz="2800" dirty="0" err="1"/>
              <a:t>Grigorenko</a:t>
            </a:r>
            <a:endParaRPr lang="en-US" sz="2800" dirty="0"/>
          </a:p>
          <a:p>
            <a:pPr lvl="0">
              <a:buFontTx/>
              <a:buChar char="•"/>
              <a:defRPr/>
            </a:pPr>
            <a:r>
              <a:rPr lang="en-US" sz="2800" dirty="0"/>
              <a:t>Anita </a:t>
            </a:r>
            <a:r>
              <a:rPr lang="en-US" sz="2800" dirty="0" err="1" smtClean="0"/>
              <a:t>Huttner</a:t>
            </a: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err="1"/>
              <a:t>Katarzyna</a:t>
            </a:r>
            <a:r>
              <a:rPr lang="en-US" sz="2800" dirty="0"/>
              <a:t> </a:t>
            </a:r>
            <a:r>
              <a:rPr lang="en-US" sz="2800" dirty="0" err="1" smtClean="0"/>
              <a:t>Chawarska</a:t>
            </a:r>
            <a:endParaRPr lang="en-US" sz="2800" dirty="0"/>
          </a:p>
          <a:p>
            <a:pPr lvl="0">
              <a:buFontTx/>
              <a:buChar char="•"/>
              <a:defRPr/>
            </a:pPr>
            <a:r>
              <a:rPr lang="en-US" sz="2800" dirty="0"/>
              <a:t>Sherman </a:t>
            </a:r>
            <a:r>
              <a:rPr lang="en-US" sz="2800" dirty="0" err="1" smtClean="0"/>
              <a:t>Weissman</a:t>
            </a:r>
            <a:endParaRPr lang="en-US" sz="2800" dirty="0" smtClean="0"/>
          </a:p>
          <a:p>
            <a:pPr lvl="0">
              <a:buFontTx/>
              <a:buChar char="•"/>
              <a:defRPr/>
            </a:pPr>
            <a:r>
              <a:rPr lang="en-US" sz="2800" dirty="0" smtClean="0"/>
              <a:t>Mark Gerstein</a:t>
            </a:r>
            <a:endParaRPr lang="en-US" sz="2800" dirty="0"/>
          </a:p>
          <a:p>
            <a:pPr lvl="0">
              <a:buFontTx/>
              <a:buChar char="•"/>
              <a:defRPr/>
            </a:pPr>
            <a:r>
              <a:rPr lang="en-US" sz="2800" dirty="0"/>
              <a:t>Flora M. </a:t>
            </a:r>
            <a:r>
              <a:rPr lang="en-US" sz="2800" dirty="0" err="1"/>
              <a:t>Vaccarino</a:t>
            </a:r>
            <a:endParaRPr lang="en-US" sz="2800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US" sz="2400" dirty="0"/>
              <a:t>Stanford </a:t>
            </a:r>
            <a:r>
              <a:rPr lang="en-US" sz="2400" dirty="0" smtClean="0"/>
              <a:t>university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FontTx/>
              <a:buChar char="•"/>
              <a:defRPr/>
            </a:pPr>
            <a:r>
              <a:rPr lang="en-US" sz="2400" dirty="0" smtClean="0"/>
              <a:t>Alexander </a:t>
            </a:r>
            <a:r>
              <a:rPr lang="en-US" sz="2400" dirty="0" err="1"/>
              <a:t>Eckehart</a:t>
            </a:r>
            <a:r>
              <a:rPr lang="en-US" sz="2400" dirty="0"/>
              <a:t> Urban</a:t>
            </a:r>
          </a:p>
          <a:p>
            <a:pPr lvl="0">
              <a:buFontTx/>
              <a:buChar char="•"/>
              <a:defRPr/>
            </a:pPr>
            <a:r>
              <a:rPr lang="en-US" sz="2400" dirty="0"/>
              <a:t>Michael Seamus </a:t>
            </a:r>
            <a:r>
              <a:rPr lang="en-US" sz="2400" dirty="0" smtClean="0"/>
              <a:t>Haney</a:t>
            </a:r>
          </a:p>
          <a:p>
            <a:pPr lvl="0">
              <a:buFontTx/>
              <a:buChar char="•"/>
              <a:defRPr/>
            </a:pPr>
            <a:endParaRPr lang="en-US" sz="2400" dirty="0"/>
          </a:p>
          <a:p>
            <a:pPr marL="0" lvl="0" indent="0">
              <a:buNone/>
              <a:defRPr/>
            </a:pPr>
            <a:r>
              <a:rPr lang="en-US" sz="2400" b="1" dirty="0" smtClean="0"/>
              <a:t>Also people in </a:t>
            </a:r>
          </a:p>
          <a:p>
            <a:pPr lvl="0">
              <a:buFontTx/>
              <a:buChar char="•"/>
              <a:defRPr/>
            </a:pPr>
            <a:r>
              <a:rPr lang="en-US" sz="2400" dirty="0" smtClean="0"/>
              <a:t>Snyder lab</a:t>
            </a:r>
          </a:p>
          <a:p>
            <a:pPr lvl="0">
              <a:buFontTx/>
              <a:buChar char="•"/>
              <a:defRPr/>
            </a:pPr>
            <a:r>
              <a:rPr lang="en-US" sz="2400" dirty="0" smtClean="0"/>
              <a:t>Gerstein lab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9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" y="0"/>
            <a:ext cx="5592588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30144" y="273051"/>
            <a:ext cx="3630098" cy="1162050"/>
          </a:xfrm>
        </p:spPr>
        <p:txBody>
          <a:bodyPr>
            <a:noAutofit/>
          </a:bodyPr>
          <a:lstStyle/>
          <a:p>
            <a:r>
              <a:rPr lang="en-US" sz="2400" dirty="0"/>
              <a:t>Does reprogramming into </a:t>
            </a:r>
            <a:r>
              <a:rPr lang="en-US" sz="2400" dirty="0" err="1" smtClean="0"/>
              <a:t>hiPSC</a:t>
            </a:r>
            <a:r>
              <a:rPr lang="en-US" sz="2400" dirty="0" smtClean="0"/>
              <a:t> cause </a:t>
            </a:r>
            <a:r>
              <a:rPr lang="en-US" sz="2400" i="1" dirty="0"/>
              <a:t>de novo</a:t>
            </a:r>
            <a:r>
              <a:rPr lang="en-US" sz="2400" dirty="0"/>
              <a:t> </a:t>
            </a:r>
            <a:r>
              <a:rPr lang="en-US" sz="2400" dirty="0" smtClean="0"/>
              <a:t>CNVs? 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678488" y="1435103"/>
            <a:ext cx="3008313" cy="4691063"/>
          </a:xfrm>
        </p:spPr>
        <p:txBody>
          <a:bodyPr/>
          <a:lstStyle/>
          <a:p>
            <a:r>
              <a:rPr lang="en-US" dirty="0" smtClean="0"/>
              <a:t>7 individuals, 21 </a:t>
            </a:r>
            <a:r>
              <a:rPr lang="en-US" dirty="0" err="1" smtClean="0"/>
              <a:t>hiPSC</a:t>
            </a:r>
            <a:r>
              <a:rPr lang="en-US" dirty="0" smtClean="0"/>
              <a:t> lines</a:t>
            </a:r>
          </a:p>
          <a:p>
            <a:endParaRPr lang="en-US" dirty="0" smtClean="0"/>
          </a:p>
          <a:p>
            <a:r>
              <a:rPr lang="en-US" dirty="0" smtClean="0"/>
              <a:t>Few previous studies reported </a:t>
            </a:r>
            <a:r>
              <a:rPr lang="en-US" i="1" dirty="0" smtClean="0"/>
              <a:t>de </a:t>
            </a:r>
            <a:r>
              <a:rPr lang="en-US" i="1" dirty="0" smtClean="0"/>
              <a:t>novo</a:t>
            </a:r>
            <a:r>
              <a:rPr lang="en-US" dirty="0" smtClean="0"/>
              <a:t> CNVs in </a:t>
            </a:r>
            <a:r>
              <a:rPr lang="en-US" dirty="0" err="1" smtClean="0"/>
              <a:t>hiPSC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the </a:t>
            </a:r>
            <a:r>
              <a:rPr lang="en-US" dirty="0" err="1" smtClean="0"/>
              <a:t>hiPSC</a:t>
            </a:r>
            <a:r>
              <a:rPr lang="en-US" dirty="0" smtClean="0"/>
              <a:t> genome stable during reprogramming?</a:t>
            </a:r>
          </a:p>
          <a:p>
            <a:endParaRPr lang="en-US" dirty="0" smtClean="0"/>
          </a:p>
          <a:p>
            <a:r>
              <a:rPr lang="en-US" dirty="0" smtClean="0"/>
              <a:t>What is the cause/origin of </a:t>
            </a:r>
            <a:r>
              <a:rPr lang="en-US" dirty="0" err="1" smtClean="0"/>
              <a:t>hiPSC</a:t>
            </a:r>
            <a:r>
              <a:rPr lang="en-US" dirty="0" smtClean="0"/>
              <a:t> line-manifested CNVs (LM-CNVs)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D</a:t>
            </a:r>
            <a:r>
              <a:rPr lang="en-US" b="1" dirty="0" smtClean="0"/>
              <a:t>ata (one </a:t>
            </a:r>
            <a:r>
              <a:rPr lang="en-US" b="1" dirty="0" err="1" smtClean="0"/>
              <a:t>HiSeq</a:t>
            </a:r>
            <a:r>
              <a:rPr lang="en-US" b="1" dirty="0" smtClean="0"/>
              <a:t> lane per </a:t>
            </a:r>
            <a:r>
              <a:rPr lang="en-US" b="1" dirty="0" err="1" smtClean="0"/>
              <a:t>hiPSC</a:t>
            </a:r>
            <a:r>
              <a:rPr lang="en-US" b="1" dirty="0" smtClean="0"/>
              <a:t>):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Whole genome </a:t>
            </a:r>
            <a:r>
              <a:rPr lang="en-US" b="1" dirty="0" err="1" smtClean="0"/>
              <a:t>RNAseq</a:t>
            </a:r>
            <a:r>
              <a:rPr lang="en-US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Whole genome </a:t>
            </a:r>
            <a:r>
              <a:rPr lang="en-US" b="1" dirty="0" err="1" smtClean="0"/>
              <a:t>DNAseq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9478" y="6356352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3569305" y="158751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7905" y="96450"/>
            <a:ext cx="858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autism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283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hiPSC</a:t>
            </a:r>
            <a:r>
              <a:rPr lang="en-US" dirty="0" smtClean="0"/>
              <a:t> characterization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8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921" y="3629662"/>
            <a:ext cx="3008313" cy="1162050"/>
          </a:xfrm>
        </p:spPr>
        <p:txBody>
          <a:bodyPr anchor="t"/>
          <a:lstStyle/>
          <a:p>
            <a:r>
              <a:rPr lang="en-US" dirty="0" err="1" smtClean="0"/>
              <a:t>hiPSC</a:t>
            </a:r>
            <a:r>
              <a:rPr lang="en-US" dirty="0" smtClean="0"/>
              <a:t> characterization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1" y="0"/>
            <a:ext cx="41996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984" y="2698467"/>
            <a:ext cx="983563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 smtClean="0"/>
              <a:t>Neurons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8569" y="107045"/>
            <a:ext cx="710451" cy="36933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 err="1" smtClean="0"/>
              <a:t>hiPSC</a:t>
            </a:r>
            <a:endParaRPr lang="en-US" dirty="0"/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1575547" y="1930141"/>
            <a:ext cx="1284531" cy="952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413000" y="291711"/>
            <a:ext cx="1115568" cy="392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uplm Fig 1-RT-PCR iPSC"/>
          <p:cNvPicPr>
            <a:picLocks noChangeAspect="1"/>
          </p:cNvPicPr>
          <p:nvPr/>
        </p:nvPicPr>
        <p:blipFill>
          <a:blip r:embed="rId3"/>
          <a:srcRect t="6242"/>
          <a:stretch>
            <a:fillRect/>
          </a:stretch>
        </p:blipFill>
        <p:spPr bwMode="auto">
          <a:xfrm>
            <a:off x="4452258" y="18587"/>
            <a:ext cx="4572000" cy="40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8991" t="53779" r="49172" b="1475"/>
          <a:stretch/>
        </p:blipFill>
        <p:spPr>
          <a:xfrm>
            <a:off x="5420147" y="4161289"/>
            <a:ext cx="2620073" cy="2560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863660" y="5238789"/>
            <a:ext cx="2397603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703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hiPSC</a:t>
            </a:r>
            <a:r>
              <a:rPr lang="en-US" dirty="0" smtClean="0"/>
              <a:t> genome characterization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8"/>
          <p:cNvSpPr>
            <a:spLocks noGrp="1"/>
          </p:cNvSpPr>
          <p:nvPr>
            <p:ph type="title"/>
          </p:nvPr>
        </p:nvSpPr>
        <p:spPr>
          <a:xfrm>
            <a:off x="201578" y="120022"/>
            <a:ext cx="4898175" cy="1143000"/>
          </a:xfrm>
        </p:spPr>
        <p:txBody>
          <a:bodyPr>
            <a:normAutofit/>
          </a:bodyPr>
          <a:lstStyle/>
          <a:p>
            <a:r>
              <a:rPr lang="en-US" sz="2500" b="1" dirty="0" err="1" smtClean="0"/>
              <a:t>CNVnator</a:t>
            </a:r>
            <a:r>
              <a:rPr lang="en-US" sz="2500" b="1" dirty="0" smtClean="0"/>
              <a:t>:</a:t>
            </a:r>
            <a:br>
              <a:rPr lang="en-US" sz="2500" b="1" dirty="0" smtClean="0"/>
            </a:br>
            <a:r>
              <a:rPr lang="en-US" sz="2500" b="1" dirty="0" smtClean="0"/>
              <a:t>mean-shift approach</a:t>
            </a:r>
            <a:endParaRPr lang="en-US" sz="2500" b="1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58051" name="Text Placeholder 10"/>
          <p:cNvSpPr>
            <a:spLocks noGrp="1"/>
          </p:cNvSpPr>
          <p:nvPr>
            <p:ph sz="half" idx="1"/>
          </p:nvPr>
        </p:nvSpPr>
        <p:spPr>
          <a:xfrm>
            <a:off x="390526" y="1120083"/>
            <a:ext cx="4029075" cy="50258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For each 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bin, 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attraction (mean-shift) vector points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 the 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direction of bins with most similar RD signal</a:t>
            </a:r>
          </a:p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No prior assumptions about number, sizes, haplotype, frequency and density of CNV regions  </a:t>
            </a:r>
          </a:p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Not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 model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-based (e.g. like HMM) </a:t>
            </a:r>
            <a:br>
              <a:rPr lang="en-US" sz="1800" dirty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with global optimization, 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distribution 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assumption &amp; 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parameters 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(e.g.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 number 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of segments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)</a:t>
            </a:r>
          </a:p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Achieves discontinuity-preserving smoothing</a:t>
            </a:r>
          </a:p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Derived from image-processing 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applications</a:t>
            </a:r>
          </a:p>
          <a:p>
            <a:pPr eaLnBrk="1" hangingPunct="1"/>
            <a:r>
              <a:rPr lang="en-US" sz="1800" u="sng" dirty="0" smtClean="0">
                <a:ea typeface="ＭＳ Ｐゴシック" pitchFamily="-108" charset="-128"/>
                <a:cs typeface="ＭＳ Ｐゴシック" pitchFamily="-108" charset="-128"/>
              </a:rPr>
              <a:t>Highest sensitivity to find CNVs detected by </a:t>
            </a:r>
            <a:r>
              <a:rPr lang="en-US" sz="1800" u="sng" dirty="0" err="1" smtClean="0">
                <a:ea typeface="ＭＳ Ｐゴシック" pitchFamily="-108" charset="-128"/>
                <a:cs typeface="ＭＳ Ｐゴシック" pitchFamily="-108" charset="-128"/>
              </a:rPr>
              <a:t>aCGH</a:t>
            </a:r>
            <a:r>
              <a:rPr lang="en-US" sz="1800" u="sng" dirty="0" smtClean="0">
                <a:ea typeface="ＭＳ Ｐゴシック" pitchFamily="-108" charset="-128"/>
                <a:cs typeface="ＭＳ Ｐゴシック" pitchFamily="-108" charset="-128"/>
              </a:rPr>
              <a:t> and </a:t>
            </a:r>
            <a:r>
              <a:rPr lang="en-US" sz="1800" u="sng" dirty="0" err="1" smtClean="0">
                <a:ea typeface="ＭＳ Ｐゴシック" pitchFamily="-108" charset="-128"/>
                <a:cs typeface="ＭＳ Ｐゴシック" pitchFamily="-108" charset="-128"/>
              </a:rPr>
              <a:t>fosmid</a:t>
            </a:r>
            <a:r>
              <a:rPr lang="en-US" sz="1800" u="sng" dirty="0" smtClean="0">
                <a:ea typeface="ＭＳ Ｐゴシック" pitchFamily="-108" charset="-128"/>
                <a:cs typeface="ＭＳ Ｐゴシック" pitchFamily="-108" charset="-128"/>
              </a:rPr>
              <a:t> end sequencing</a:t>
            </a:r>
            <a:endParaRPr lang="en-US" sz="1800" u="sng" dirty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/>
            <a:endParaRPr lang="en-US" sz="18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58052" name="Picture 7" descr="MS_schematic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8300" y="347663"/>
            <a:ext cx="4514850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0132" y="5971841"/>
            <a:ext cx="3954921" cy="600158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 smtClean="0"/>
              <a:t>1000 Genomes Consortium, Nature 467, 1061-1073 (2010)</a:t>
            </a:r>
          </a:p>
          <a:p>
            <a:r>
              <a:rPr lang="en-US" sz="1100" dirty="0" smtClean="0"/>
              <a:t>Mills et al., Nature 470, </a:t>
            </a:r>
            <a:r>
              <a:rPr lang="en-US" sz="1100" dirty="0"/>
              <a:t>59-</a:t>
            </a:r>
            <a:r>
              <a:rPr lang="en-US" sz="1100" dirty="0" smtClean="0"/>
              <a:t>65 (2011) – companion article</a:t>
            </a:r>
          </a:p>
          <a:p>
            <a:r>
              <a:rPr lang="en-US" sz="1100" dirty="0" smtClean="0"/>
              <a:t>Abyzov et al., Genome Res. 21, </a:t>
            </a:r>
            <a:r>
              <a:rPr lang="en-US" sz="1100" dirty="0"/>
              <a:t>974-</a:t>
            </a:r>
            <a:r>
              <a:rPr lang="en-US" sz="1100" dirty="0" smtClean="0"/>
              <a:t>84 (2011) – companion article</a:t>
            </a:r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mod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1" t="9394" r="1923"/>
          <a:stretch/>
        </p:blipFill>
        <p:spPr>
          <a:xfrm>
            <a:off x="161172" y="0"/>
            <a:ext cx="6237541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244013" y="503237"/>
            <a:ext cx="3008313" cy="1162050"/>
          </a:xfrm>
          <a:prstGeom prst="rect">
            <a:avLst/>
          </a:prstGeom>
        </p:spPr>
        <p:txBody>
          <a:bodyPr vert="horz" lIns="91436" tIns="45717" rIns="91436" bIns="45717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1900" b="1" dirty="0">
                <a:latin typeface="+mj-lt"/>
                <a:ea typeface="+mj-ea"/>
                <a:cs typeface="+mj-cs"/>
              </a:rPr>
              <a:t>Example of </a:t>
            </a:r>
            <a:r>
              <a:rPr lang="en-US" sz="1900" b="1" dirty="0" smtClean="0">
                <a:latin typeface="+mj-lt"/>
                <a:ea typeface="+mj-ea"/>
                <a:cs typeface="+mj-cs"/>
              </a:rPr>
              <a:t>lineage manifested CNV (LM</a:t>
            </a:r>
            <a:r>
              <a:rPr lang="en-US" sz="1900" b="1" dirty="0">
                <a:latin typeface="+mj-lt"/>
                <a:ea typeface="+mj-ea"/>
                <a:cs typeface="+mj-cs"/>
              </a:rPr>
              <a:t>-</a:t>
            </a:r>
            <a:r>
              <a:rPr lang="en-US" sz="1900" b="1" dirty="0" smtClean="0">
                <a:latin typeface="+mj-lt"/>
                <a:ea typeface="+mj-ea"/>
                <a:cs typeface="+mj-cs"/>
              </a:rPr>
              <a:t>CNV)</a:t>
            </a:r>
            <a:endParaRPr lang="en-US" sz="19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6553200" y="5345557"/>
            <a:ext cx="2487046" cy="794892"/>
          </a:xfrm>
          <a:prstGeom prst="rect">
            <a:avLst/>
          </a:prstGeom>
        </p:spPr>
        <p:txBody>
          <a:bodyPr vert="horz" lIns="91436" tIns="45717" rIns="91436" bIns="45717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schemeClr val="accent6"/>
                </a:solidFill>
              </a:rPr>
              <a:t>Gene </a:t>
            </a:r>
            <a:r>
              <a:rPr lang="en-US" b="1" dirty="0">
                <a:solidFill>
                  <a:schemeClr val="accent6"/>
                </a:solidFill>
              </a:rPr>
              <a:t>in duplication has increased expression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653894" y="3666156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6244012" y="1845915"/>
            <a:ext cx="2796233" cy="1544332"/>
          </a:xfrm>
          <a:prstGeom prst="rect">
            <a:avLst/>
          </a:prstGeom>
        </p:spPr>
        <p:txBody>
          <a:bodyPr vert="horz" lIns="91436" tIns="45717" rIns="91436" bIns="45717" rtlCol="0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pitchFamily="1" charset="0"/>
              </a:rPr>
              <a:t>One lane of genomic DNA </a:t>
            </a:r>
            <a:r>
              <a:rPr lang="en-US" dirty="0">
                <a:solidFill>
                  <a:srgbClr val="000000"/>
                </a:solidFill>
                <a:latin typeface="Helvetica" pitchFamily="1" charset="0"/>
              </a:rPr>
              <a:t>sequencing </a:t>
            </a:r>
            <a:r>
              <a:rPr lang="en-US" dirty="0" smtClean="0">
                <a:solidFill>
                  <a:srgbClr val="000000"/>
                </a:solidFill>
                <a:latin typeface="Helvetica" pitchFamily="1" charset="0"/>
              </a:rPr>
              <a:t>reads by </a:t>
            </a:r>
            <a:r>
              <a:rPr lang="en-US" dirty="0" err="1" smtClean="0">
                <a:solidFill>
                  <a:srgbClr val="000000"/>
                </a:solidFill>
                <a:latin typeface="Helvetica" pitchFamily="1" charset="0"/>
              </a:rPr>
              <a:t>Illumina</a:t>
            </a:r>
            <a:r>
              <a:rPr lang="en-US" dirty="0" smtClean="0">
                <a:solidFill>
                  <a:srgbClr val="000000"/>
                </a:solidFill>
                <a:latin typeface="Helvetica" pitchFamily="1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" pitchFamily="1" charset="0"/>
              </a:rPr>
              <a:t>HiSeq</a:t>
            </a:r>
            <a:endParaRPr lang="en-US" dirty="0" smtClean="0">
              <a:solidFill>
                <a:srgbClr val="000000"/>
              </a:solidFill>
              <a:latin typeface="Helvetica" pitchFamily="1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" pitchFamily="1" charset="0"/>
              </a:rPr>
              <a:t>(2 x 100 </a:t>
            </a:r>
            <a:r>
              <a:rPr lang="en-US" dirty="0" err="1" smtClean="0">
                <a:solidFill>
                  <a:srgbClr val="000000"/>
                </a:solidFill>
                <a:latin typeface="Helvetica" pitchFamily="1" charset="0"/>
              </a:rPr>
              <a:t>nt</a:t>
            </a:r>
            <a:r>
              <a:rPr lang="en-US" dirty="0" smtClean="0">
                <a:solidFill>
                  <a:srgbClr val="000000"/>
                </a:solidFill>
                <a:latin typeface="Helvetica" pitchFamily="1" charset="0"/>
              </a:rPr>
              <a:t>) at </a:t>
            </a:r>
            <a:r>
              <a:rPr lang="en-US" dirty="0">
                <a:solidFill>
                  <a:srgbClr val="000000"/>
                </a:solidFill>
                <a:latin typeface="Helvetica" pitchFamily="1" charset="0"/>
              </a:rPr>
              <a:t>~</a:t>
            </a:r>
            <a:r>
              <a:rPr lang="en-US" dirty="0" smtClean="0">
                <a:solidFill>
                  <a:srgbClr val="000000"/>
                </a:solidFill>
                <a:latin typeface="Helvetica" pitchFamily="1" charset="0"/>
              </a:rPr>
              <a:t>10x coverage</a:t>
            </a:r>
            <a:endParaRPr lang="en-US" dirty="0">
              <a:solidFill>
                <a:srgbClr val="000000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2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Stability of </a:t>
            </a:r>
            <a:r>
              <a:rPr lang="en-US" dirty="0" err="1" smtClean="0"/>
              <a:t>hiPSC</a:t>
            </a:r>
            <a:r>
              <a:rPr lang="en-US" dirty="0" smtClean="0"/>
              <a:t> genome with passages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8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875324"/>
            <a:ext cx="7805770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77"/>
            <a:ext cx="8229600" cy="1143000"/>
          </a:xfrm>
        </p:spPr>
        <p:txBody>
          <a:bodyPr/>
          <a:lstStyle/>
          <a:p>
            <a:r>
              <a:rPr lang="en-US" dirty="0" smtClean="0"/>
              <a:t>LM-</a:t>
            </a:r>
            <a:r>
              <a:rPr lang="en-US" dirty="0" err="1" smtClean="0"/>
              <a:t>CNVs</a:t>
            </a:r>
            <a:r>
              <a:rPr lang="en-US" dirty="0" smtClean="0"/>
              <a:t> are not burden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7653894" y="3666156"/>
            <a:ext cx="232741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/>
              <a:t>Abyzov et al</a:t>
            </a:r>
            <a:r>
              <a:rPr lang="en-US" sz="1100" dirty="0" smtClean="0"/>
              <a:t>., Nature, Nov 18 (online)</a:t>
            </a:r>
            <a:endParaRPr 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7700210" y="2380175"/>
            <a:ext cx="460012" cy="68005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19985" y="1733844"/>
            <a:ext cx="1037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coverage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1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7412</TotalTime>
  <Words>736</Words>
  <Application>Microsoft Macintosh PowerPoint</Application>
  <PresentationFormat>On-screen Show (4:3)</PresentationFormat>
  <Paragraphs>128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Somatic  copy-number mosaicism in human skin revealed by induced pluripotent stem cells</vt:lpstr>
      <vt:lpstr>Does reprogramming into hiPSC cause de novo CNVs? </vt:lpstr>
      <vt:lpstr>hiPSC characterization</vt:lpstr>
      <vt:lpstr>hiPSC characterization</vt:lpstr>
      <vt:lpstr>hiPSC genome characterization</vt:lpstr>
      <vt:lpstr>CNVnator: mean-shift approach</vt:lpstr>
      <vt:lpstr>PowerPoint Presentation</vt:lpstr>
      <vt:lpstr>Stability of hiPSC genome with passages</vt:lpstr>
      <vt:lpstr>LM-CNVs are not burden</vt:lpstr>
      <vt:lpstr>Validation and origin of LM-CNVs by qPCR</vt:lpstr>
      <vt:lpstr>PowerPoint Presentation</vt:lpstr>
      <vt:lpstr>Hypothesis about somatic CNVs</vt:lpstr>
      <vt:lpstr>PowerPoint Presentation</vt:lpstr>
      <vt:lpstr>PowerPoint Presentation</vt:lpstr>
      <vt:lpstr>PowerPoint Presentation</vt:lpstr>
      <vt:lpstr>Conclusion</vt:lpstr>
      <vt:lpstr>Acknowledgements</vt:lpstr>
    </vt:vector>
  </TitlesOfParts>
  <Company>Yale univesity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Alexej Abyzov</dc:creator>
  <cp:lastModifiedBy>Alexej Abyzov</cp:lastModifiedBy>
  <cp:revision>429</cp:revision>
  <dcterms:created xsi:type="dcterms:W3CDTF">2011-12-21T20:25:38Z</dcterms:created>
  <dcterms:modified xsi:type="dcterms:W3CDTF">2012-11-12T19:24:04Z</dcterms:modified>
</cp:coreProperties>
</file>