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ucasl:Documents:Academics:Research:Projects:Cancer:data:sample_freq_results:sample_freq_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ucasl:Documents:Academics:Research:Projects:Cancer:data:sample_freq_results:berger_by_sample:variant_lists:histograms_for_per_variant_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nik_zainal_genes_scount!$B$1:$B$4</c:f>
              <c:numCache>
                <c:formatCode>General</c:formatCode>
                <c:ptCount val="4"/>
                <c:pt idx="0">
                  <c:v>1857.0</c:v>
                </c:pt>
                <c:pt idx="1">
                  <c:v>26.0</c:v>
                </c:pt>
                <c:pt idx="2">
                  <c:v>1.0</c:v>
                </c:pt>
                <c:pt idx="3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4558488"/>
        <c:axId val="-2124617048"/>
      </c:barChart>
      <c:catAx>
        <c:axId val="-21245584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# of samples mutated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-2124617048"/>
        <c:crosses val="autoZero"/>
        <c:auto val="1"/>
        <c:lblAlgn val="ctr"/>
        <c:lblOffset val="100"/>
        <c:noMultiLvlLbl val="0"/>
      </c:catAx>
      <c:valAx>
        <c:axId val="-21246170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# of gene annotations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245584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nik_zainal_genes!$B$1:$B$4</c:f>
              <c:numCache>
                <c:formatCode>General</c:formatCode>
                <c:ptCount val="4"/>
                <c:pt idx="0">
                  <c:v>1926.0</c:v>
                </c:pt>
                <c:pt idx="1">
                  <c:v>54.0</c:v>
                </c:pt>
                <c:pt idx="2">
                  <c:v>1.0</c:v>
                </c:pt>
                <c:pt idx="3">
                  <c:v>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4135160"/>
        <c:axId val="-2144127416"/>
      </c:barChart>
      <c:catAx>
        <c:axId val="-21441351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Annotation # of samples mutated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-2144127416"/>
        <c:crosses val="autoZero"/>
        <c:auto val="1"/>
        <c:lblAlgn val="ctr"/>
        <c:lblOffset val="100"/>
        <c:noMultiLvlLbl val="0"/>
      </c:catAx>
      <c:valAx>
        <c:axId val="-21441274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# of gene variants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44135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440A4-3922-444F-885B-4C7B001B4B6D}" type="datetimeFigureOut">
              <a:rPr lang="en-US" smtClean="0"/>
              <a:t>11/13/12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E6699-73C4-A241-9FD3-0DB015768E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244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5564A-6781-8045-92CF-BD6F3745989A}" type="datetimeFigureOut">
              <a:rPr lang="en-US" smtClean="0"/>
              <a:t>11/13/12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BB52B-726B-2E4C-A891-E0594E879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208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PIK3CA is featured in paper,</a:t>
            </a:r>
            <a:r>
              <a:rPr lang="en-US" baseline="0" dirty="0" smtClean="0"/>
              <a:t> but in this case all variants in the three samples have the same coordinates. The variants in MUC4 have different coordinates, but fall within the boundaries of MUC4’s </a:t>
            </a:r>
            <a:r>
              <a:rPr lang="en-US" baseline="0" smtClean="0"/>
              <a:t>coding regions.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BB52B-726B-2E4C-A891-E0594E8794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6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0F82-AC33-1445-91C7-E308A5190634}" type="datetime1">
              <a:rPr lang="en-US" smtClean="0"/>
              <a:t>11/13/12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28D3-5240-9C4C-BD2A-299B7463A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42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F88A-592F-ED4A-B00A-C94682A6E653}" type="datetime1">
              <a:rPr lang="en-US" smtClean="0"/>
              <a:t>11/13/12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28D3-5240-9C4C-BD2A-299B7463A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0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419C-6AF7-3948-9641-C396E52CF7F4}" type="datetime1">
              <a:rPr lang="en-US" smtClean="0"/>
              <a:t>11/13/12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28D3-5240-9C4C-BD2A-299B7463A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1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345A-9D9E-1F4E-97B3-A77E704454FE}" type="datetime1">
              <a:rPr lang="en-US" smtClean="0"/>
              <a:t>11/13/12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28D3-5240-9C4C-BD2A-299B7463A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58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CB11-2B98-354E-BB23-2A700D67E017}" type="datetime1">
              <a:rPr lang="en-US" smtClean="0"/>
              <a:t>11/13/12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28D3-5240-9C4C-BD2A-299B7463A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D6A8B-3010-A945-8927-AEA251B7BC99}" type="datetime1">
              <a:rPr lang="en-US" smtClean="0"/>
              <a:t>11/13/12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28D3-5240-9C4C-BD2A-299B7463A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278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8E79-D985-E34E-8F40-6C2DA533D3D3}" type="datetime1">
              <a:rPr lang="en-US" smtClean="0"/>
              <a:t>11/13/12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28D3-5240-9C4C-BD2A-299B7463A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33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2E4E-8736-9D47-9DDA-245806469490}" type="datetime1">
              <a:rPr lang="en-US" smtClean="0"/>
              <a:t>11/13/12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28D3-5240-9C4C-BD2A-299B7463A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D95DA-2329-5649-A137-419CA93419D4}" type="datetime1">
              <a:rPr lang="en-US" smtClean="0"/>
              <a:t>11/13/12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28D3-5240-9C4C-BD2A-299B7463A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46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3F7F-EA16-4041-8975-11597526638C}" type="datetime1">
              <a:rPr lang="en-US" smtClean="0"/>
              <a:t>11/13/12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28D3-5240-9C4C-BD2A-299B7463A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1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F5F0-F78A-9A43-BB90-16D3F5504896}" type="datetime1">
              <a:rPr lang="en-US" smtClean="0"/>
              <a:t>11/13/12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28D3-5240-9C4C-BD2A-299B7463A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3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2A7BE-EA04-734A-90C1-AA18FA0F67B1}" type="datetime1">
              <a:rPr lang="en-US" smtClean="0"/>
              <a:t>11/13/12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828D3-5240-9C4C-BD2A-299B7463A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195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Putative cancer driver genes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Lucas Lochovsky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Annotation subgroup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2012-11-13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28D3-5240-9C4C-BD2A-299B7463A0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84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Prostate cancer (Berger) Pol2 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Found coding sequences within 1kb downstream of each Pol2 site mutated in at least two samples</a:t>
            </a:r>
          </a:p>
          <a:p>
            <a:r>
              <a:rPr lang="en-US" dirty="0" smtClean="0"/>
              <a:t>COX7C</a:t>
            </a:r>
          </a:p>
          <a:p>
            <a:pPr lvl="1"/>
            <a:r>
              <a:rPr lang="en-US" dirty="0" smtClean="0"/>
              <a:t>Cytochrome </a:t>
            </a:r>
            <a:r>
              <a:rPr lang="en-US" dirty="0"/>
              <a:t>c oxidase subunit 7C, </a:t>
            </a:r>
            <a:r>
              <a:rPr lang="en-US" dirty="0" smtClean="0"/>
              <a:t>mitochondrial</a:t>
            </a:r>
            <a:endParaRPr lang="en-US" dirty="0"/>
          </a:p>
          <a:p>
            <a:pPr lvl="1"/>
            <a:r>
              <a:rPr lang="en-US" dirty="0"/>
              <a:t>[from Wikipedia</a:t>
            </a:r>
            <a:r>
              <a:rPr lang="en-US" dirty="0" smtClean="0"/>
              <a:t>] Cytochrome </a:t>
            </a:r>
            <a:r>
              <a:rPr lang="en-US" dirty="0"/>
              <a:t>c oxidase (COX), the terminal component of the mitochondrial respiratory chain, catalyzes the electron transfer from reduced cytochrome c to oxygen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TUBB</a:t>
            </a:r>
          </a:p>
          <a:p>
            <a:pPr lvl="1"/>
            <a:r>
              <a:rPr lang="en-US" dirty="0"/>
              <a:t>Tubulin beta </a:t>
            </a:r>
            <a:r>
              <a:rPr lang="en-US" dirty="0" smtClean="0"/>
              <a:t>chain</a:t>
            </a:r>
            <a:endParaRPr lang="en-US" dirty="0"/>
          </a:p>
          <a:p>
            <a:r>
              <a:rPr lang="en-US" dirty="0" smtClean="0"/>
              <a:t>RP11</a:t>
            </a:r>
          </a:p>
          <a:p>
            <a:pPr lvl="1"/>
            <a:r>
              <a:rPr lang="en-US" dirty="0" smtClean="0"/>
              <a:t>Some sort of </a:t>
            </a:r>
            <a:r>
              <a:rPr lang="en-US" dirty="0" err="1" smtClean="0"/>
              <a:t>lincRNA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28D3-5240-9C4C-BD2A-299B7463A0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050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Breast cancer (</a:t>
            </a:r>
            <a:r>
              <a:rPr lang="en-US" dirty="0" err="1" smtClean="0"/>
              <a:t>Nik-Zainal</a:t>
            </a:r>
            <a:r>
              <a:rPr lang="en-US" dirty="0" smtClean="0"/>
              <a:t>) Mutated Genes: Annotation Sample Frequency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28D3-5240-9C4C-BD2A-299B7463A032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869957"/>
              </p:ext>
            </p:extLst>
          </p:nvPr>
        </p:nvGraphicFramePr>
        <p:xfrm>
          <a:off x="620077" y="1292564"/>
          <a:ext cx="7984488" cy="5428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09068" y="4157057"/>
            <a:ext cx="10954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  <a:r>
              <a:rPr lang="en-US" sz="2800" dirty="0" smtClean="0"/>
              <a:t>UC4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769591" y="4168640"/>
            <a:ext cx="1228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PIK3CA</a:t>
            </a:r>
            <a:endParaRPr lang="en-US" sz="28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7592969" y="4680277"/>
            <a:ext cx="319800" cy="11670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390917" y="4691860"/>
            <a:ext cx="392897" cy="11554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75254" y="3672827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Variant coordinates</a:t>
            </a:r>
          </a:p>
          <a:p>
            <a:pPr algn="ctr"/>
            <a:r>
              <a:rPr lang="en-US" dirty="0" smtClean="0"/>
              <a:t>intersect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035604" y="3672827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Variant coordinates</a:t>
            </a:r>
          </a:p>
          <a:p>
            <a:pPr algn="ctr"/>
            <a:r>
              <a:rPr lang="en-US" dirty="0" smtClean="0"/>
              <a:t>do not intersect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230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Breast cancer (</a:t>
            </a:r>
            <a:r>
              <a:rPr lang="en-US" dirty="0" err="1" smtClean="0"/>
              <a:t>Nik-Zainal</a:t>
            </a:r>
            <a:r>
              <a:rPr lang="en-US" dirty="0" smtClean="0"/>
              <a:t>) Mutated Genes: Variant Sample Frequency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28D3-5240-9C4C-BD2A-299B7463A032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912410"/>
              </p:ext>
            </p:extLst>
          </p:nvPr>
        </p:nvGraphicFramePr>
        <p:xfrm>
          <a:off x="686064" y="1362281"/>
          <a:ext cx="7881953" cy="5359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2981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183</Words>
  <Application>Microsoft Macintosh PowerPoint</Application>
  <PresentationFormat>On-screen Show (4:3)</PresentationFormat>
  <Paragraphs>31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Putative cancer driver genes</vt:lpstr>
      <vt:lpstr>Prostate cancer (Berger) Pol2 Sites</vt:lpstr>
      <vt:lpstr>Breast cancer (Nik-Zainal) Mutated Genes: Annotation Sample Frequency</vt:lpstr>
      <vt:lpstr>Breast cancer (Nik-Zainal) Mutated Genes: Variant Sample Frequency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16</cp:revision>
  <dcterms:created xsi:type="dcterms:W3CDTF">2012-11-13T21:17:07Z</dcterms:created>
  <dcterms:modified xsi:type="dcterms:W3CDTF">2012-11-13T21:47:17Z</dcterms:modified>
</cp:coreProperties>
</file>