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C88CE-43BB-1D49-A54F-F5CB2E4417A0}" type="datetimeFigureOut">
              <a:rPr lang="en-US" smtClean="0"/>
              <a:t>11/5/12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EA119-0A29-9245-8B8F-0CFCA0205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172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E3620-EF4B-D842-98AA-FE08DEFBA6E0}" type="datetimeFigureOut">
              <a:rPr lang="en-US" smtClean="0"/>
              <a:t>11/5/12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618A1-A7F8-9549-8EC9-010B99DE0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04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~200,000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TFBSes</a:t>
            </a:r>
            <a:r>
              <a:rPr lang="en-US" baseline="0" dirty="0" smtClean="0"/>
              <a:t> total. Pol2 probably shows up a lot due to its ubiquity. The other ones might be prostate cancer-specific, but they also show up a lot in the top TFBS lists of the other cancers.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618A1-A7F8-9549-8EC9-010B99DE06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73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of these overlap with the 6 genes identified in the paper as</a:t>
            </a:r>
            <a:r>
              <a:rPr lang="en-US" baseline="0" dirty="0" smtClean="0"/>
              <a:t> having SNPs and are potential drivers: MLL3 (2), PIK3CA (3), TP53 (2).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618A1-A7F8-9549-8EC9-010B99DE06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2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5676-2C3C-D748-BAE7-8262D1BDAEE9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2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98F7-6A97-2D4D-B84C-B1E48FA5348C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7AE0-DCB6-E04D-8D1B-94703856BCCA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3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0DD7-7C0F-F34B-9C7E-5465CC13EA7E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0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3379-884B-C946-BEA0-A54BD15A4B09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F6F9-CFFB-7144-B5E2-2DBABABAB427}" type="datetime1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8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7B17-5E74-5D4D-9111-C5F089731357}" type="datetime1">
              <a:rPr lang="en-US" smtClean="0"/>
              <a:t>11/5/12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1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EBE25-804E-AD43-98FC-06635443054A}" type="datetime1">
              <a:rPr lang="en-US" smtClean="0"/>
              <a:t>11/5/12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5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6D8B-DFA1-AD44-BFAF-A885090D96AF}" type="datetime1">
              <a:rPr lang="en-US" smtClean="0"/>
              <a:t>11/5/12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6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EEB8-FDC6-D046-88C0-497C4AA971B6}" type="datetime1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9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793B-D2FF-B84D-B966-35A7A37C9EFF}" type="datetime1">
              <a:rPr lang="en-US" smtClean="0"/>
              <a:t>11/5/12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2B787-2008-A541-B766-E372C559AB88}" type="datetime1">
              <a:rPr lang="en-US" smtClean="0"/>
              <a:t>11/5/12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F59A-E0B2-0648-95A5-DEA9B942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8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Frequency of Mutated Genes and </a:t>
            </a:r>
            <a:r>
              <a:rPr lang="en-US" dirty="0" err="1" smtClean="0"/>
              <a:t>TFBSes</a:t>
            </a:r>
            <a:r>
              <a:rPr lang="en-US" dirty="0" smtClean="0"/>
              <a:t> in WGS cancer datasets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Yale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Mini-Annotation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2012-11-05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0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Cancer (Berger) Gene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gene mutations were present in exactly one sample</a:t>
            </a:r>
          </a:p>
          <a:p>
            <a:r>
              <a:rPr lang="en-US" dirty="0" smtClean="0"/>
              <a:t># of genes in Berger supplement: 156</a:t>
            </a:r>
          </a:p>
          <a:p>
            <a:r>
              <a:rPr lang="en-US" dirty="0" smtClean="0"/>
              <a:t># of genes from my mappings: 87</a:t>
            </a:r>
          </a:p>
          <a:p>
            <a:r>
              <a:rPr lang="en-US" dirty="0" smtClean="0"/>
              <a:t>Intersection: 60</a:t>
            </a:r>
          </a:p>
          <a:p>
            <a:r>
              <a:rPr lang="en-US" dirty="0" smtClean="0"/>
              <a:t>% of supplement genes: 38.5%</a:t>
            </a:r>
          </a:p>
          <a:p>
            <a:r>
              <a:rPr lang="en-US" dirty="0" smtClean="0"/>
              <a:t>% of genes from my mappings: 69.0%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5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Cancer (Berger) TFBS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19" y="630601"/>
            <a:ext cx="6400800" cy="64008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56893" y="5655423"/>
            <a:ext cx="392898" cy="34718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80374" y="5661639"/>
            <a:ext cx="392898" cy="34718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383439"/>
              </p:ext>
            </p:extLst>
          </p:nvPr>
        </p:nvGraphicFramePr>
        <p:xfrm>
          <a:off x="6073272" y="1232545"/>
          <a:ext cx="2945930" cy="37973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72965"/>
                <a:gridCol w="1472965"/>
              </a:tblGrid>
              <a:tr h="616099">
                <a:tc>
                  <a:txBody>
                    <a:bodyPr/>
                    <a:lstStyle/>
                    <a:p>
                      <a:r>
                        <a:rPr lang="en-US" dirty="0" smtClean="0"/>
                        <a:t>TFBS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samples mutated</a:t>
                      </a:r>
                      <a:endParaRPr lang="en-US" dirty="0"/>
                    </a:p>
                  </a:txBody>
                  <a:tcPr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Oct2/Pou2f2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Oct2/Pou2f2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Taf1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Elk4/Irf3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283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Ctcf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25940" y="1250818"/>
            <a:ext cx="839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Top</a:t>
            </a:r>
          </a:p>
          <a:p>
            <a:pPr algn="r"/>
            <a:r>
              <a:rPr lang="en-US" dirty="0" err="1" smtClean="0"/>
              <a:t>TFBSes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26923" y="5701104"/>
            <a:ext cx="1106663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77134" y="5701104"/>
            <a:ext cx="1106663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52248" y="5701104"/>
            <a:ext cx="814274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5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8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Breast Cancer (</a:t>
            </a:r>
            <a:r>
              <a:rPr lang="en-US" dirty="0" err="1" smtClean="0"/>
              <a:t>Nik-Zainal</a:t>
            </a:r>
            <a:r>
              <a:rPr lang="en-US" dirty="0" smtClean="0"/>
              <a:t>) Gene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03192"/>
            <a:ext cx="6400800" cy="64008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723490"/>
              </p:ext>
            </p:extLst>
          </p:nvPr>
        </p:nvGraphicFramePr>
        <p:xfrm>
          <a:off x="6553200" y="723408"/>
          <a:ext cx="2341014" cy="6116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70507"/>
                <a:gridCol w="1170507"/>
              </a:tblGrid>
              <a:tr h="3218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 of samples mutated</a:t>
                      </a:r>
                      <a:endParaRPr lang="en-US" sz="1200" dirty="0"/>
                    </a:p>
                  </a:txBody>
                  <a:tcPr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OR10G9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MS4A14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PTPRC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IGFN1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AHNAK2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272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AC090825.1/C15orf51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AC090098.1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RP11-57A19.3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SULT1A2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KRTAP9-2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ZNF534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KIR2DL3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XIRP2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TTN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FSIP2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SPHKAP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ZNF502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ADAD1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BCLAF1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ZNF292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MLL3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14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ZNF716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457860" y="5701104"/>
            <a:ext cx="1106663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01104" y="5670776"/>
            <a:ext cx="1106663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8808" y="5670776"/>
            <a:ext cx="862890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06732" y="161520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3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Breast Cancer (</a:t>
            </a:r>
            <a:r>
              <a:rPr lang="en-US" dirty="0" err="1" smtClean="0"/>
              <a:t>Nik-Zainal</a:t>
            </a:r>
            <a:r>
              <a:rPr lang="en-US" dirty="0" smtClean="0"/>
              <a:t>) TFBS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48374"/>
            <a:ext cx="6400800" cy="6400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93255" y="5609741"/>
            <a:ext cx="180878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21295" y="5609741"/>
            <a:ext cx="180878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97444" y="5609741"/>
            <a:ext cx="180878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01005" y="5609741"/>
            <a:ext cx="180878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86289" y="5609741"/>
            <a:ext cx="896507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947918"/>
              </p:ext>
            </p:extLst>
          </p:nvPr>
        </p:nvGraphicFramePr>
        <p:xfrm>
          <a:off x="4566670" y="1397000"/>
          <a:ext cx="4433420" cy="3784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16710"/>
                <a:gridCol w="22167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TFBS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appearances in the highest-frequency</a:t>
                      </a:r>
                      <a:r>
                        <a:rPr lang="en-US" baseline="0" dirty="0" smtClean="0"/>
                        <a:t> list (# of samples &gt;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Oct2/Pou2f2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Taf1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Cmyc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ER-alpha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Znf263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Ebf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61898" y="1397000"/>
            <a:ext cx="839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Top</a:t>
            </a:r>
          </a:p>
          <a:p>
            <a:pPr algn="r"/>
            <a:r>
              <a:rPr lang="en-US" dirty="0" err="1" smtClean="0"/>
              <a:t>TFBSes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8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Medulloblastoma</a:t>
            </a:r>
            <a:r>
              <a:rPr lang="en-US" dirty="0" smtClean="0"/>
              <a:t> (</a:t>
            </a:r>
            <a:r>
              <a:rPr lang="en-US" dirty="0" err="1" smtClean="0"/>
              <a:t>Korbel</a:t>
            </a:r>
            <a:r>
              <a:rPr lang="en-US" dirty="0" smtClean="0"/>
              <a:t>) Gene 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C11orf72</a:t>
            </a:r>
          </a:p>
          <a:p>
            <a:r>
              <a:rPr lang="en-US" dirty="0" smtClean="0"/>
              <a:t>C12orf37</a:t>
            </a:r>
          </a:p>
          <a:p>
            <a:r>
              <a:rPr lang="en-US" dirty="0" smtClean="0"/>
              <a:t>CCNYL3</a:t>
            </a:r>
          </a:p>
          <a:p>
            <a:r>
              <a:rPr lang="en-US" dirty="0" smtClean="0"/>
              <a:t>AC118758.1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2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Medulloblastoma</a:t>
            </a:r>
            <a:r>
              <a:rPr lang="en-US" dirty="0" smtClean="0"/>
              <a:t> (</a:t>
            </a:r>
            <a:r>
              <a:rPr lang="en-US" dirty="0" err="1" smtClean="0"/>
              <a:t>Korbel</a:t>
            </a:r>
            <a:r>
              <a:rPr lang="en-US" dirty="0" smtClean="0"/>
              <a:t>) TFBS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9738"/>
            <a:ext cx="6400800" cy="64008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618552"/>
              </p:ext>
            </p:extLst>
          </p:nvPr>
        </p:nvGraphicFramePr>
        <p:xfrm>
          <a:off x="3941955" y="1560588"/>
          <a:ext cx="4917690" cy="374067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58845"/>
                <a:gridCol w="2458845"/>
              </a:tblGrid>
              <a:tr h="7743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TFBSes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appearances</a:t>
                      </a:r>
                      <a:r>
                        <a:rPr lang="en-US" baseline="0" dirty="0" smtClean="0"/>
                        <a:t> in the highest-frequency list (# of samples &gt; 1)</a:t>
                      </a:r>
                      <a:endParaRPr lang="en-US" dirty="0"/>
                    </a:p>
                  </a:txBody>
                  <a:tcPr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Oct2/Pou2f2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Taf1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Ebf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ER-alpha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Nrsf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Ctcf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Ctcf/Rad21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</a:tr>
              <a:tr h="314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Gata2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01986" y="1559721"/>
            <a:ext cx="839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Top</a:t>
            </a:r>
          </a:p>
          <a:p>
            <a:pPr algn="r"/>
            <a:r>
              <a:rPr lang="en-US" dirty="0" err="1" smtClean="0"/>
              <a:t>TFBSes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0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Melanoma (Pleasance) Gene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2" y="913829"/>
            <a:ext cx="6400800" cy="64008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39543"/>
              </p:ext>
            </p:extLst>
          </p:nvPr>
        </p:nvGraphicFramePr>
        <p:xfrm>
          <a:off x="6044261" y="1397000"/>
          <a:ext cx="2642539" cy="26528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42539"/>
              </a:tblGrid>
              <a:tr h="326734">
                <a:tc>
                  <a:txBody>
                    <a:bodyPr/>
                    <a:lstStyle/>
                    <a:p>
                      <a:r>
                        <a:rPr lang="en-US" dirty="0" smtClean="0"/>
                        <a:t>Genes with frequency = 2</a:t>
                      </a:r>
                      <a:endParaRPr lang="en-US" dirty="0"/>
                    </a:p>
                  </a:txBody>
                  <a:tcPr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SLC4A5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RNPEPL1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HLA-DOA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KATNA1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ACHE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CYP4F2</a:t>
                      </a:r>
                    </a:p>
                  </a:txBody>
                  <a:tcPr marL="12700" marR="12700" marT="12700" marB="0" anchor="b"/>
                </a:tc>
              </a:tr>
              <a:tr h="326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ZNF280C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97793" y="1376789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genes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05544" y="5993469"/>
            <a:ext cx="1846772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50351" y="5993469"/>
            <a:ext cx="2087268" cy="182728"/>
          </a:xfrm>
          <a:prstGeom prst="rect">
            <a:avLst/>
          </a:prstGeom>
          <a:solidFill>
            <a:schemeClr val="bg1"/>
          </a:soli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Melanoma (Pleasance) TFBS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F59A-E0B2-0648-95A5-DEA9B942CE0E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53928"/>
              </p:ext>
            </p:extLst>
          </p:nvPr>
        </p:nvGraphicFramePr>
        <p:xfrm>
          <a:off x="2644717" y="1625555"/>
          <a:ext cx="3990718" cy="2211726"/>
        </p:xfrm>
        <a:graphic>
          <a:graphicData uri="http://schemas.openxmlformats.org/drawingml/2006/table">
            <a:tbl>
              <a:tblPr/>
              <a:tblGrid>
                <a:gridCol w="2500209"/>
                <a:gridCol w="1490509"/>
              </a:tblGrid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Mutation frequency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</a:t>
                      </a:r>
                      <a:r>
                        <a:rPr lang="en-US" sz="2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6511152</a:t>
                      </a: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33086</a:t>
                      </a: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21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6027" marR="16027" marT="160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027" marR="16027" marT="160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8288" y="4230147"/>
            <a:ext cx="7891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TFBSes</a:t>
            </a:r>
            <a:r>
              <a:rPr lang="en-US" sz="2800" dirty="0" smtClean="0"/>
              <a:t> with frequency = 4: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Kap1, </a:t>
            </a:r>
            <a:r>
              <a:rPr lang="en-US" sz="2800" dirty="0" err="1" smtClean="0"/>
              <a:t>Cfos</a:t>
            </a:r>
            <a:endParaRPr lang="en-US" sz="2800" dirty="0" smtClean="0"/>
          </a:p>
          <a:p>
            <a:r>
              <a:rPr lang="en-US" sz="2800" dirty="0" err="1" smtClean="0"/>
              <a:t>TFBSes</a:t>
            </a:r>
            <a:r>
              <a:rPr lang="en-US" sz="2800" dirty="0" smtClean="0"/>
              <a:t> with frequency = 3: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Bcl11a, </a:t>
            </a:r>
            <a:r>
              <a:rPr lang="en-US" sz="2800" dirty="0" smtClean="0"/>
              <a:t>Irf4 (x2), Oct2/Pou2f2 (x2), Pax5, Pol2 (x3)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666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465</Words>
  <Application>Microsoft Macintosh PowerPoint</Application>
  <PresentationFormat>On-screen Show (4:3)</PresentationFormat>
  <Paragraphs>186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Sample Frequency of Mutated Genes and TFBSes in WGS cancer datasets</vt:lpstr>
      <vt:lpstr>Prostate Cancer (Berger) Gene Results</vt:lpstr>
      <vt:lpstr>Prostate Cancer (Berger) TFBS Results</vt:lpstr>
      <vt:lpstr>Breast Cancer (Nik-Zainal) Gene Results</vt:lpstr>
      <vt:lpstr>Breast Cancer (Nik-Zainal) TFBS Results</vt:lpstr>
      <vt:lpstr>Medulloblastoma (Korbel) Gene Results</vt:lpstr>
      <vt:lpstr>Medulloblastoma (Korbel) TFBS Results</vt:lpstr>
      <vt:lpstr>Melanoma (Pleasance) Gene Results</vt:lpstr>
      <vt:lpstr>Melanoma (Pleasance) TFBS Results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Frequency of Mutated Genes and TFBSes in WGS cancer datasets</dc:title>
  <dc:creator>Lucas Lochovsky</dc:creator>
  <cp:lastModifiedBy>Lucas Lochovsky</cp:lastModifiedBy>
  <cp:revision>32</cp:revision>
  <dcterms:created xsi:type="dcterms:W3CDTF">2012-11-05T20:53:44Z</dcterms:created>
  <dcterms:modified xsi:type="dcterms:W3CDTF">2012-11-06T00:05:06Z</dcterms:modified>
</cp:coreProperties>
</file>