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2" r:id="rId6"/>
    <p:sldId id="267" r:id="rId7"/>
    <p:sldId id="263" r:id="rId8"/>
    <p:sldId id="270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AEAF-64A0-BD46-8D8E-60870E8CD39E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F4310-9E05-5E47-A6AD-26E25777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8747F-A718-9548-A832-F1657D882D0C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D84F7-374F-2E42-84FF-599B26D6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7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A923-2DE6-4749-AE32-1B4A38DA1B25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4FC9-69D5-A14D-9D4E-BB37969BBFA7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7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DEFC-C400-5446-BF53-B7AEE2318718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AA7C-44F4-BB45-BBD9-5D916A60262B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68C7-F1BE-324A-A72E-A4684C8BC701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0B75-9EB0-E841-843C-4777CC7D8BFE}" type="datetime1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F572-ADFF-A449-8A0D-53ED812AA9E7}" type="datetime1">
              <a:rPr lang="en-US" smtClean="0"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00E4-39A6-A248-97BF-43D4A317A6D3}" type="datetime1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BA19-9D53-A148-B987-740CFF4BF14E}" type="datetime1">
              <a:rPr lang="en-US" smtClean="0"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1DF6-FDBF-BE48-8247-F86A10002B42}" type="datetime1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03E3-BC0C-FB4C-A867-D91AB0D3734D}" type="datetime1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2079-B4BA-F142-B642-A0E7C79DBF86}" type="datetime1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D879-A8E6-474A-883C-C4FF5033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Prostate Cancer (Berger): Number of </a:t>
            </a:r>
            <a:r>
              <a:rPr lang="en-US" sz="2800" dirty="0" err="1" smtClean="0"/>
              <a:t>pseudogenes</a:t>
            </a:r>
            <a:r>
              <a:rPr lang="en-US" sz="2800" dirty="0" smtClean="0"/>
              <a:t> mutated at different sample frequencies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39738"/>
            <a:ext cx="6400800" cy="6400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752396"/>
              </p:ext>
            </p:extLst>
          </p:nvPr>
        </p:nvGraphicFramePr>
        <p:xfrm>
          <a:off x="5215407" y="1824147"/>
          <a:ext cx="3620214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0107"/>
                <a:gridCol w="18101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Pseudogene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RP5-857K21.6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RP5-857K21.14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RP1-163M9.6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RP5-857K21.8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RP5-857K21.7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RP11-241F15.4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FKBP9L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RP11-126O22.1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5407" y="1417638"/>
            <a:ext cx="183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</a:t>
            </a:r>
            <a:r>
              <a:rPr lang="en-US" dirty="0" err="1" smtClean="0"/>
              <a:t>Pseudogenes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4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Boxplots of Prostate Cancer (Berger) Distribution of </a:t>
            </a:r>
            <a:r>
              <a:rPr lang="en-US" dirty="0" err="1" smtClean="0"/>
              <a:t>Pgene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13329"/>
            <a:ext cx="64008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767" y="1803249"/>
            <a:ext cx="461665" cy="43133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Percent of variants that map to </a:t>
            </a:r>
            <a:r>
              <a:rPr lang="en-US" dirty="0" err="1" smtClean="0"/>
              <a:t>pseudogenes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Boxplots of Prostate Cancer (Berger) Distribution of TFBS Fraction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9874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767" y="2059648"/>
            <a:ext cx="461665" cy="37280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Percent of variants that map to </a:t>
            </a:r>
            <a:r>
              <a:rPr lang="en-US" dirty="0" err="1" smtClean="0"/>
              <a:t>TFBSes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Boxplots of </a:t>
            </a:r>
            <a:r>
              <a:rPr lang="en-US" dirty="0" err="1" smtClean="0"/>
              <a:t>Medulloblastoma</a:t>
            </a:r>
            <a:r>
              <a:rPr lang="en-US" dirty="0" smtClean="0"/>
              <a:t> Distribution of Gene Fraction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0738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767" y="2228987"/>
            <a:ext cx="461665" cy="36226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Percent of variants that map to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2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Boxplots of </a:t>
            </a:r>
            <a:r>
              <a:rPr lang="en-US" dirty="0" err="1" smtClean="0"/>
              <a:t>Medulloblastoma</a:t>
            </a:r>
            <a:r>
              <a:rPr lang="en-US" dirty="0" smtClean="0"/>
              <a:t> Distribution of TFBS Fraction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2465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767" y="2059648"/>
            <a:ext cx="461665" cy="37280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Percent of variants that map to </a:t>
            </a:r>
            <a:r>
              <a:rPr lang="en-US" dirty="0" err="1" smtClean="0"/>
              <a:t>TFBSes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Prostate Cancer (Berger): Number of </a:t>
            </a:r>
            <a:r>
              <a:rPr lang="en-US" sz="3200" dirty="0" err="1" smtClean="0"/>
              <a:t>ncRNA</a:t>
            </a:r>
            <a:r>
              <a:rPr lang="en-US" sz="3200" dirty="0" smtClean="0"/>
              <a:t> elements mutated at different sample frequencies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39738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1865" y="1410000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</a:t>
            </a:r>
            <a:r>
              <a:rPr lang="en-US" dirty="0" err="1" smtClean="0"/>
              <a:t>ncRNA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06400"/>
              </p:ext>
            </p:extLst>
          </p:nvPr>
        </p:nvGraphicFramePr>
        <p:xfrm>
          <a:off x="4795099" y="1837159"/>
          <a:ext cx="4259814" cy="24210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19938"/>
                <a:gridCol w="1419938"/>
                <a:gridCol w="1419938"/>
              </a:tblGrid>
              <a:tr h="2936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of samples</a:t>
                      </a:r>
                      <a:endParaRPr lang="en-US" sz="1800" dirty="0"/>
                    </a:p>
                  </a:txBody>
                  <a:tcPr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CROCCP2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RP5-916L7.1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AC008083.1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AC021683.2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AC108724.1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AC087203.1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3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AC103705.1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30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Breast Cancer (</a:t>
            </a:r>
            <a:r>
              <a:rPr lang="en-US" sz="3600" dirty="0" err="1" smtClean="0"/>
              <a:t>Nik-Zainal</a:t>
            </a:r>
            <a:r>
              <a:rPr lang="en-US" sz="3600" dirty="0" smtClean="0"/>
              <a:t>): Number of </a:t>
            </a:r>
            <a:r>
              <a:rPr lang="en-US" sz="3600" dirty="0" err="1" smtClean="0"/>
              <a:t>pseudogenes</a:t>
            </a:r>
            <a:r>
              <a:rPr lang="en-US" sz="3600" dirty="0" smtClean="0"/>
              <a:t> mutated at different sample frequencies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48874"/>
            <a:ext cx="6400800" cy="6400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62295"/>
              </p:ext>
            </p:extLst>
          </p:nvPr>
        </p:nvGraphicFramePr>
        <p:xfrm>
          <a:off x="6722864" y="1223410"/>
          <a:ext cx="2324988" cy="422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62494"/>
                <a:gridCol w="1162494"/>
              </a:tblGrid>
              <a:tr h="251936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Pseudogene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of</a:t>
                      </a:r>
                      <a:r>
                        <a:rPr lang="en-US" sz="1100" baseline="0" dirty="0" smtClean="0"/>
                        <a:t> samples</a:t>
                      </a:r>
                      <a:endParaRPr lang="en-US" sz="1100" dirty="0"/>
                    </a:p>
                  </a:txBody>
                  <a:tcPr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NEFHP1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RP11-80B9.2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RP11-92J19.1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PABPC1P12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C15orf51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DDX11L2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DDX11L2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DDX11L2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NEK2P4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UBQLN4P2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AC007189.2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AP000525.8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RP11-454H13.1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KRT18P17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OR5AC1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RP11-153M7.3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RP11-219C20.1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CTD-2089O24.1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CTD-2012J19.1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E2F4P1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RP11-1217F2.12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179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RP11-460N11.2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4268" y="1924385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</a:p>
          <a:p>
            <a:r>
              <a:rPr lang="en-US" dirty="0" err="1" smtClean="0"/>
              <a:t>pseudogenes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3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Breast Cancer (</a:t>
            </a:r>
            <a:r>
              <a:rPr lang="en-US" sz="3200" dirty="0" err="1" smtClean="0"/>
              <a:t>Nik-Zainal</a:t>
            </a:r>
            <a:r>
              <a:rPr lang="en-US" sz="3200" dirty="0" smtClean="0"/>
              <a:t>): Number of </a:t>
            </a:r>
            <a:r>
              <a:rPr lang="en-US" sz="3200" dirty="0" err="1" smtClean="0"/>
              <a:t>ncRNA</a:t>
            </a:r>
            <a:r>
              <a:rPr lang="en-US" sz="3200" dirty="0" smtClean="0"/>
              <a:t> elements mutated at different sample frequencies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48874"/>
            <a:ext cx="6400800" cy="6400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7953"/>
              </p:ext>
            </p:extLst>
          </p:nvPr>
        </p:nvGraphicFramePr>
        <p:xfrm>
          <a:off x="4481808" y="1771592"/>
          <a:ext cx="4524792" cy="23970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8264"/>
                <a:gridCol w="1508264"/>
                <a:gridCol w="1508264"/>
              </a:tblGrid>
              <a:tr h="290189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samples</a:t>
                      </a:r>
                      <a:endParaRPr lang="en-US" dirty="0"/>
                    </a:p>
                  </a:txBody>
                  <a:tcPr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RP11-501J20.2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AL137798.3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NEAT1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AC079316.1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RP11-9G1.3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CTD-2207A17.1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9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RP11-764K9.1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534" y="1393124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</a:t>
            </a:r>
            <a:r>
              <a:rPr lang="en-US" dirty="0" err="1" smtClean="0"/>
              <a:t>ncRNA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0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Melanoma (Pleasance): Number of </a:t>
            </a:r>
            <a:r>
              <a:rPr lang="en-US" sz="3200" dirty="0" err="1" smtClean="0"/>
              <a:t>ncRNA</a:t>
            </a:r>
            <a:r>
              <a:rPr lang="en-US" sz="3200" dirty="0" smtClean="0"/>
              <a:t> elements mutated at different frequencies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67146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Melanoma (Pleasance): </a:t>
            </a:r>
            <a:r>
              <a:rPr lang="en-US" dirty="0" smtClean="0"/>
              <a:t>Top </a:t>
            </a:r>
            <a:r>
              <a:rPr lang="en-US" dirty="0" err="1" smtClean="0"/>
              <a:t>ncRNA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17610"/>
              </p:ext>
            </p:extLst>
          </p:nvPr>
        </p:nvGraphicFramePr>
        <p:xfrm>
          <a:off x="2892211" y="1299496"/>
          <a:ext cx="3266226" cy="55784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8742"/>
                <a:gridCol w="1088742"/>
                <a:gridCol w="1088742"/>
              </a:tblGrid>
              <a:tr h="23908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Type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of samples</a:t>
                      </a:r>
                      <a:endParaRPr lang="en-US" sz="1100" dirty="0"/>
                    </a:p>
                  </a:txBody>
                  <a:tcPr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RP5-875O13.1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RP3-437I16.1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RP3-437I16.1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RP11-470E16.1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NEAT1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RP11-705O3.1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RP11-379P15.1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RP11-771K4.1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U11.4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AC007495.1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AC005323.1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AC021683.2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AC100791.3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AC006213.1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MIR518D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AC009948.5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5S_rRNA.213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AC073283.4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RP11-129K20.2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AC099545.2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RP11-398A8.3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hsa-mir-1974.1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RP11-3B12.1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NCRNA00256A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NCRNA00256A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CR786580.1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RP11-87H9.3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U6.165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183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Melanoma (Pleasance): Number of </a:t>
            </a:r>
            <a:r>
              <a:rPr lang="en-US" sz="3200" dirty="0" err="1" smtClean="0"/>
              <a:t>pseudogenes</a:t>
            </a:r>
            <a:r>
              <a:rPr lang="en-US" sz="3200" dirty="0" smtClean="0"/>
              <a:t> mutated at different frequencies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76283"/>
            <a:ext cx="6400800" cy="6400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337332"/>
              </p:ext>
            </p:extLst>
          </p:nvPr>
        </p:nvGraphicFramePr>
        <p:xfrm>
          <a:off x="5544343" y="1862956"/>
          <a:ext cx="3391786" cy="1463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893"/>
                <a:gridCol w="1695893"/>
              </a:tblGrid>
              <a:tr h="31085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Pseudogene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</a:t>
                      </a:r>
                      <a:r>
                        <a:rPr lang="en-US" dirty="0" smtClean="0"/>
                        <a:t>mutations</a:t>
                      </a:r>
                      <a:endParaRPr lang="en-US" dirty="0"/>
                    </a:p>
                  </a:txBody>
                  <a:tcPr/>
                </a:tc>
              </a:tr>
              <a:tr h="310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PSMD4P1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10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RP11-781E19.1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10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RP11-562F9.1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5494" y="1488880"/>
            <a:ext cx="183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</a:t>
            </a:r>
            <a:r>
              <a:rPr lang="en-US" dirty="0" err="1" smtClean="0"/>
              <a:t>pseudogenes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6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Korbel</a:t>
            </a:r>
            <a:r>
              <a:rPr lang="en-US" dirty="0" smtClean="0"/>
              <a:t> </a:t>
            </a:r>
            <a:r>
              <a:rPr lang="en-US" dirty="0" err="1" smtClean="0"/>
              <a:t>Medulloblastoma</a:t>
            </a:r>
            <a:r>
              <a:rPr lang="en-US" dirty="0" smtClean="0"/>
              <a:t>: Mutated </a:t>
            </a:r>
            <a:r>
              <a:rPr lang="en-US" dirty="0" err="1" smtClean="0"/>
              <a:t>ncRNA</a:t>
            </a:r>
            <a:r>
              <a:rPr lang="en-US" dirty="0" smtClean="0"/>
              <a:t> and </a:t>
            </a:r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17823"/>
              </p:ext>
            </p:extLst>
          </p:nvPr>
        </p:nvGraphicFramePr>
        <p:xfrm>
          <a:off x="199115" y="2063957"/>
          <a:ext cx="4497378" cy="37991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9126"/>
                <a:gridCol w="1499126"/>
                <a:gridCol w="1499126"/>
              </a:tblGrid>
              <a:tr h="359055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samples</a:t>
                      </a:r>
                      <a:endParaRPr lang="en-US" dirty="0"/>
                    </a:p>
                  </a:txBody>
                  <a:tcPr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RP11-168O16.1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SNORA25.5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AC100791.3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C1orf118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AL118509.1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HAR1B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 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HAR1F.1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AC010297.1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lincRNA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AC103705.1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43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 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7SK.249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3115" y="1623472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</a:t>
            </a:r>
            <a:r>
              <a:rPr lang="en-US" dirty="0" err="1" smtClean="0"/>
              <a:t>ncRNA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05280"/>
              </p:ext>
            </p:extLst>
          </p:nvPr>
        </p:nvGraphicFramePr>
        <p:xfrm>
          <a:off x="7442587" y="844875"/>
          <a:ext cx="1426956" cy="58765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13478"/>
                <a:gridCol w="713478"/>
              </a:tblGrid>
              <a:tr h="323368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Pseudogene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# of samples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RP11-564C4.7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RP11-543F8.1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OR2AL1P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BMPR1APS2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RP11-119D9.2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RP11-104D3.1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25910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RP11-313F23.1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PARP4P2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AB019438.63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IGHV3-54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25910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RP5-857K21.10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AL135938.1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AC096767.2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25910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RP11-348P10.1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HCG4P6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RP11-30P6.2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S100A11P1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HYALP1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AC004899.3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FAM75D5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RP11-51C14.1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GS1-256O22.1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RP11-281B1.2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RP13-36G14.3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PABPC1P3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HK2P1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  <a:tr h="19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CICP1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3991" y="317032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</a:p>
          <a:p>
            <a:r>
              <a:rPr lang="en-US" dirty="0" err="1" smtClean="0"/>
              <a:t>pseudogenes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8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 to genome table spreadsheet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D879-A8E6-474A-883C-C4FF50338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620</Words>
  <Application>Microsoft Macintosh PowerPoint</Application>
  <PresentationFormat>On-screen Show (4:3)</PresentationFormat>
  <Paragraphs>338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Prostate Cancer (Berger): Number of pseudogenes mutated at different sample frequencies</vt:lpstr>
      <vt:lpstr>Prostate Cancer (Berger): Number of ncRNA elements mutated at different sample frequencies</vt:lpstr>
      <vt:lpstr>Breast Cancer (Nik-Zainal): Number of pseudogenes mutated at different sample frequencies</vt:lpstr>
      <vt:lpstr>Breast Cancer (Nik-Zainal): Number of ncRNA elements mutated at different sample frequencies</vt:lpstr>
      <vt:lpstr>Melanoma (Pleasance): Number of ncRNA elements mutated at different frequencies</vt:lpstr>
      <vt:lpstr>Melanoma (Pleasance): Top ncRNA</vt:lpstr>
      <vt:lpstr>Melanoma (Pleasance): Number of pseudogenes mutated at different frequencies</vt:lpstr>
      <vt:lpstr>Korbel Medulloblastoma: Mutated ncRNA and pseudogenes</vt:lpstr>
      <vt:lpstr>Switch to genome table spreadsheet</vt:lpstr>
      <vt:lpstr>Boxplots of Prostate Cancer (Berger) Distribution of Pgene Fraction</vt:lpstr>
      <vt:lpstr>Boxplots of Prostate Cancer (Berger) Distribution of TFBS Fraction</vt:lpstr>
      <vt:lpstr>Boxplots of Medulloblastoma Distribution of Gene Fraction</vt:lpstr>
      <vt:lpstr>Boxplots of Medulloblastoma Distribution of TFBS Fraction</vt:lpstr>
    </vt:vector>
  </TitlesOfParts>
  <Company>The Lochovskys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 (Berger): Number of pseudogenes mutated at different sample frequencies</dc:title>
  <dc:creator>Lucas Lochovsky</dc:creator>
  <cp:lastModifiedBy>Lucas Lochovsky</cp:lastModifiedBy>
  <cp:revision>48</cp:revision>
  <dcterms:created xsi:type="dcterms:W3CDTF">2012-10-28T22:20:28Z</dcterms:created>
  <dcterms:modified xsi:type="dcterms:W3CDTF">2012-11-01T23:08:55Z</dcterms:modified>
</cp:coreProperties>
</file>