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7" r:id="rId4"/>
    <p:sldId id="258" r:id="rId5"/>
    <p:sldId id="265" r:id="rId6"/>
    <p:sldId id="266" r:id="rId7"/>
    <p:sldId id="264" r:id="rId8"/>
    <p:sldId id="259" r:id="rId9"/>
    <p:sldId id="260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680" autoAdjust="0"/>
  </p:normalViewPr>
  <p:slideViewPr>
    <p:cSldViewPr snapToGrid="0" snapToObjects="1">
      <p:cViewPr varScale="1">
        <p:scale>
          <a:sx n="129" d="100"/>
          <a:sy n="129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BBF71-EF1C-A14B-A5E6-B55D91BD75C1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9552D-F062-2B41-965D-F0FE40EF6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of </a:t>
            </a:r>
            <a:r>
              <a:rPr lang="en-US" dirty="0" err="1" smtClean="0"/>
              <a:t>Ψgenes</a:t>
            </a:r>
            <a:r>
              <a:rPr lang="en-US" dirty="0" smtClean="0"/>
              <a:t> are processed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280F-A03D-154B-B1A9-BA01844A51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Split-read and paired-end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280F-A03D-154B-B1A9-BA01844A51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Split-read and paired-end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280F-A03D-154B-B1A9-BA01844A518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7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8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5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9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0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8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3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3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7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8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1ECF6-287F-FA42-BFAF-E5E5B2F72EFC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BCCBB-E3AA-8D4A-8106-1F6D881FC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5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SV discovery and analysis</a:t>
            </a:r>
            <a:br>
              <a:rPr lang="en-US" dirty="0" smtClean="0"/>
            </a:br>
            <a:r>
              <a:rPr lang="en-US" dirty="0" smtClean="0"/>
              <a:t>(phase II&amp;III)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Gerstein lab</a:t>
            </a:r>
          </a:p>
          <a:p>
            <a:r>
              <a:rPr lang="en-US" dirty="0" smtClean="0"/>
              <a:t>November 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0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8566"/>
            <a:ext cx="8229600" cy="1143000"/>
          </a:xfrm>
        </p:spPr>
        <p:txBody>
          <a:bodyPr/>
          <a:lstStyle/>
          <a:p>
            <a:r>
              <a:rPr lang="en-US" dirty="0" smtClean="0"/>
              <a:t>In phase I</a:t>
            </a:r>
            <a:endParaRPr lang="en-US" dirty="0"/>
          </a:p>
        </p:txBody>
      </p:sp>
      <p:sp>
        <p:nvSpPr>
          <p:cNvPr id="105" name="Slide Number Placeholder 10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51A4-B0BA-074E-BAE7-CB2A9F1E445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" name="Picture 1" descr="Approach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0" b="-2406"/>
          <a:stretch/>
        </p:blipFill>
        <p:spPr>
          <a:xfrm>
            <a:off x="1074616" y="1494688"/>
            <a:ext cx="6858000" cy="4445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7330" y="6017434"/>
            <a:ext cx="480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Discovered 147 retroduplications in Phase I data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70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Deletion &amp; duplication calls (</a:t>
            </a:r>
            <a:r>
              <a:rPr lang="en-US" dirty="0" err="1" smtClean="0"/>
              <a:t>CNVnator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Per population</a:t>
            </a:r>
          </a:p>
          <a:p>
            <a:pPr lvl="1"/>
            <a:r>
              <a:rPr lang="en-US" dirty="0" smtClean="0"/>
              <a:t>Per individual (including CG data?)</a:t>
            </a:r>
          </a:p>
          <a:p>
            <a:r>
              <a:rPr lang="en-US" dirty="0" smtClean="0"/>
              <a:t>Breakpoint selection and analysis</a:t>
            </a:r>
          </a:p>
          <a:p>
            <a:r>
              <a:rPr lang="en-US" dirty="0" smtClean="0"/>
              <a:t>Retroduplication calls</a:t>
            </a:r>
          </a:p>
          <a:p>
            <a:pPr lvl="1"/>
            <a:r>
              <a:rPr lang="en-US" dirty="0" smtClean="0"/>
              <a:t>Per population</a:t>
            </a:r>
          </a:p>
          <a:p>
            <a:pPr lvl="1"/>
            <a:r>
              <a:rPr lang="en-US" dirty="0" smtClean="0"/>
              <a:t>Per individual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3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Deletion &amp; duplication calls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CNVnator</a:t>
            </a:r>
            <a:r>
              <a:rPr lang="en-US" dirty="0" smtClean="0"/>
              <a:t> with minor improvements and additional stringency from finding PE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94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Breakpoint selection</a:t>
            </a:r>
            <a:br>
              <a:rPr lang="en-US" dirty="0" smtClean="0"/>
            </a:br>
            <a:r>
              <a:rPr lang="en-US" dirty="0" smtClean="0"/>
              <a:t>(summary of current analysis)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4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Gold set of 12,774 breakpoints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(update numbers)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11%-19% of SVs are also found by Mills-Devine set</a:t>
            </a:r>
          </a:p>
          <a:p>
            <a:pPr lvl="1"/>
            <a:r>
              <a:rPr lang="en-US" dirty="0" smtClean="0"/>
              <a:t>Comparison is inexact for cases with micro-homology and micro-insertion due to different conventions</a:t>
            </a:r>
          </a:p>
          <a:p>
            <a:r>
              <a:rPr lang="en-US" dirty="0" smtClean="0"/>
              <a:t>24% are on OMNI 2.5s array</a:t>
            </a:r>
          </a:p>
          <a:p>
            <a:r>
              <a:rPr lang="en-US" dirty="0" smtClean="0"/>
              <a:t>First round of PCR validation of 60 random events</a:t>
            </a:r>
          </a:p>
          <a:p>
            <a:pPr lvl="1"/>
            <a:r>
              <a:rPr lang="en-US" dirty="0" smtClean="0"/>
              <a:t>48 tested</a:t>
            </a:r>
          </a:p>
          <a:p>
            <a:pPr lvl="1"/>
            <a:r>
              <a:rPr lang="en-US" dirty="0" smtClean="0"/>
              <a:t>18 (38%) perfectly validated</a:t>
            </a:r>
          </a:p>
          <a:p>
            <a:pPr lvl="1"/>
            <a:r>
              <a:rPr lang="en-US" dirty="0" smtClean="0"/>
              <a:t>2 (4%) validated with different breakpoints</a:t>
            </a:r>
          </a:p>
          <a:p>
            <a:pPr lvl="1"/>
            <a:r>
              <a:rPr lang="en-US" dirty="0" smtClean="0"/>
              <a:t>2 (4%) invalidated</a:t>
            </a:r>
          </a:p>
          <a:p>
            <a:pPr lvl="1"/>
            <a:r>
              <a:rPr lang="en-US" dirty="0" smtClean="0"/>
              <a:t>1 (2%) unclear – no match in the reference genome</a:t>
            </a:r>
          </a:p>
          <a:p>
            <a:pPr lvl="1"/>
            <a:r>
              <a:rPr lang="en-US" dirty="0" smtClean="0"/>
              <a:t>25 (52%) unclear PCR status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1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Genotypes for breakpoints</a:t>
            </a:r>
            <a:br>
              <a:rPr lang="en-US" dirty="0" smtClean="0"/>
            </a:br>
            <a:r>
              <a:rPr lang="en-US" dirty="0" smtClean="0"/>
              <a:t>on OMNI 2.5s </a:t>
            </a:r>
            <a:r>
              <a:rPr lang="en-US" dirty="0" smtClean="0">
                <a:solidFill>
                  <a:srgbClr val="FF0000"/>
                </a:solidFill>
              </a:rPr>
              <a:t>(update)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of 4,385 breakpoints genotypes on XXX samples</a:t>
            </a:r>
          </a:p>
          <a:p>
            <a:r>
              <a:rPr lang="en-US" dirty="0" smtClean="0"/>
              <a:t>3,084 (70.3%) are part of gold set</a:t>
            </a:r>
          </a:p>
          <a:p>
            <a:r>
              <a:rPr lang="en-US" dirty="0" smtClean="0"/>
              <a:t>XXX IRS FDR</a:t>
            </a:r>
          </a:p>
          <a:p>
            <a:r>
              <a:rPr lang="en-US" dirty="0" smtClean="0"/>
              <a:t>More comprehensive but very concordant with genotypes assigned by read mapping to junction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8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Retroduplications</a:t>
            </a:r>
            <a:br>
              <a:rPr lang="en-US" dirty="0" smtClean="0"/>
            </a:br>
            <a:r>
              <a:rPr lang="en-US" dirty="0" smtClean="0"/>
              <a:t>(future analysis)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47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retroduplication?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85112" y="2191092"/>
            <a:ext cx="3785813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655665" y="2080212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92892" y="2080212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56980" y="2080212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6431" y="2001175"/>
            <a:ext cx="1005395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Genome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71102" y="2080212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906239" y="2191092"/>
            <a:ext cx="2748983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12089" y="1511030"/>
            <a:ext cx="681263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Gene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613989" y="1478763"/>
            <a:ext cx="1392470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Distant locus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51A4-B0BA-074E-BAE7-CB2A9F1E4457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>
            <a:off x="1585112" y="5145560"/>
            <a:ext cx="3785813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55665" y="5034680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292892" y="5034680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956980" y="5034680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256431" y="4955643"/>
            <a:ext cx="1005395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Genome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371102" y="5034680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>
            <a:off x="5906239" y="5145560"/>
            <a:ext cx="2748983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6052047" y="5034680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509247" y="5034680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6875007" y="5034680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7789407" y="5034680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2712089" y="5579367"/>
            <a:ext cx="681263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Gene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590699" y="5547102"/>
            <a:ext cx="1753935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etroduplication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3101190" y="3507254"/>
            <a:ext cx="2748983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3246998" y="3396374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3704198" y="3396374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069958" y="3396374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984358" y="3396374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 rot="16200000">
            <a:off x="7147087" y="2190297"/>
            <a:ext cx="2743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Left Brace 103"/>
          <p:cNvSpPr/>
          <p:nvPr/>
        </p:nvSpPr>
        <p:spPr>
          <a:xfrm rot="16200000">
            <a:off x="3280774" y="850445"/>
            <a:ext cx="394493" cy="3785813"/>
          </a:xfrm>
          <a:prstGeom prst="leftBrace">
            <a:avLst>
              <a:gd name="adj1" fmla="val 8333"/>
              <a:gd name="adj2" fmla="val 17442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105" name="Arc 104"/>
          <p:cNvSpPr/>
          <p:nvPr/>
        </p:nvSpPr>
        <p:spPr>
          <a:xfrm>
            <a:off x="2254888" y="2603381"/>
            <a:ext cx="914400" cy="914400"/>
          </a:xfrm>
          <a:prstGeom prst="arc">
            <a:avLst>
              <a:gd name="adj1" fmla="val 5401411"/>
              <a:gd name="adj2" fmla="val 10866063"/>
            </a:avLst>
          </a:prstGeom>
          <a:ln>
            <a:solidFill>
              <a:schemeClr val="bg1">
                <a:lumMod val="50000"/>
              </a:schemeClr>
            </a:solidFill>
            <a:headEnd type="stealth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4074437" y="3707401"/>
            <a:ext cx="776955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mRNA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7" name="Arc 106"/>
          <p:cNvSpPr/>
          <p:nvPr/>
        </p:nvSpPr>
        <p:spPr>
          <a:xfrm>
            <a:off x="5363212" y="1597541"/>
            <a:ext cx="1920240" cy="1920240"/>
          </a:xfrm>
          <a:prstGeom prst="arc">
            <a:avLst>
              <a:gd name="adj1" fmla="val 21574875"/>
              <a:gd name="adj2" fmla="val 5306640"/>
            </a:avLst>
          </a:prstGeom>
          <a:ln>
            <a:solidFill>
              <a:schemeClr val="bg1">
                <a:lumMod val="50000"/>
              </a:schemeClr>
            </a:solidFill>
            <a:headEnd type="stealth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8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8566"/>
            <a:ext cx="8229600" cy="1143000"/>
          </a:xfrm>
        </p:spPr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06241" y="2061502"/>
            <a:ext cx="3785813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76794" y="1950622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14021" y="1950622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78109" y="1950622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7558" y="1876837"/>
            <a:ext cx="832522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7557" y="2308120"/>
            <a:ext cx="1549590" cy="646325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Splice junction</a:t>
            </a:r>
          </a:p>
          <a:p>
            <a:r>
              <a:rPr lang="en-US" dirty="0"/>
              <a:t>l</a:t>
            </a:r>
            <a:r>
              <a:rPr lang="en-US" dirty="0" smtClean="0"/>
              <a:t>ibrary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851114" y="2439200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33994" y="2439200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14" name="Magnetic Disk 13"/>
          <p:cNvSpPr/>
          <p:nvPr/>
        </p:nvSpPr>
        <p:spPr>
          <a:xfrm>
            <a:off x="2967361" y="3322963"/>
            <a:ext cx="1770632" cy="847901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r>
              <a:rPr lang="en-US" dirty="0" smtClean="0"/>
              <a:t>Unmapped genomic reads</a:t>
            </a:r>
            <a:endParaRPr lang="en-US" dirty="0"/>
          </a:p>
        </p:txBody>
      </p:sp>
      <p:cxnSp>
        <p:nvCxnSpPr>
          <p:cNvPr id="15" name="Elbow Connector 14"/>
          <p:cNvCxnSpPr>
            <a:stCxn id="14" idx="1"/>
            <a:endCxn id="21" idx="2"/>
          </p:cNvCxnSpPr>
          <p:nvPr/>
        </p:nvCxnSpPr>
        <p:spPr>
          <a:xfrm rot="16200000" flipV="1">
            <a:off x="2890267" y="2360550"/>
            <a:ext cx="651928" cy="127289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4" idx="1"/>
            <a:endCxn id="13" idx="2"/>
          </p:cNvCxnSpPr>
          <p:nvPr/>
        </p:nvCxnSpPr>
        <p:spPr>
          <a:xfrm rot="16200000" flipV="1">
            <a:off x="2663093" y="2133377"/>
            <a:ext cx="651928" cy="172724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64170" y="2998779"/>
            <a:ext cx="1713021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Bowtie mapping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292231" y="1950622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312971" y="2439200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88341" y="2439200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91991" y="2439200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67361" y="2439200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302641" y="2439200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78011" y="2439200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792509" y="2439200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967879" y="2439200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303159" y="2439200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478529" y="2439200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cxnSp>
        <p:nvCxnSpPr>
          <p:cNvPr id="30" name="Elbow Connector 29"/>
          <p:cNvCxnSpPr>
            <a:stCxn id="14" idx="1"/>
            <a:endCxn id="23" idx="2"/>
          </p:cNvCxnSpPr>
          <p:nvPr/>
        </p:nvCxnSpPr>
        <p:spPr>
          <a:xfrm rot="16200000" flipV="1">
            <a:off x="3129777" y="2600058"/>
            <a:ext cx="651928" cy="79387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4" idx="1"/>
            <a:endCxn id="25" idx="2"/>
          </p:cNvCxnSpPr>
          <p:nvPr/>
        </p:nvCxnSpPr>
        <p:spPr>
          <a:xfrm rot="16200000" flipV="1">
            <a:off x="3385102" y="2855383"/>
            <a:ext cx="651928" cy="28322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1"/>
            <a:endCxn id="27" idx="2"/>
          </p:cNvCxnSpPr>
          <p:nvPr/>
        </p:nvCxnSpPr>
        <p:spPr>
          <a:xfrm rot="5400000" flipH="1" flipV="1">
            <a:off x="3630035" y="2893677"/>
            <a:ext cx="651928" cy="2066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4" idx="1"/>
            <a:endCxn id="29" idx="2"/>
          </p:cNvCxnSpPr>
          <p:nvPr/>
        </p:nvCxnSpPr>
        <p:spPr>
          <a:xfrm rot="5400000" flipH="1" flipV="1">
            <a:off x="3885360" y="2638352"/>
            <a:ext cx="651928" cy="7172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27368" y="2061502"/>
            <a:ext cx="2748983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97921" y="1950622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355121" y="1950622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20881" y="1950622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635281" y="1950622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405563" y="1856195"/>
            <a:ext cx="481201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114518" y="1857775"/>
            <a:ext cx="481201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490603" y="1854408"/>
            <a:ext cx="481201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120468" y="2585118"/>
            <a:ext cx="1903165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Unique sequences</a:t>
            </a:r>
            <a:endParaRPr lang="en-US" dirty="0"/>
          </a:p>
        </p:txBody>
      </p:sp>
      <p:cxnSp>
        <p:nvCxnSpPr>
          <p:cNvPr id="47" name="Straight Arrow Connector 46"/>
          <p:cNvCxnSpPr>
            <a:endCxn id="42" idx="2"/>
          </p:cNvCxnSpPr>
          <p:nvPr/>
        </p:nvCxnSpPr>
        <p:spPr>
          <a:xfrm rot="5400000" flipH="1" flipV="1">
            <a:off x="7303106" y="2327978"/>
            <a:ext cx="445515" cy="2406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3" idx="2"/>
          </p:cNvCxnSpPr>
          <p:nvPr/>
        </p:nvCxnSpPr>
        <p:spPr>
          <a:xfrm rot="16200000" flipV="1">
            <a:off x="6200894" y="2381327"/>
            <a:ext cx="443935" cy="1354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V="1">
            <a:off x="6624385" y="2323607"/>
            <a:ext cx="443925" cy="2509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979622" y="1480107"/>
            <a:ext cx="688026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b="1" dirty="0" smtClean="0">
                <a:latin typeface="Calibri"/>
                <a:cs typeface="Calibri"/>
              </a:rPr>
              <a:t>Gene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58" name="TextBox 75"/>
          <p:cNvSpPr txBox="1">
            <a:spLocks noChangeArrowheads="1"/>
          </p:cNvSpPr>
          <p:nvPr/>
        </p:nvSpPr>
        <p:spPr bwMode="auto">
          <a:xfrm>
            <a:off x="2979622" y="4699602"/>
            <a:ext cx="688026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7" rIns="91436" bIns="45717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Gene</a:t>
            </a:r>
            <a:endParaRPr lang="en-US" b="1" dirty="0">
              <a:latin typeface="Calibri" charset="0"/>
            </a:endParaRPr>
          </a:p>
        </p:txBody>
      </p:sp>
      <p:sp>
        <p:nvSpPr>
          <p:cNvPr id="59" name="TextBox 78"/>
          <p:cNvSpPr txBox="1">
            <a:spLocks noChangeArrowheads="1"/>
          </p:cNvSpPr>
          <p:nvPr/>
        </p:nvSpPr>
        <p:spPr bwMode="auto">
          <a:xfrm>
            <a:off x="107572" y="5248640"/>
            <a:ext cx="832522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7" rIns="91436" bIns="45717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Person</a:t>
            </a:r>
            <a:endParaRPr lang="en-US" dirty="0">
              <a:latin typeface="Calibri" charset="0"/>
            </a:endParaRPr>
          </a:p>
        </p:txBody>
      </p:sp>
      <p:sp>
        <p:nvSpPr>
          <p:cNvPr id="63" name="TextBox 79"/>
          <p:cNvSpPr txBox="1">
            <a:spLocks noChangeArrowheads="1"/>
          </p:cNvSpPr>
          <p:nvPr/>
        </p:nvSpPr>
        <p:spPr bwMode="auto">
          <a:xfrm>
            <a:off x="97247" y="5813645"/>
            <a:ext cx="1139209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7" rIns="91436" bIns="45717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Reference</a:t>
            </a:r>
            <a:endParaRPr lang="en-US" dirty="0">
              <a:latin typeface="Calibri" charset="0"/>
            </a:endParaRPr>
          </a:p>
        </p:txBody>
      </p:sp>
      <p:sp>
        <p:nvSpPr>
          <p:cNvPr id="64" name="TextBox 99"/>
          <p:cNvSpPr txBox="1">
            <a:spLocks noChangeArrowheads="1"/>
          </p:cNvSpPr>
          <p:nvPr/>
        </p:nvSpPr>
        <p:spPr bwMode="auto">
          <a:xfrm>
            <a:off x="179396" y="6118340"/>
            <a:ext cx="1230492" cy="307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7" rIns="91436" bIns="45717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sp>
        <p:nvSpPr>
          <p:cNvPr id="65" name="TextBox 117"/>
          <p:cNvSpPr txBox="1">
            <a:spLocks noChangeArrowheads="1"/>
          </p:cNvSpPr>
          <p:nvPr/>
        </p:nvSpPr>
        <p:spPr bwMode="auto">
          <a:xfrm>
            <a:off x="94812" y="5024418"/>
            <a:ext cx="1420197" cy="307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7" rIns="91436" bIns="45717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sequencing</a:t>
            </a:r>
            <a:endParaRPr lang="en-US" sz="1400" dirty="0">
              <a:latin typeface="Calibri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442579" y="5024418"/>
            <a:ext cx="361827" cy="307770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442579" y="6118340"/>
            <a:ext cx="361827" cy="307770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1511906" y="5385860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1582459" y="5274980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219686" y="5274980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883774" y="5274980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032511" y="5274980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>
            <a:off x="5542951" y="5386653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5962079" y="5275773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419279" y="5275773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785039" y="5275773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702541" y="5275773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>
            <a:off x="1506241" y="5963853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576794" y="5852971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2214021" y="5852971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2878109" y="5852971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026846" y="5852971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>
            <a:off x="5542951" y="5963853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097290" y="5132362"/>
            <a:ext cx="344031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097290" y="5710600"/>
            <a:ext cx="344031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5860417" y="4674945"/>
            <a:ext cx="91440" cy="519116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951857" y="4699601"/>
            <a:ext cx="91440" cy="52120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679445" y="5199593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032912" y="5194059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053717" y="5878097"/>
            <a:ext cx="0" cy="1828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8428261" y="4672852"/>
            <a:ext cx="91440" cy="52120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155848" y="5172844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8509315" y="5167311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0800000" flipV="1">
            <a:off x="4227127" y="6172245"/>
            <a:ext cx="2563847" cy="52120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0800000">
            <a:off x="1769286" y="6172245"/>
            <a:ext cx="2457842" cy="52120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 flipV="1">
            <a:off x="6765668" y="6166714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1581660" y="6145496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698363" y="6172245"/>
            <a:ext cx="1363893" cy="492776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6028926" y="6143814"/>
            <a:ext cx="1131550" cy="52120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4511093" y="6172247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7150088" y="6151609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75"/>
          <p:cNvSpPr txBox="1">
            <a:spLocks noChangeArrowheads="1"/>
          </p:cNvSpPr>
          <p:nvPr/>
        </p:nvSpPr>
        <p:spPr bwMode="auto">
          <a:xfrm>
            <a:off x="6082110" y="4699602"/>
            <a:ext cx="2358180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7" rIns="91436" bIns="45717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Novel retroduplication</a:t>
            </a:r>
            <a:endParaRPr lang="en-US" b="1" dirty="0">
              <a:latin typeface="Calibri" charset="0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6689841" y="5766422"/>
            <a:ext cx="731520" cy="731520"/>
          </a:xfrm>
          <a:prstGeom prst="ellipse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7503315" y="6060978"/>
            <a:ext cx="844920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Cluster</a:t>
            </a:r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 rot="5400000">
            <a:off x="8138490" y="4877538"/>
            <a:ext cx="494458" cy="8509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29307" y="4417130"/>
            <a:ext cx="905256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Slide Number Placeholder 10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051A4-B0BA-074E-BAE7-CB2A9F1E445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942390" y="1480107"/>
            <a:ext cx="2358180" cy="369326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r>
              <a:rPr lang="en-US" b="1" dirty="0" smtClean="0">
                <a:latin typeface="Calibri"/>
                <a:cs typeface="Calibri"/>
              </a:rPr>
              <a:t>Novel retroduplication</a:t>
            </a:r>
            <a:endParaRPr lang="en-US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2842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277</Words>
  <Application>Microsoft Macintosh PowerPoint</Application>
  <PresentationFormat>On-screen Show (4:3)</PresentationFormat>
  <Paragraphs>73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SV discovery and analysis (phase II&amp;III)</vt:lpstr>
      <vt:lpstr>Analyses</vt:lpstr>
      <vt:lpstr>Deletion &amp; duplication calls</vt:lpstr>
      <vt:lpstr>Breakpoint selection (summary of current analysis)</vt:lpstr>
      <vt:lpstr>Gold set of 12,774 breakpoints (update numbers)</vt:lpstr>
      <vt:lpstr>Genotypes for breakpoints on OMNI 2.5s (update)</vt:lpstr>
      <vt:lpstr>Retroduplications (future analysis)</vt:lpstr>
      <vt:lpstr>What is retroduplication?</vt:lpstr>
      <vt:lpstr>Approaches</vt:lpstr>
      <vt:lpstr>In phase I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 discovery and analysis (phase II&amp;III)</dc:title>
  <dc:creator>Alexej Abyzov</dc:creator>
  <cp:lastModifiedBy>Alexej Abyzov</cp:lastModifiedBy>
  <cp:revision>29</cp:revision>
  <dcterms:created xsi:type="dcterms:W3CDTF">2012-10-30T18:32:10Z</dcterms:created>
  <dcterms:modified xsi:type="dcterms:W3CDTF">2012-10-30T20:06:40Z</dcterms:modified>
</cp:coreProperties>
</file>