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03" autoAdjust="0"/>
    <p:restoredTop sz="94660"/>
  </p:normalViewPr>
  <p:slideViewPr>
    <p:cSldViewPr snapToGrid="0" snapToObjects="1">
      <p:cViewPr>
        <p:scale>
          <a:sx n="400" d="100"/>
          <a:sy n="400" d="100"/>
        </p:scale>
        <p:origin x="5640" y="78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interSettings" Target="printerSettings/printerSettings1.bin"/><Relationship Id="rId6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E7648-3CC6-494B-9189-E43727062EAE}" type="datetimeFigureOut">
              <a:rPr lang="en-US" smtClean="0"/>
              <a:t>24/10/2012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97D1D-D03A-9247-ACAC-E00B4E1A1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082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E7648-3CC6-494B-9189-E43727062EAE}" type="datetimeFigureOut">
              <a:rPr lang="en-US" smtClean="0"/>
              <a:t>24/10/2012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97D1D-D03A-9247-ACAC-E00B4E1A1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854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E7648-3CC6-494B-9189-E43727062EAE}" type="datetimeFigureOut">
              <a:rPr lang="en-US" smtClean="0"/>
              <a:t>24/10/2012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97D1D-D03A-9247-ACAC-E00B4E1A1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357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E7648-3CC6-494B-9189-E43727062EAE}" type="datetimeFigureOut">
              <a:rPr lang="en-US" smtClean="0"/>
              <a:t>24/10/2012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97D1D-D03A-9247-ACAC-E00B4E1A1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261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E7648-3CC6-494B-9189-E43727062EAE}" type="datetimeFigureOut">
              <a:rPr lang="en-US" smtClean="0"/>
              <a:t>24/10/2012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97D1D-D03A-9247-ACAC-E00B4E1A1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77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E7648-3CC6-494B-9189-E43727062EAE}" type="datetimeFigureOut">
              <a:rPr lang="en-US" smtClean="0"/>
              <a:t>24/10/2012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97D1D-D03A-9247-ACAC-E00B4E1A1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715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E7648-3CC6-494B-9189-E43727062EAE}" type="datetimeFigureOut">
              <a:rPr lang="en-US" smtClean="0"/>
              <a:t>24/10/2012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97D1D-D03A-9247-ACAC-E00B4E1A1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531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E7648-3CC6-494B-9189-E43727062EAE}" type="datetimeFigureOut">
              <a:rPr lang="en-US" smtClean="0"/>
              <a:t>24/10/2012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97D1D-D03A-9247-ACAC-E00B4E1A1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481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E7648-3CC6-494B-9189-E43727062EAE}" type="datetimeFigureOut">
              <a:rPr lang="en-US" smtClean="0"/>
              <a:t>24/10/2012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97D1D-D03A-9247-ACAC-E00B4E1A1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13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E7648-3CC6-494B-9189-E43727062EAE}" type="datetimeFigureOut">
              <a:rPr lang="en-US" smtClean="0"/>
              <a:t>24/10/2012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97D1D-D03A-9247-ACAC-E00B4E1A1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241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E7648-3CC6-494B-9189-E43727062EAE}" type="datetimeFigureOut">
              <a:rPr lang="en-US" smtClean="0"/>
              <a:t>24/10/2012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97D1D-D03A-9247-ACAC-E00B4E1A1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140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E7648-3CC6-494B-9189-E43727062EAE}" type="datetimeFigureOut">
              <a:rPr lang="en-US" smtClean="0"/>
              <a:t>24/10/2012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97D1D-D03A-9247-ACAC-E00B4E1A1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25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5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Down Arrow 22"/>
          <p:cNvSpPr/>
          <p:nvPr/>
        </p:nvSpPr>
        <p:spPr>
          <a:xfrm>
            <a:off x="2980879" y="1396519"/>
            <a:ext cx="476250" cy="180403"/>
          </a:xfrm>
          <a:prstGeom prst="downArrow">
            <a:avLst/>
          </a:prstGeom>
          <a:ln w="3175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59" name="Down Arrow 58"/>
          <p:cNvSpPr/>
          <p:nvPr/>
        </p:nvSpPr>
        <p:spPr>
          <a:xfrm>
            <a:off x="2965706" y="2869185"/>
            <a:ext cx="476250" cy="228369"/>
          </a:xfrm>
          <a:prstGeom prst="downArrow">
            <a:avLst/>
          </a:prstGeom>
          <a:ln w="3175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grpSp>
        <p:nvGrpSpPr>
          <p:cNvPr id="66" name="Group 65"/>
          <p:cNvGrpSpPr/>
          <p:nvPr/>
        </p:nvGrpSpPr>
        <p:grpSpPr>
          <a:xfrm>
            <a:off x="2173479" y="518253"/>
            <a:ext cx="2079429" cy="851337"/>
            <a:chOff x="2165545" y="285313"/>
            <a:chExt cx="2079429" cy="851337"/>
          </a:xfrm>
        </p:grpSpPr>
        <p:sp>
          <p:nvSpPr>
            <p:cNvPr id="22" name="Oval 21"/>
            <p:cNvSpPr/>
            <p:nvPr/>
          </p:nvSpPr>
          <p:spPr>
            <a:xfrm>
              <a:off x="2198643" y="327563"/>
              <a:ext cx="2014437" cy="333185"/>
            </a:xfrm>
            <a:prstGeom prst="ellipse">
              <a:avLst/>
            </a:prstGeom>
            <a:ln w="3175" cmpd="sng"/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grpSp>
          <p:nvGrpSpPr>
            <p:cNvPr id="90" name="Group 89"/>
            <p:cNvGrpSpPr/>
            <p:nvPr/>
          </p:nvGrpSpPr>
          <p:grpSpPr>
            <a:xfrm>
              <a:off x="2688317" y="435323"/>
              <a:ext cx="605550" cy="497839"/>
              <a:chOff x="1513350" y="833324"/>
              <a:chExt cx="605550" cy="497839"/>
            </a:xfrm>
          </p:grpSpPr>
          <p:sp>
            <p:nvSpPr>
              <p:cNvPr id="45" name="Folded Corner 44"/>
              <p:cNvSpPr/>
              <p:nvPr/>
            </p:nvSpPr>
            <p:spPr>
              <a:xfrm>
                <a:off x="1572317" y="897026"/>
                <a:ext cx="521183" cy="434137"/>
              </a:xfrm>
              <a:prstGeom prst="foldedCorner">
                <a:avLst/>
              </a:prstGeom>
              <a:ln w="3175" cmpd="sng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1513350" y="833324"/>
                <a:ext cx="605550" cy="477054"/>
              </a:xfrm>
              <a:prstGeom prst="rect">
                <a:avLst/>
              </a:prstGeom>
              <a:noFill/>
              <a:ln w="3175" cmpd="sng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500" dirty="0" smtClean="0">
                    <a:latin typeface="Courier"/>
                    <a:cs typeface="Courier"/>
                  </a:rPr>
                  <a:t>&gt;seq19834</a:t>
                </a:r>
              </a:p>
              <a:p>
                <a:r>
                  <a:rPr lang="en-US" sz="500" dirty="0" err="1" smtClean="0">
                    <a:latin typeface="Courier"/>
                    <a:cs typeface="Courier"/>
                  </a:rPr>
                  <a:t>aattggcatgatagcctcgatsgct</a:t>
                </a:r>
                <a:r>
                  <a:rPr lang="en-US" sz="500" dirty="0" err="1" smtClean="0">
                    <a:solidFill>
                      <a:srgbClr val="FF0000"/>
                    </a:solidFill>
                    <a:latin typeface="Courier"/>
                    <a:cs typeface="Courier"/>
                  </a:rPr>
                  <a:t>aaaaaa</a:t>
                </a:r>
                <a:r>
                  <a:rPr lang="en-US" sz="500" dirty="0" smtClean="0">
                    <a:latin typeface="Courier"/>
                    <a:cs typeface="Courier"/>
                  </a:rPr>
                  <a:t>...</a:t>
                </a:r>
                <a:endParaRPr lang="en-US" sz="500" dirty="0">
                  <a:latin typeface="Courier"/>
                  <a:cs typeface="Courier"/>
                </a:endParaRPr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3243067" y="311340"/>
              <a:ext cx="605550" cy="526905"/>
              <a:chOff x="4045356" y="568078"/>
              <a:chExt cx="605550" cy="526905"/>
            </a:xfrm>
            <a:noFill/>
          </p:grpSpPr>
          <p:sp>
            <p:nvSpPr>
              <p:cNvPr id="44" name="Folded Corner 43"/>
              <p:cNvSpPr/>
              <p:nvPr/>
            </p:nvSpPr>
            <p:spPr>
              <a:xfrm>
                <a:off x="4110122" y="624319"/>
                <a:ext cx="490863" cy="470664"/>
              </a:xfrm>
              <a:prstGeom prst="foldedCorner">
                <a:avLst/>
              </a:prstGeom>
              <a:solidFill>
                <a:srgbClr val="FFFFFF"/>
              </a:solidFill>
              <a:ln w="3175" cmpd="sng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4045356" y="568078"/>
                <a:ext cx="605550" cy="477054"/>
              </a:xfrm>
              <a:prstGeom prst="rect">
                <a:avLst/>
              </a:prstGeom>
              <a:grpFill/>
              <a:ln w="3175" cmpd="sng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500" dirty="0" smtClean="0">
                    <a:latin typeface="Courier"/>
                    <a:cs typeface="Courier"/>
                  </a:rPr>
                  <a:t>&gt;seq873</a:t>
                </a:r>
              </a:p>
              <a:p>
                <a:r>
                  <a:rPr lang="en-US" sz="500" dirty="0" err="1" smtClean="0">
                    <a:latin typeface="Courier"/>
                    <a:cs typeface="Courier"/>
                  </a:rPr>
                  <a:t>gatcttctgataggtcactctcgatsgctggcc</a:t>
                </a:r>
                <a:r>
                  <a:rPr lang="en-US" sz="500" dirty="0" err="1" smtClean="0">
                    <a:solidFill>
                      <a:srgbClr val="FF0000"/>
                    </a:solidFill>
                    <a:latin typeface="Courier"/>
                    <a:cs typeface="Courier"/>
                  </a:rPr>
                  <a:t>aaaaa</a:t>
                </a:r>
                <a:r>
                  <a:rPr lang="en-US" sz="500" dirty="0" smtClean="0">
                    <a:latin typeface="Courier"/>
                    <a:cs typeface="Courier"/>
                  </a:rPr>
                  <a:t>...</a:t>
                </a:r>
                <a:endParaRPr lang="en-US" sz="500" dirty="0">
                  <a:latin typeface="Courier"/>
                  <a:cs typeface="Courier"/>
                </a:endParaRPr>
              </a:p>
            </p:txBody>
          </p:sp>
        </p:grpSp>
        <p:sp>
          <p:nvSpPr>
            <p:cNvPr id="21" name="Shape 20"/>
            <p:cNvSpPr/>
            <p:nvPr/>
          </p:nvSpPr>
          <p:spPr>
            <a:xfrm>
              <a:off x="2165545" y="285313"/>
              <a:ext cx="2079429" cy="851337"/>
            </a:xfrm>
            <a:prstGeom prst="funnel">
              <a:avLst/>
            </a:prstGeom>
            <a:solidFill>
              <a:schemeClr val="lt1">
                <a:alpha val="48000"/>
              </a:schemeClr>
            </a:solidFill>
            <a:ln w="3175" cmpd="sng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</p:grpSp>
      <p:sp>
        <p:nvSpPr>
          <p:cNvPr id="98" name="Down Arrow 97"/>
          <p:cNvSpPr/>
          <p:nvPr/>
        </p:nvSpPr>
        <p:spPr>
          <a:xfrm>
            <a:off x="2963181" y="2016666"/>
            <a:ext cx="476250" cy="236611"/>
          </a:xfrm>
          <a:prstGeom prst="downArrow">
            <a:avLst/>
          </a:prstGeom>
          <a:ln w="3175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grpSp>
        <p:nvGrpSpPr>
          <p:cNvPr id="5" name="Group 4"/>
          <p:cNvGrpSpPr/>
          <p:nvPr/>
        </p:nvGrpSpPr>
        <p:grpSpPr>
          <a:xfrm>
            <a:off x="2165546" y="2242780"/>
            <a:ext cx="2106915" cy="617257"/>
            <a:chOff x="2173752" y="1359255"/>
            <a:chExt cx="2106915" cy="617257"/>
          </a:xfrm>
        </p:grpSpPr>
        <p:sp>
          <p:nvSpPr>
            <p:cNvPr id="91" name="Document 90"/>
            <p:cNvSpPr/>
            <p:nvPr/>
          </p:nvSpPr>
          <p:spPr>
            <a:xfrm>
              <a:off x="2251248" y="1401772"/>
              <a:ext cx="930608" cy="468964"/>
            </a:xfrm>
            <a:prstGeom prst="flowChartDocument">
              <a:avLst/>
            </a:prstGeom>
            <a:ln w="3175" cmpd="sng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Document 92"/>
            <p:cNvSpPr/>
            <p:nvPr/>
          </p:nvSpPr>
          <p:spPr>
            <a:xfrm>
              <a:off x="3268467" y="1401772"/>
              <a:ext cx="1012200" cy="468964"/>
            </a:xfrm>
            <a:prstGeom prst="flowChartDocument">
              <a:avLst/>
            </a:prstGeom>
            <a:ln w="3175" cmpd="sng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5" name="Picture 9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213175" y="1715718"/>
              <a:ext cx="169649" cy="236951"/>
            </a:xfrm>
            <a:prstGeom prst="rect">
              <a:avLst/>
            </a:prstGeom>
            <a:ln w="3175" cmpd="sng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pic>
        <p:pic>
          <p:nvPicPr>
            <p:cNvPr id="96" name="Picture 9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173752" y="1715718"/>
              <a:ext cx="220908" cy="260794"/>
            </a:xfrm>
            <a:prstGeom prst="rect">
              <a:avLst/>
            </a:prstGeom>
            <a:ln w="3175" cmpd="sng">
              <a:solidFill>
                <a:srgbClr val="FFFFFF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pic>
        <p:sp>
          <p:nvSpPr>
            <p:cNvPr id="111" name="TextBox 110"/>
            <p:cNvSpPr txBox="1"/>
            <p:nvPr/>
          </p:nvSpPr>
          <p:spPr>
            <a:xfrm>
              <a:off x="2190735" y="1359255"/>
              <a:ext cx="1099094" cy="400110"/>
            </a:xfrm>
            <a:prstGeom prst="rect">
              <a:avLst/>
            </a:prstGeom>
            <a:noFill/>
            <a:ln w="3175" cmpd="sng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500" dirty="0" err="1" smtClean="0">
                  <a:latin typeface="Courier"/>
                  <a:cs typeface="Courier"/>
                </a:rPr>
                <a:t>AlignmentBlocks</a:t>
              </a:r>
              <a:r>
                <a:rPr lang="en-US" sz="500" dirty="0">
                  <a:latin typeface="Courier"/>
                  <a:cs typeface="Courier"/>
                </a:rPr>
                <a:t> </a:t>
              </a:r>
              <a:r>
                <a:rPr lang="en-US" sz="500" dirty="0" smtClean="0">
                  <a:latin typeface="Courier"/>
                  <a:cs typeface="Courier"/>
                </a:rPr>
                <a:t>    ID </a:t>
              </a:r>
            </a:p>
            <a:p>
              <a:r>
                <a:rPr lang="en-US" sz="500" dirty="0" smtClean="0">
                  <a:latin typeface="Courier"/>
                  <a:cs typeface="Courier"/>
                </a:rPr>
                <a:t>Chr1:+:201:205:1:50  1</a:t>
              </a:r>
            </a:p>
            <a:p>
              <a:r>
                <a:rPr lang="en-US" sz="500" dirty="0" smtClean="0">
                  <a:latin typeface="Courier"/>
                  <a:cs typeface="Courier"/>
                </a:rPr>
                <a:t>Chr5:-:561:510:1:50  2</a:t>
              </a:r>
            </a:p>
            <a:p>
              <a:r>
                <a:rPr lang="en-US" sz="500" dirty="0" smtClean="0">
                  <a:latin typeface="Courier"/>
                  <a:cs typeface="Courier"/>
                </a:rPr>
                <a:t>Chr3:+:724:773:1:50  3</a:t>
              </a: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3202092" y="1370022"/>
              <a:ext cx="1078575" cy="400110"/>
            </a:xfrm>
            <a:prstGeom prst="rect">
              <a:avLst/>
            </a:prstGeom>
            <a:noFill/>
            <a:ln w="3175" cmpd="sng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500" dirty="0" smtClean="0">
                  <a:latin typeface="Courier"/>
                  <a:cs typeface="Courier"/>
                </a:rPr>
                <a:t>ID Sequences</a:t>
              </a:r>
            </a:p>
            <a:p>
              <a:r>
                <a:rPr lang="en-US" sz="500" dirty="0" smtClean="0">
                  <a:latin typeface="Courier"/>
                  <a:cs typeface="Courier"/>
                </a:rPr>
                <a:t>1  </a:t>
              </a:r>
              <a:r>
                <a:rPr lang="en-US" sz="500" dirty="0" err="1" smtClean="0">
                  <a:latin typeface="Courier"/>
                  <a:cs typeface="Courier"/>
                </a:rPr>
                <a:t>gtcgtctgatt</a:t>
              </a:r>
              <a:r>
                <a:rPr lang="en-US" sz="500" dirty="0" smtClean="0">
                  <a:latin typeface="Courier"/>
                  <a:cs typeface="Courier"/>
                </a:rPr>
                <a:t>……………..</a:t>
              </a:r>
            </a:p>
            <a:p>
              <a:r>
                <a:rPr lang="en-US" sz="500" dirty="0" smtClean="0">
                  <a:latin typeface="Courier"/>
                  <a:cs typeface="Courier"/>
                </a:rPr>
                <a:t>2  </a:t>
              </a:r>
              <a:r>
                <a:rPr lang="en-US" sz="500" dirty="0" err="1">
                  <a:latin typeface="Courier"/>
                  <a:cs typeface="Courier"/>
                </a:rPr>
                <a:t>a</a:t>
              </a:r>
              <a:r>
                <a:rPr lang="en-US" sz="500" dirty="0" err="1" smtClean="0">
                  <a:latin typeface="Courier"/>
                  <a:cs typeface="Courier"/>
                </a:rPr>
                <a:t>tgctcgctactac</a:t>
              </a:r>
              <a:r>
                <a:rPr lang="en-US" sz="500" dirty="0" smtClean="0">
                  <a:latin typeface="Courier"/>
                  <a:cs typeface="Courier"/>
                </a:rPr>
                <a:t>..</a:t>
              </a:r>
            </a:p>
            <a:p>
              <a:r>
                <a:rPr lang="en-US" sz="500" dirty="0" smtClean="0">
                  <a:latin typeface="Courier"/>
                  <a:cs typeface="Courier"/>
                </a:rPr>
                <a:t>3  </a:t>
              </a:r>
              <a:r>
                <a:rPr lang="en-US" sz="500" dirty="0" err="1" smtClean="0">
                  <a:latin typeface="Courier"/>
                  <a:cs typeface="Courier"/>
                </a:rPr>
                <a:t>ctctcgcctctgrgac</a:t>
              </a:r>
              <a:r>
                <a:rPr lang="en-US" sz="500" dirty="0" smtClean="0">
                  <a:latin typeface="Courier"/>
                  <a:cs typeface="Courier"/>
                </a:rPr>
                <a:t>…</a:t>
              </a: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2304604" y="1597376"/>
            <a:ext cx="1828800" cy="361440"/>
            <a:chOff x="1503908" y="2254886"/>
            <a:chExt cx="1116060" cy="472962"/>
          </a:xfrm>
        </p:grpSpPr>
        <p:sp>
          <p:nvSpPr>
            <p:cNvPr id="101" name="Cube 100"/>
            <p:cNvSpPr/>
            <p:nvPr/>
          </p:nvSpPr>
          <p:spPr>
            <a:xfrm rot="16200000">
              <a:off x="1978623" y="2086504"/>
              <a:ext cx="166631" cy="1116058"/>
            </a:xfrm>
            <a:prstGeom prst="cube">
              <a:avLst>
                <a:gd name="adj" fmla="val 94284"/>
              </a:avLst>
            </a:prstGeom>
            <a:gradFill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dk1">
                    <a:tint val="50000"/>
                    <a:shade val="100000"/>
                    <a:satMod val="350000"/>
                  </a:schemeClr>
                </a:gs>
              </a:gsLst>
              <a:lin ang="10800000" scaled="0"/>
            </a:gradFill>
            <a:ln/>
            <a:effectLst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Can 114"/>
            <p:cNvSpPr/>
            <p:nvPr/>
          </p:nvSpPr>
          <p:spPr>
            <a:xfrm>
              <a:off x="1720850" y="2501899"/>
              <a:ext cx="45719" cy="155575"/>
            </a:xfrm>
            <a:prstGeom prst="can">
              <a:avLst/>
            </a:prstGeom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49000">
                  <a:schemeClr val="dk1">
                    <a:tint val="50000"/>
                    <a:shade val="100000"/>
                    <a:satMod val="35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0"/>
            </a:gradFill>
            <a:ln>
              <a:noFill/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Can 119"/>
            <p:cNvSpPr/>
            <p:nvPr/>
          </p:nvSpPr>
          <p:spPr>
            <a:xfrm>
              <a:off x="2362200" y="2501899"/>
              <a:ext cx="45719" cy="155575"/>
            </a:xfrm>
            <a:prstGeom prst="can">
              <a:avLst/>
            </a:prstGeom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49000">
                  <a:schemeClr val="dk1">
                    <a:tint val="50000"/>
                    <a:shade val="100000"/>
                    <a:satMod val="35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0"/>
            </a:gradFill>
            <a:ln>
              <a:noFill/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Cube 120"/>
            <p:cNvSpPr/>
            <p:nvPr/>
          </p:nvSpPr>
          <p:spPr>
            <a:xfrm rot="16200000">
              <a:off x="1978622" y="1934104"/>
              <a:ext cx="166631" cy="1116058"/>
            </a:xfrm>
            <a:prstGeom prst="cube">
              <a:avLst>
                <a:gd name="adj" fmla="val 94284"/>
              </a:avLst>
            </a:prstGeom>
            <a:gradFill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dk1">
                    <a:tint val="50000"/>
                    <a:shade val="100000"/>
                    <a:satMod val="350000"/>
                  </a:schemeClr>
                </a:gs>
              </a:gsLst>
              <a:lin ang="10800000" scaled="0"/>
            </a:gradFill>
            <a:ln/>
            <a:effectLst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Can 121"/>
            <p:cNvSpPr/>
            <p:nvPr/>
          </p:nvSpPr>
          <p:spPr>
            <a:xfrm>
              <a:off x="1720850" y="2346324"/>
              <a:ext cx="45719" cy="155575"/>
            </a:xfrm>
            <a:prstGeom prst="can">
              <a:avLst/>
            </a:prstGeom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49000">
                  <a:schemeClr val="dk1">
                    <a:tint val="50000"/>
                    <a:shade val="100000"/>
                    <a:satMod val="35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0"/>
            </a:gradFill>
            <a:ln>
              <a:noFill/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Can 122"/>
            <p:cNvSpPr/>
            <p:nvPr/>
          </p:nvSpPr>
          <p:spPr>
            <a:xfrm>
              <a:off x="2362200" y="2346324"/>
              <a:ext cx="45719" cy="155575"/>
            </a:xfrm>
            <a:prstGeom prst="can">
              <a:avLst/>
            </a:prstGeom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49000">
                  <a:schemeClr val="dk1">
                    <a:tint val="50000"/>
                    <a:shade val="100000"/>
                    <a:satMod val="35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0"/>
            </a:gradFill>
            <a:ln>
              <a:noFill/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Cube 123"/>
            <p:cNvSpPr/>
            <p:nvPr/>
          </p:nvSpPr>
          <p:spPr>
            <a:xfrm rot="16200000">
              <a:off x="1978621" y="1780173"/>
              <a:ext cx="166631" cy="1116058"/>
            </a:xfrm>
            <a:prstGeom prst="cube">
              <a:avLst>
                <a:gd name="adj" fmla="val 94284"/>
              </a:avLst>
            </a:prstGeom>
            <a:gradFill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dk1">
                    <a:tint val="50000"/>
                    <a:shade val="100000"/>
                    <a:satMod val="350000"/>
                  </a:schemeClr>
                </a:gs>
              </a:gsLst>
              <a:lin ang="10800000" scaled="0"/>
            </a:gradFill>
            <a:ln/>
            <a:effectLst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26" name="Picture 1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1368" y="1501890"/>
            <a:ext cx="818032" cy="61901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476291" y="1461072"/>
            <a:ext cx="976241" cy="6488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000" dirty="0" smtClean="0">
                <a:latin typeface="Helvetica"/>
                <a:cs typeface="Helvetica"/>
              </a:rPr>
              <a:t>Microbial genomes annotation</a:t>
            </a:r>
          </a:p>
          <a:p>
            <a:pPr algn="ctr">
              <a:lnSpc>
                <a:spcPct val="90000"/>
              </a:lnSpc>
            </a:pPr>
            <a:r>
              <a:rPr lang="en-US" sz="1000" dirty="0" smtClean="0">
                <a:latin typeface="Helvetica"/>
                <a:cs typeface="Helvetica"/>
              </a:rPr>
              <a:t>library</a:t>
            </a:r>
            <a:endParaRPr lang="en-US" sz="1000" dirty="0">
              <a:latin typeface="Helvetica"/>
              <a:cs typeface="Helvetica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384300" y="1560829"/>
            <a:ext cx="450850" cy="489964"/>
            <a:chOff x="1384300" y="1392908"/>
            <a:chExt cx="450850" cy="489964"/>
          </a:xfrm>
        </p:grpSpPr>
        <p:sp>
          <p:nvSpPr>
            <p:cNvPr id="12" name="Folded Corner 11"/>
            <p:cNvSpPr/>
            <p:nvPr/>
          </p:nvSpPr>
          <p:spPr>
            <a:xfrm>
              <a:off x="1454150" y="1392908"/>
              <a:ext cx="381000" cy="424025"/>
            </a:xfrm>
            <a:prstGeom prst="foldedCorner">
              <a:avLst/>
            </a:prstGeom>
            <a:gradFill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</a:gsLst>
            </a:gradFill>
            <a:ln w="3175" cmpd="sng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Folded Corner 127"/>
            <p:cNvSpPr/>
            <p:nvPr/>
          </p:nvSpPr>
          <p:spPr>
            <a:xfrm>
              <a:off x="1416050" y="1422370"/>
              <a:ext cx="381000" cy="424025"/>
            </a:xfrm>
            <a:prstGeom prst="foldedCorner">
              <a:avLst/>
            </a:prstGeom>
            <a:gradFill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</a:gsLst>
            </a:gradFill>
            <a:ln w="3175" cmpd="sng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Folded Corner 128"/>
            <p:cNvSpPr/>
            <p:nvPr/>
          </p:nvSpPr>
          <p:spPr>
            <a:xfrm>
              <a:off x="1384300" y="1458847"/>
              <a:ext cx="381000" cy="424025"/>
            </a:xfrm>
            <a:prstGeom prst="foldedCorner">
              <a:avLst/>
            </a:prstGeom>
            <a:gradFill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</a:gsLst>
            </a:gradFill>
            <a:ln w="3175" cmpd="sng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0" name="TextBox 129"/>
          <p:cNvSpPr txBox="1"/>
          <p:nvPr/>
        </p:nvSpPr>
        <p:spPr>
          <a:xfrm>
            <a:off x="1261597" y="1597376"/>
            <a:ext cx="62752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 smtClean="0">
                <a:latin typeface="Helvetica"/>
                <a:cs typeface="Helvetica"/>
              </a:rPr>
              <a:t>Non human matches</a:t>
            </a:r>
            <a:endParaRPr lang="en-US" sz="700" dirty="0">
              <a:latin typeface="Helvetica"/>
              <a:cs typeface="Helvetica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1976479" y="3622698"/>
            <a:ext cx="2509359" cy="956611"/>
            <a:chOff x="1976479" y="3775962"/>
            <a:chExt cx="2509359" cy="956611"/>
          </a:xfrm>
        </p:grpSpPr>
        <p:sp>
          <p:nvSpPr>
            <p:cNvPr id="137" name="Predefined Process 136"/>
            <p:cNvSpPr/>
            <p:nvPr/>
          </p:nvSpPr>
          <p:spPr>
            <a:xfrm>
              <a:off x="2902481" y="3787339"/>
              <a:ext cx="681076" cy="631791"/>
            </a:xfrm>
            <a:prstGeom prst="flowChartPredefinedProcess">
              <a:avLst/>
            </a:prstGeom>
            <a:gradFill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scene3d>
              <a:camera prst="obliqueTopLeft"/>
              <a:lightRig rig="contrasting" dir="t">
                <a:rot lat="0" lon="0" rev="18600000"/>
              </a:lightRig>
            </a:scene3d>
            <a:sp3d extrusionH="69850" contourW="6350" prstMaterial="metal">
              <a:bevelT/>
              <a:bevelB/>
            </a:sp3d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823502" y="3787339"/>
              <a:ext cx="821266" cy="5899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000" b="1" i="1" dirty="0" smtClean="0">
                  <a:solidFill>
                    <a:srgbClr val="FFFFFF"/>
                  </a:solidFill>
                  <a:latin typeface="Helvetica"/>
                  <a:cs typeface="Helvetica"/>
                </a:rPr>
                <a:t>De novo</a:t>
              </a:r>
              <a:r>
                <a:rPr lang="en-US" sz="1000" dirty="0" smtClean="0">
                  <a:solidFill>
                    <a:srgbClr val="FFFFFF"/>
                  </a:solidFill>
                  <a:latin typeface="Helvetica"/>
                  <a:cs typeface="Helvetica"/>
                </a:rPr>
                <a:t> splice discovery tools</a:t>
              </a:r>
              <a:endParaRPr lang="en-US" sz="1000" dirty="0">
                <a:solidFill>
                  <a:srgbClr val="FFFFFF"/>
                </a:solidFill>
                <a:latin typeface="Helvetica"/>
                <a:cs typeface="Helvetica"/>
              </a:endParaRPr>
            </a:p>
          </p:txBody>
        </p:sp>
        <p:sp>
          <p:nvSpPr>
            <p:cNvPr id="17" name="Predefined Process 16"/>
            <p:cNvSpPr/>
            <p:nvPr/>
          </p:nvSpPr>
          <p:spPr>
            <a:xfrm>
              <a:off x="2090534" y="3775962"/>
              <a:ext cx="681076" cy="631791"/>
            </a:xfrm>
            <a:prstGeom prst="flowChartPredefinedProcess">
              <a:avLst/>
            </a:prstGeom>
            <a:gradFill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scene3d>
              <a:camera prst="obliqueTopLeft"/>
              <a:lightRig rig="contrasting" dir="t">
                <a:rot lat="0" lon="0" rev="18600000"/>
              </a:lightRig>
            </a:scene3d>
            <a:sp3d extrusionH="69850" contourW="6350" prstMaterial="metal">
              <a:bevelT/>
              <a:bevelB/>
            </a:sp3d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1976479" y="3920502"/>
              <a:ext cx="891275" cy="2077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0000"/>
                </a:lnSpc>
              </a:pPr>
              <a:r>
                <a:rPr lang="en-US" sz="1000" b="1" dirty="0" err="1" smtClean="0">
                  <a:solidFill>
                    <a:schemeClr val="bg1"/>
                  </a:solidFill>
                  <a:latin typeface="Helvetica"/>
                  <a:cs typeface="Helvetica"/>
                </a:rPr>
                <a:t>RSEQtools</a:t>
              </a:r>
              <a:endParaRPr lang="en-US" sz="1000" b="1" dirty="0">
                <a:solidFill>
                  <a:schemeClr val="bg1"/>
                </a:solidFill>
                <a:latin typeface="Helvetica"/>
                <a:cs typeface="Helvetica"/>
              </a:endParaRPr>
            </a:p>
          </p:txBody>
        </p:sp>
        <p:sp>
          <p:nvSpPr>
            <p:cNvPr id="138" name="Predefined Process 137"/>
            <p:cNvSpPr/>
            <p:nvPr/>
          </p:nvSpPr>
          <p:spPr>
            <a:xfrm>
              <a:off x="3707342" y="3781202"/>
              <a:ext cx="681076" cy="631791"/>
            </a:xfrm>
            <a:prstGeom prst="flowChartPredefinedProcess">
              <a:avLst/>
            </a:prstGeom>
            <a:gradFill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scene3d>
              <a:camera prst="obliqueTopLeft"/>
              <a:lightRig rig="contrasting" dir="t">
                <a:rot lat="0" lon="0" rev="18600000"/>
              </a:lightRig>
            </a:scene3d>
            <a:sp3d extrusionH="69850" contourW="6350" prstMaterial="metal">
              <a:bevelT/>
              <a:bevelB/>
            </a:sp3d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3566572" y="3834867"/>
              <a:ext cx="919266" cy="4667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000" dirty="0" smtClean="0">
                  <a:solidFill>
                    <a:srgbClr val="FFFFFF"/>
                  </a:solidFill>
                  <a:latin typeface="Helvetica"/>
                  <a:cs typeface="Helvetica"/>
                </a:rPr>
                <a:t>Trans Splicing</a:t>
              </a:r>
            </a:p>
            <a:p>
              <a:pPr algn="ctr">
                <a:lnSpc>
                  <a:spcPct val="80000"/>
                </a:lnSpc>
              </a:pPr>
              <a:r>
                <a:rPr lang="en-US" sz="1000" b="1" dirty="0" err="1" smtClean="0">
                  <a:solidFill>
                    <a:srgbClr val="FFFFFF"/>
                  </a:solidFill>
                  <a:latin typeface="Helvetica"/>
                  <a:cs typeface="Helvetica"/>
                </a:rPr>
                <a:t>FusionSeq</a:t>
              </a:r>
              <a:endParaRPr lang="en-US" sz="1000" b="1" dirty="0">
                <a:solidFill>
                  <a:srgbClr val="FFFFFF"/>
                </a:solidFill>
                <a:latin typeface="Helvetica"/>
                <a:cs typeface="Helvetica"/>
              </a:endParaRPr>
            </a:p>
          </p:txBody>
        </p:sp>
        <p:sp>
          <p:nvSpPr>
            <p:cNvPr id="142" name="Down Arrow 141"/>
            <p:cNvSpPr/>
            <p:nvPr/>
          </p:nvSpPr>
          <p:spPr>
            <a:xfrm>
              <a:off x="2979059" y="4462249"/>
              <a:ext cx="476250" cy="270324"/>
            </a:xfrm>
            <a:prstGeom prst="downArrow">
              <a:avLst/>
            </a:prstGeom>
            <a:ln w="3175" cmpd="sng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</p:grpSp>
      <p:grpSp>
        <p:nvGrpSpPr>
          <p:cNvPr id="55" name="Group 54"/>
          <p:cNvGrpSpPr/>
          <p:nvPr/>
        </p:nvGrpSpPr>
        <p:grpSpPr>
          <a:xfrm>
            <a:off x="66675" y="3115470"/>
            <a:ext cx="4325430" cy="546546"/>
            <a:chOff x="66675" y="3115470"/>
            <a:chExt cx="4325430" cy="546546"/>
          </a:xfrm>
        </p:grpSpPr>
        <p:sp>
          <p:nvSpPr>
            <p:cNvPr id="61" name="Multidocument 60"/>
            <p:cNvSpPr/>
            <p:nvPr/>
          </p:nvSpPr>
          <p:spPr>
            <a:xfrm>
              <a:off x="66675" y="3149131"/>
              <a:ext cx="577851" cy="512885"/>
            </a:xfrm>
            <a:prstGeom prst="flowChartMultidocument">
              <a:avLst/>
            </a:prstGeom>
            <a:ln w="3175" cmpd="sng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  <p:grpSp>
          <p:nvGrpSpPr>
            <p:cNvPr id="15" name="Group 14"/>
            <p:cNvGrpSpPr>
              <a:grpSpLocks noChangeAspect="1"/>
            </p:cNvGrpSpPr>
            <p:nvPr/>
          </p:nvGrpSpPr>
          <p:grpSpPr>
            <a:xfrm>
              <a:off x="2035147" y="3115470"/>
              <a:ext cx="2356958" cy="386804"/>
              <a:chOff x="649109" y="8089900"/>
              <a:chExt cx="3404996" cy="558799"/>
            </a:xfrm>
          </p:grpSpPr>
          <p:cxnSp>
            <p:nvCxnSpPr>
              <p:cNvPr id="116" name="Straight Connector 115"/>
              <p:cNvCxnSpPr/>
              <p:nvPr/>
            </p:nvCxnSpPr>
            <p:spPr>
              <a:xfrm>
                <a:off x="649109" y="8509000"/>
                <a:ext cx="3404996" cy="0"/>
              </a:xfrm>
              <a:prstGeom prst="line">
                <a:avLst/>
              </a:prstGeom>
              <a:ln w="3175" cmpd="sng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sp>
            <p:nvSpPr>
              <p:cNvPr id="94" name="Rectangle 93"/>
              <p:cNvSpPr/>
              <p:nvPr/>
            </p:nvSpPr>
            <p:spPr>
              <a:xfrm>
                <a:off x="2281087" y="8445500"/>
                <a:ext cx="749300" cy="149739"/>
              </a:xfrm>
              <a:prstGeom prst="rect">
                <a:avLst/>
              </a:prstGeom>
              <a:ln w="3175" cmpd="sng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3480511" y="8445500"/>
                <a:ext cx="412721" cy="149739"/>
              </a:xfrm>
              <a:prstGeom prst="rect">
                <a:avLst/>
              </a:prstGeom>
              <a:ln w="3175" cmpd="sng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869236" y="8445500"/>
                <a:ext cx="261064" cy="149739"/>
              </a:xfrm>
              <a:prstGeom prst="rect">
                <a:avLst/>
              </a:prstGeom>
              <a:ln w="3175" cmpd="sng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977900" y="8448162"/>
                <a:ext cx="152400" cy="147078"/>
              </a:xfrm>
              <a:prstGeom prst="rect">
                <a:avLst/>
              </a:prstGeom>
              <a:pattFill prst="wdUpDiag">
                <a:fgClr>
                  <a:schemeClr val="tx1"/>
                </a:fgClr>
                <a:bgClr>
                  <a:prstClr val="white"/>
                </a:bgClr>
              </a:pattFill>
              <a:ln w="3175" cmpd="sng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116"/>
              <p:cNvSpPr/>
              <p:nvPr/>
            </p:nvSpPr>
            <p:spPr>
              <a:xfrm>
                <a:off x="2281087" y="8448162"/>
                <a:ext cx="152400" cy="147077"/>
              </a:xfrm>
              <a:prstGeom prst="rect">
                <a:avLst/>
              </a:prstGeom>
              <a:pattFill prst="wdDnDiag">
                <a:fgClr>
                  <a:schemeClr val="tx1"/>
                </a:fgClr>
                <a:bgClr>
                  <a:prstClr val="white"/>
                </a:bgClr>
              </a:pattFill>
              <a:ln w="3175" cmpd="sng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3480511" y="8445500"/>
                <a:ext cx="152400" cy="149739"/>
              </a:xfrm>
              <a:prstGeom prst="rect">
                <a:avLst/>
              </a:prstGeom>
              <a:pattFill prst="dkVert">
                <a:fgClr>
                  <a:schemeClr val="tx1"/>
                </a:fgClr>
                <a:bgClr>
                  <a:prstClr val="white"/>
                </a:bgClr>
              </a:pattFill>
              <a:ln w="3175" cmpd="sng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2877987" y="8445501"/>
                <a:ext cx="152400" cy="149739"/>
              </a:xfrm>
              <a:prstGeom prst="rect">
                <a:avLst/>
              </a:prstGeom>
              <a:pattFill prst="dkHorz">
                <a:fgClr>
                  <a:schemeClr val="tx1"/>
                </a:fgClr>
                <a:bgClr>
                  <a:prstClr val="white"/>
                </a:bgClr>
              </a:pattFill>
              <a:ln w="3175" cmpd="sng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" name="Freeform 2"/>
              <p:cNvSpPr/>
              <p:nvPr/>
            </p:nvSpPr>
            <p:spPr>
              <a:xfrm>
                <a:off x="1054545" y="8089900"/>
                <a:ext cx="2478224" cy="355600"/>
              </a:xfrm>
              <a:custGeom>
                <a:avLst/>
                <a:gdLst>
                  <a:gd name="connsiteX0" fmla="*/ 0 w 1387475"/>
                  <a:gd name="connsiteY0" fmla="*/ 889000 h 892175"/>
                  <a:gd name="connsiteX1" fmla="*/ 552450 w 1387475"/>
                  <a:gd name="connsiteY1" fmla="*/ 0 h 892175"/>
                  <a:gd name="connsiteX2" fmla="*/ 1387475 w 1387475"/>
                  <a:gd name="connsiteY2" fmla="*/ 892175 h 8921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87475" h="892175">
                    <a:moveTo>
                      <a:pt x="0" y="889000"/>
                    </a:moveTo>
                    <a:cubicBezTo>
                      <a:pt x="160602" y="444235"/>
                      <a:pt x="321204" y="-529"/>
                      <a:pt x="552450" y="0"/>
                    </a:cubicBezTo>
                    <a:cubicBezTo>
                      <a:pt x="783696" y="529"/>
                      <a:pt x="1387475" y="892175"/>
                      <a:pt x="1387475" y="892175"/>
                    </a:cubicBezTo>
                  </a:path>
                </a:pathLst>
              </a:custGeom>
              <a:ln w="6350" cmpd="sng">
                <a:solidFill>
                  <a:schemeClr val="tx1"/>
                </a:solidFill>
                <a:prstDash val="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Freeform 131"/>
              <p:cNvSpPr/>
              <p:nvPr/>
            </p:nvSpPr>
            <p:spPr>
              <a:xfrm>
                <a:off x="1054545" y="8321674"/>
                <a:ext cx="1321829" cy="123825"/>
              </a:xfrm>
              <a:custGeom>
                <a:avLst/>
                <a:gdLst>
                  <a:gd name="connsiteX0" fmla="*/ 0 w 1387475"/>
                  <a:gd name="connsiteY0" fmla="*/ 889000 h 892175"/>
                  <a:gd name="connsiteX1" fmla="*/ 552450 w 1387475"/>
                  <a:gd name="connsiteY1" fmla="*/ 0 h 892175"/>
                  <a:gd name="connsiteX2" fmla="*/ 1387475 w 1387475"/>
                  <a:gd name="connsiteY2" fmla="*/ 892175 h 8921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87475" h="892175">
                    <a:moveTo>
                      <a:pt x="0" y="889000"/>
                    </a:moveTo>
                    <a:cubicBezTo>
                      <a:pt x="160602" y="444235"/>
                      <a:pt x="321204" y="-529"/>
                      <a:pt x="552450" y="0"/>
                    </a:cubicBezTo>
                    <a:cubicBezTo>
                      <a:pt x="783696" y="529"/>
                      <a:pt x="1387475" y="892175"/>
                      <a:pt x="1387475" y="892175"/>
                    </a:cubicBezTo>
                  </a:path>
                </a:pathLst>
              </a:custGeom>
              <a:ln w="6350" cmpd="sng">
                <a:solidFill>
                  <a:schemeClr val="tx1"/>
                </a:solidFill>
                <a:prstDash val="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Freeform 132"/>
              <p:cNvSpPr/>
              <p:nvPr/>
            </p:nvSpPr>
            <p:spPr>
              <a:xfrm rot="10800000">
                <a:off x="2963179" y="8595236"/>
                <a:ext cx="620685" cy="53463"/>
              </a:xfrm>
              <a:custGeom>
                <a:avLst/>
                <a:gdLst>
                  <a:gd name="connsiteX0" fmla="*/ 0 w 1387475"/>
                  <a:gd name="connsiteY0" fmla="*/ 889000 h 892175"/>
                  <a:gd name="connsiteX1" fmla="*/ 552450 w 1387475"/>
                  <a:gd name="connsiteY1" fmla="*/ 0 h 892175"/>
                  <a:gd name="connsiteX2" fmla="*/ 1387475 w 1387475"/>
                  <a:gd name="connsiteY2" fmla="*/ 892175 h 8921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87475" h="892175">
                    <a:moveTo>
                      <a:pt x="0" y="889000"/>
                    </a:moveTo>
                    <a:cubicBezTo>
                      <a:pt x="160602" y="444235"/>
                      <a:pt x="321204" y="-529"/>
                      <a:pt x="552450" y="0"/>
                    </a:cubicBezTo>
                    <a:cubicBezTo>
                      <a:pt x="783696" y="529"/>
                      <a:pt x="1387475" y="892175"/>
                      <a:pt x="1387475" y="892175"/>
                    </a:cubicBezTo>
                  </a:path>
                </a:pathLst>
              </a:custGeom>
              <a:ln w="6350" cmpd="sng">
                <a:solidFill>
                  <a:schemeClr val="tx1"/>
                </a:solidFill>
                <a:prstDash val="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1049872" y="3165834"/>
              <a:ext cx="565276" cy="445564"/>
              <a:chOff x="1049872" y="3321163"/>
              <a:chExt cx="565276" cy="445564"/>
            </a:xfrm>
          </p:grpSpPr>
          <p:sp>
            <p:nvSpPr>
              <p:cNvPr id="140" name="Predefined Process 139"/>
              <p:cNvSpPr/>
              <p:nvPr/>
            </p:nvSpPr>
            <p:spPr>
              <a:xfrm>
                <a:off x="1049872" y="3321163"/>
                <a:ext cx="565276" cy="445564"/>
              </a:xfrm>
              <a:prstGeom prst="flowChartPredefinedProcess">
                <a:avLst/>
              </a:prstGeom>
              <a:gradFill>
                <a:gsLst>
                  <a:gs pos="0">
                    <a:schemeClr val="bg1">
                      <a:lumMod val="6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</a:gradFill>
              <a:scene3d>
                <a:camera prst="obliqueTopLeft"/>
                <a:lightRig rig="contrasting" dir="t">
                  <a:rot lat="0" lon="0" rev="18600000"/>
                </a:lightRig>
              </a:scene3d>
              <a:sp3d extrusionH="69850" contourW="6350" prstMaterial="metal">
                <a:bevelT/>
                <a:bevelB/>
              </a:sp3d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TextBox 140"/>
              <p:cNvSpPr txBox="1"/>
              <p:nvPr/>
            </p:nvSpPr>
            <p:spPr>
              <a:xfrm>
                <a:off x="1053036" y="3335296"/>
                <a:ext cx="559873" cy="2077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70000"/>
                  </a:lnSpc>
                </a:pPr>
                <a:r>
                  <a:rPr lang="en-US" sz="1000" b="1" dirty="0" err="1" smtClean="0">
                    <a:latin typeface="Helvetica"/>
                    <a:cs typeface="Helvetica"/>
                  </a:rPr>
                  <a:t>IQSeq</a:t>
                </a:r>
                <a:endParaRPr lang="en-US" sz="1000" b="1" dirty="0">
                  <a:latin typeface="Helvetica"/>
                  <a:cs typeface="Helvetica"/>
                </a:endParaRPr>
              </a:p>
            </p:txBody>
          </p:sp>
        </p:grpSp>
        <p:grpSp>
          <p:nvGrpSpPr>
            <p:cNvPr id="145" name="Group 144"/>
            <p:cNvGrpSpPr>
              <a:grpSpLocks noChangeAspect="1"/>
            </p:cNvGrpSpPr>
            <p:nvPr/>
          </p:nvGrpSpPr>
          <p:grpSpPr>
            <a:xfrm>
              <a:off x="1176768" y="3340940"/>
              <a:ext cx="260425" cy="261991"/>
              <a:chOff x="740736" y="3629247"/>
              <a:chExt cx="2370636" cy="2384886"/>
            </a:xfrm>
          </p:grpSpPr>
          <p:sp>
            <p:nvSpPr>
              <p:cNvPr id="146" name="Shape 145"/>
              <p:cNvSpPr/>
              <p:nvPr/>
            </p:nvSpPr>
            <p:spPr>
              <a:xfrm rot="20700000">
                <a:off x="1750654" y="3905803"/>
                <a:ext cx="1194562" cy="1194569"/>
              </a:xfrm>
              <a:prstGeom prst="gear6">
                <a:avLst/>
              </a:prstGeom>
              <a:gradFill>
                <a:gsLst>
                  <a:gs pos="0">
                    <a:schemeClr val="dk1">
                      <a:tint val="100000"/>
                      <a:shade val="100000"/>
                      <a:satMod val="130000"/>
                    </a:schemeClr>
                  </a:gs>
                  <a:gs pos="100000">
                    <a:schemeClr val="tx1">
                      <a:lumMod val="65000"/>
                      <a:lumOff val="35000"/>
                    </a:schemeClr>
                  </a:gs>
                </a:gsLst>
              </a:gradFill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</p:sp>
          <p:sp>
            <p:nvSpPr>
              <p:cNvPr id="148" name="Shape 147"/>
              <p:cNvSpPr/>
              <p:nvPr/>
            </p:nvSpPr>
            <p:spPr>
              <a:xfrm>
                <a:off x="977913" y="4743373"/>
                <a:ext cx="1219204" cy="1219201"/>
              </a:xfrm>
              <a:prstGeom prst="gear6">
                <a:avLst/>
              </a:prstGeom>
              <a:gradFill>
                <a:gsLst>
                  <a:gs pos="0">
                    <a:schemeClr val="dk1">
                      <a:tint val="100000"/>
                      <a:shade val="100000"/>
                      <a:satMod val="130000"/>
                    </a:schemeClr>
                  </a:gs>
                  <a:gs pos="100000">
                    <a:schemeClr val="tx1">
                      <a:lumMod val="65000"/>
                      <a:lumOff val="35000"/>
                    </a:schemeClr>
                  </a:gs>
                </a:gsLst>
              </a:gradFill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</p:sp>
          <p:sp>
            <p:nvSpPr>
              <p:cNvPr id="150" name="Shape 149"/>
              <p:cNvSpPr/>
              <p:nvPr/>
            </p:nvSpPr>
            <p:spPr>
              <a:xfrm>
                <a:off x="740736" y="4455083"/>
                <a:ext cx="1559054" cy="1559050"/>
              </a:xfrm>
              <a:prstGeom prst="leftCircularArrow">
                <a:avLst>
                  <a:gd name="adj1" fmla="val 6452"/>
                  <a:gd name="adj2" fmla="val 429999"/>
                  <a:gd name="adj3" fmla="val 10489124"/>
                  <a:gd name="adj4" fmla="val 14837806"/>
                  <a:gd name="adj5" fmla="val 7527"/>
                </a:avLst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</p:sp>
          <p:sp>
            <p:nvSpPr>
              <p:cNvPr id="151" name="Circular Arrow 150"/>
              <p:cNvSpPr/>
              <p:nvPr/>
            </p:nvSpPr>
            <p:spPr>
              <a:xfrm>
                <a:off x="1430403" y="3629247"/>
                <a:ext cx="1680969" cy="1680975"/>
              </a:xfrm>
              <a:prstGeom prst="circularArrow">
                <a:avLst>
                  <a:gd name="adj1" fmla="val 5984"/>
                  <a:gd name="adj2" fmla="val 394124"/>
                  <a:gd name="adj3" fmla="val 13313824"/>
                  <a:gd name="adj4" fmla="val 10508221"/>
                  <a:gd name="adj5" fmla="val 6981"/>
                </a:avLst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</p:sp>
        </p:grpSp>
      </p:grpSp>
      <p:grpSp>
        <p:nvGrpSpPr>
          <p:cNvPr id="58" name="Group 57"/>
          <p:cNvGrpSpPr/>
          <p:nvPr/>
        </p:nvGrpSpPr>
        <p:grpSpPr>
          <a:xfrm>
            <a:off x="1714274" y="4604085"/>
            <a:ext cx="3002694" cy="1672815"/>
            <a:chOff x="1704073" y="4881212"/>
            <a:chExt cx="3002694" cy="1672815"/>
          </a:xfrm>
        </p:grpSpPr>
        <p:sp>
          <p:nvSpPr>
            <p:cNvPr id="71" name="Down Arrow 70"/>
            <p:cNvSpPr/>
            <p:nvPr/>
          </p:nvSpPr>
          <p:spPr>
            <a:xfrm>
              <a:off x="2966204" y="6249227"/>
              <a:ext cx="476250" cy="304800"/>
            </a:xfrm>
            <a:prstGeom prst="downArrow">
              <a:avLst/>
            </a:prstGeom>
            <a:ln w="3175" cmpd="sng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grpSp>
          <p:nvGrpSpPr>
            <p:cNvPr id="49" name="Group 48"/>
            <p:cNvGrpSpPr/>
            <p:nvPr/>
          </p:nvGrpSpPr>
          <p:grpSpPr>
            <a:xfrm>
              <a:off x="1704073" y="5194836"/>
              <a:ext cx="3002694" cy="1143060"/>
              <a:chOff x="1766220" y="4732573"/>
              <a:chExt cx="3002694" cy="1143060"/>
            </a:xfrm>
          </p:grpSpPr>
          <p:grpSp>
            <p:nvGrpSpPr>
              <p:cNvPr id="42" name="Group 41"/>
              <p:cNvGrpSpPr/>
              <p:nvPr/>
            </p:nvGrpSpPr>
            <p:grpSpPr>
              <a:xfrm>
                <a:off x="1766220" y="4732573"/>
                <a:ext cx="848032" cy="860603"/>
                <a:chOff x="1672799" y="4724106"/>
                <a:chExt cx="848032" cy="860603"/>
              </a:xfrm>
            </p:grpSpPr>
            <p:pic>
              <p:nvPicPr>
                <p:cNvPr id="2" name="Picture 1"/>
                <p:cNvPicPr>
                  <a:picLocks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694534" y="4724106"/>
                  <a:ext cx="791999" cy="860603"/>
                </a:xfrm>
                <a:prstGeom prst="rect">
                  <a:avLst/>
                </a:prstGeom>
              </p:spPr>
            </p:pic>
            <p:sp>
              <p:nvSpPr>
                <p:cNvPr id="152" name="TextBox 151"/>
                <p:cNvSpPr txBox="1"/>
                <p:nvPr/>
              </p:nvSpPr>
              <p:spPr>
                <a:xfrm>
                  <a:off x="1672799" y="4773126"/>
                  <a:ext cx="848032" cy="7873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ct val="90000"/>
                    </a:lnSpc>
                  </a:pPr>
                  <a:r>
                    <a:rPr lang="en-US" sz="1000" dirty="0" smtClean="0">
                      <a:latin typeface="Helvetica"/>
                      <a:cs typeface="Helvetica"/>
                    </a:rPr>
                    <a:t>RNA </a:t>
                  </a:r>
                </a:p>
                <a:p>
                  <a:pPr algn="ctr">
                    <a:lnSpc>
                      <a:spcPct val="90000"/>
                    </a:lnSpc>
                  </a:pPr>
                  <a:r>
                    <a:rPr lang="en-US" sz="1000" dirty="0" smtClean="0">
                      <a:latin typeface="Helvetica"/>
                      <a:cs typeface="Helvetica"/>
                    </a:rPr>
                    <a:t>Databases:</a:t>
                  </a:r>
                  <a:endParaRPr lang="en-US" sz="1000" dirty="0">
                    <a:latin typeface="Helvetica"/>
                    <a:cs typeface="Helvetica"/>
                  </a:endParaRPr>
                </a:p>
                <a:p>
                  <a:pPr algn="ctr">
                    <a:lnSpc>
                      <a:spcPct val="110000"/>
                    </a:lnSpc>
                  </a:pPr>
                  <a:r>
                    <a:rPr lang="en-US" sz="1000" b="1" dirty="0" err="1" smtClean="0">
                      <a:latin typeface="Helvetica"/>
                      <a:cs typeface="Helvetica"/>
                    </a:rPr>
                    <a:t>miRBase</a:t>
                  </a:r>
                  <a:endParaRPr lang="en-US" sz="1000" b="1" dirty="0" smtClean="0">
                    <a:latin typeface="Helvetica"/>
                    <a:cs typeface="Helvetica"/>
                  </a:endParaRPr>
                </a:p>
                <a:p>
                  <a:pPr algn="ctr">
                    <a:lnSpc>
                      <a:spcPct val="120000"/>
                    </a:lnSpc>
                  </a:pPr>
                  <a:r>
                    <a:rPr lang="en-US" sz="1000" b="1" dirty="0" err="1" smtClean="0">
                      <a:latin typeface="Helvetica"/>
                      <a:cs typeface="Helvetica"/>
                    </a:rPr>
                    <a:t>Ensembl</a:t>
                  </a:r>
                  <a:r>
                    <a:rPr lang="en-US" sz="1000" b="1" dirty="0" smtClean="0">
                      <a:latin typeface="Helvetica"/>
                      <a:cs typeface="Helvetica"/>
                    </a:rPr>
                    <a:t> </a:t>
                  </a:r>
                </a:p>
                <a:p>
                  <a:pPr algn="ctr">
                    <a:lnSpc>
                      <a:spcPct val="30000"/>
                    </a:lnSpc>
                  </a:pPr>
                  <a:r>
                    <a:rPr lang="en-US" sz="1000" b="1" dirty="0" smtClean="0">
                      <a:latin typeface="Helvetica"/>
                      <a:cs typeface="Helvetica"/>
                    </a:rPr>
                    <a:t>….</a:t>
                  </a:r>
                  <a:endParaRPr lang="en-US" sz="1000" b="1" dirty="0">
                    <a:latin typeface="Helvetica"/>
                    <a:cs typeface="Helvetica"/>
                  </a:endParaRPr>
                </a:p>
              </p:txBody>
            </p:sp>
          </p:grpSp>
          <p:grpSp>
            <p:nvGrpSpPr>
              <p:cNvPr id="47" name="Group 46"/>
              <p:cNvGrpSpPr/>
              <p:nvPr/>
            </p:nvGrpSpPr>
            <p:grpSpPr>
              <a:xfrm>
                <a:off x="2841045" y="4933228"/>
                <a:ext cx="858061" cy="833812"/>
                <a:chOff x="2841045" y="4933228"/>
                <a:chExt cx="858061" cy="833812"/>
              </a:xfrm>
            </p:grpSpPr>
            <p:pic>
              <p:nvPicPr>
                <p:cNvPr id="86" name="Picture 85"/>
                <p:cNvPicPr>
                  <a:picLocks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862107" y="4933228"/>
                  <a:ext cx="792593" cy="833812"/>
                </a:xfrm>
                <a:prstGeom prst="rect">
                  <a:avLst/>
                </a:prstGeom>
              </p:spPr>
            </p:pic>
            <p:sp>
              <p:nvSpPr>
                <p:cNvPr id="153" name="TextBox 152"/>
                <p:cNvSpPr txBox="1"/>
                <p:nvPr/>
              </p:nvSpPr>
              <p:spPr>
                <a:xfrm>
                  <a:off x="2841045" y="4934984"/>
                  <a:ext cx="858061" cy="74892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000" dirty="0" smtClean="0">
                      <a:latin typeface="Helvetica"/>
                      <a:cs typeface="Helvetica"/>
                    </a:rPr>
                    <a:t>Gene</a:t>
                  </a:r>
                </a:p>
                <a:p>
                  <a:pPr algn="ctr"/>
                  <a:r>
                    <a:rPr lang="en-US" sz="1000" dirty="0" smtClean="0">
                      <a:latin typeface="Helvetica"/>
                      <a:cs typeface="Helvetica"/>
                    </a:rPr>
                    <a:t>Annotation</a:t>
                  </a:r>
                </a:p>
                <a:p>
                  <a:pPr algn="ctr">
                    <a:lnSpc>
                      <a:spcPct val="90000"/>
                    </a:lnSpc>
                  </a:pPr>
                  <a:endParaRPr lang="en-US" sz="500" dirty="0" smtClean="0">
                    <a:latin typeface="Helvetica"/>
                    <a:cs typeface="Helvetica"/>
                  </a:endParaRPr>
                </a:p>
                <a:p>
                  <a:pPr algn="ctr">
                    <a:lnSpc>
                      <a:spcPct val="90000"/>
                    </a:lnSpc>
                  </a:pPr>
                  <a:endParaRPr lang="en-US" sz="1000" dirty="0">
                    <a:latin typeface="Helvetica"/>
                    <a:cs typeface="Helvetica"/>
                  </a:endParaRPr>
                </a:p>
                <a:p>
                  <a:pPr algn="ctr">
                    <a:lnSpc>
                      <a:spcPct val="90000"/>
                    </a:lnSpc>
                  </a:pPr>
                  <a:r>
                    <a:rPr lang="en-US" sz="1000" b="1" dirty="0" smtClean="0">
                      <a:latin typeface="Helvetica"/>
                      <a:cs typeface="Helvetica"/>
                    </a:rPr>
                    <a:t>GENCODE</a:t>
                  </a:r>
                  <a:endParaRPr lang="en-US" sz="1000" b="1" dirty="0">
                    <a:latin typeface="Helvetica"/>
                    <a:cs typeface="Helvetica"/>
                  </a:endParaRPr>
                </a:p>
              </p:txBody>
            </p:sp>
          </p:grpSp>
          <p:grpSp>
            <p:nvGrpSpPr>
              <p:cNvPr id="43" name="Group 42"/>
              <p:cNvGrpSpPr/>
              <p:nvPr/>
            </p:nvGrpSpPr>
            <p:grpSpPr>
              <a:xfrm>
                <a:off x="3834187" y="5011633"/>
                <a:ext cx="934727" cy="864000"/>
                <a:chOff x="4541368" y="5011633"/>
                <a:chExt cx="934727" cy="864000"/>
              </a:xfrm>
            </p:grpSpPr>
            <p:pic>
              <p:nvPicPr>
                <p:cNvPr id="92" name="Picture 91"/>
                <p:cNvPicPr>
                  <a:picLocks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4620805" y="5011633"/>
                  <a:ext cx="791999" cy="864000"/>
                </a:xfrm>
                <a:prstGeom prst="rect">
                  <a:avLst/>
                </a:prstGeom>
              </p:spPr>
            </p:pic>
            <p:sp>
              <p:nvSpPr>
                <p:cNvPr id="154" name="TextBox 153"/>
                <p:cNvSpPr txBox="1"/>
                <p:nvPr/>
              </p:nvSpPr>
              <p:spPr>
                <a:xfrm>
                  <a:off x="4541368" y="5011633"/>
                  <a:ext cx="934727" cy="7873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ct val="90000"/>
                    </a:lnSpc>
                  </a:pPr>
                  <a:r>
                    <a:rPr lang="en-US" sz="1000" dirty="0" err="1" smtClean="0">
                      <a:latin typeface="Helvetica"/>
                      <a:cs typeface="Helvetica"/>
                    </a:rPr>
                    <a:t>Pseudogene</a:t>
                  </a:r>
                  <a:endParaRPr lang="en-US" sz="1000" dirty="0" smtClean="0">
                    <a:latin typeface="Helvetica"/>
                    <a:cs typeface="Helvetica"/>
                  </a:endParaRPr>
                </a:p>
                <a:p>
                  <a:pPr algn="ctr">
                    <a:lnSpc>
                      <a:spcPct val="90000"/>
                    </a:lnSpc>
                  </a:pPr>
                  <a:r>
                    <a:rPr lang="en-US" sz="1000" dirty="0" smtClean="0">
                      <a:latin typeface="Helvetica"/>
                      <a:cs typeface="Helvetica"/>
                    </a:rPr>
                    <a:t>Annotation</a:t>
                  </a:r>
                </a:p>
                <a:p>
                  <a:pPr algn="ctr">
                    <a:lnSpc>
                      <a:spcPct val="90000"/>
                    </a:lnSpc>
                  </a:pPr>
                  <a:endParaRPr lang="en-US" sz="1000" dirty="0" smtClean="0">
                    <a:latin typeface="Helvetica"/>
                    <a:cs typeface="Helvetica"/>
                  </a:endParaRPr>
                </a:p>
                <a:p>
                  <a:pPr algn="ctr">
                    <a:lnSpc>
                      <a:spcPct val="90000"/>
                    </a:lnSpc>
                  </a:pPr>
                  <a:endParaRPr lang="en-US" sz="1000" dirty="0">
                    <a:latin typeface="Helvetica"/>
                    <a:cs typeface="Helvetica"/>
                  </a:endParaRPr>
                </a:p>
                <a:p>
                  <a:pPr algn="ctr">
                    <a:lnSpc>
                      <a:spcPct val="90000"/>
                    </a:lnSpc>
                  </a:pPr>
                  <a:r>
                    <a:rPr lang="en-US" sz="1000" b="1" dirty="0" err="1" smtClean="0">
                      <a:latin typeface="Helvetica"/>
                      <a:cs typeface="Helvetica"/>
                    </a:rPr>
                    <a:t>psiDR</a:t>
                  </a:r>
                  <a:endParaRPr lang="en-US" sz="1000" b="1" dirty="0">
                    <a:latin typeface="Helvetica"/>
                    <a:cs typeface="Helvetica"/>
                  </a:endParaRPr>
                </a:p>
              </p:txBody>
            </p:sp>
          </p:grpSp>
          <p:sp>
            <p:nvSpPr>
              <p:cNvPr id="155" name="Down Arrow 154"/>
              <p:cNvSpPr/>
              <p:nvPr/>
            </p:nvSpPr>
            <p:spPr>
              <a:xfrm rot="17672221">
                <a:off x="2618003" y="4983322"/>
                <a:ext cx="256364" cy="298702"/>
              </a:xfrm>
              <a:prstGeom prst="downArrow">
                <a:avLst/>
              </a:prstGeom>
              <a:noFill/>
              <a:ln w="3175" cmpd="sng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sp>
          <p:sp>
            <p:nvSpPr>
              <p:cNvPr id="156" name="Down Arrow 155"/>
              <p:cNvSpPr/>
              <p:nvPr/>
            </p:nvSpPr>
            <p:spPr>
              <a:xfrm rot="17672221">
                <a:off x="3657753" y="5217481"/>
                <a:ext cx="256364" cy="298702"/>
              </a:xfrm>
              <a:prstGeom prst="downArrow">
                <a:avLst/>
              </a:prstGeom>
              <a:noFill/>
              <a:ln w="3175" cmpd="sng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sp>
        </p:grpSp>
        <p:grpSp>
          <p:nvGrpSpPr>
            <p:cNvPr id="169" name="Group 168"/>
            <p:cNvGrpSpPr/>
            <p:nvPr/>
          </p:nvGrpSpPr>
          <p:grpSpPr>
            <a:xfrm>
              <a:off x="2039185" y="4881212"/>
              <a:ext cx="2356958" cy="272976"/>
              <a:chOff x="1503909" y="4941714"/>
              <a:chExt cx="2356958" cy="272976"/>
            </a:xfrm>
          </p:grpSpPr>
          <p:cxnSp>
            <p:nvCxnSpPr>
              <p:cNvPr id="170" name="Straight Connector 169"/>
              <p:cNvCxnSpPr/>
              <p:nvPr/>
            </p:nvCxnSpPr>
            <p:spPr>
              <a:xfrm flipV="1">
                <a:off x="1836992" y="4943335"/>
                <a:ext cx="0" cy="220134"/>
              </a:xfrm>
              <a:prstGeom prst="line">
                <a:avLst/>
              </a:prstGeom>
              <a:ln w="3175" cmpd="sng">
                <a:solidFill>
                  <a:schemeClr val="tx1"/>
                </a:solidFill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grpSp>
            <p:nvGrpSpPr>
              <p:cNvPr id="171" name="Group 170"/>
              <p:cNvGrpSpPr/>
              <p:nvPr/>
            </p:nvGrpSpPr>
            <p:grpSpPr>
              <a:xfrm>
                <a:off x="1503909" y="4941714"/>
                <a:ext cx="2356958" cy="272976"/>
                <a:chOff x="1503909" y="4941714"/>
                <a:chExt cx="2356958" cy="272976"/>
              </a:xfrm>
            </p:grpSpPr>
            <p:cxnSp>
              <p:nvCxnSpPr>
                <p:cNvPr id="175" name="Straight Connector 174"/>
                <p:cNvCxnSpPr/>
                <p:nvPr/>
              </p:nvCxnSpPr>
              <p:spPr>
                <a:xfrm>
                  <a:off x="1503909" y="4985670"/>
                  <a:ext cx="2356958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sp>
              <p:nvSpPr>
                <p:cNvPr id="176" name="Rectangle 175"/>
                <p:cNvSpPr/>
                <p:nvPr/>
              </p:nvSpPr>
              <p:spPr>
                <a:xfrm>
                  <a:off x="2633574" y="4941714"/>
                  <a:ext cx="518670" cy="103650"/>
                </a:xfrm>
                <a:prstGeom prst="rect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7" name="Rectangle 176"/>
                <p:cNvSpPr/>
                <p:nvPr/>
              </p:nvSpPr>
              <p:spPr>
                <a:xfrm>
                  <a:off x="3463822" y="4941714"/>
                  <a:ext cx="285688" cy="103650"/>
                </a:xfrm>
                <a:prstGeom prst="rect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8" name="Rectangle 177"/>
                <p:cNvSpPr/>
                <p:nvPr/>
              </p:nvSpPr>
              <p:spPr>
                <a:xfrm>
                  <a:off x="1656282" y="4941714"/>
                  <a:ext cx="180710" cy="103650"/>
                </a:xfrm>
                <a:prstGeom prst="rect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79" name="Straight Connector 178"/>
                <p:cNvCxnSpPr/>
                <p:nvPr/>
              </p:nvCxnSpPr>
              <p:spPr>
                <a:xfrm>
                  <a:off x="1503909" y="5154996"/>
                  <a:ext cx="2356958" cy="0"/>
                </a:xfrm>
                <a:prstGeom prst="line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sp>
              <p:nvSpPr>
                <p:cNvPr id="180" name="Rectangle 179"/>
                <p:cNvSpPr/>
                <p:nvPr/>
              </p:nvSpPr>
              <p:spPr>
                <a:xfrm>
                  <a:off x="3463822" y="5111040"/>
                  <a:ext cx="285688" cy="103650"/>
                </a:xfrm>
                <a:prstGeom prst="rect">
                  <a:avLst/>
                </a:prstGeom>
                <a:solidFill>
                  <a:srgbClr val="7F7F7F"/>
                </a:solidFill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1" name="Rectangle 180"/>
                <p:cNvSpPr/>
                <p:nvPr/>
              </p:nvSpPr>
              <p:spPr>
                <a:xfrm>
                  <a:off x="1656281" y="5111040"/>
                  <a:ext cx="404293" cy="103650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72" name="Straight Connector 171"/>
              <p:cNvCxnSpPr/>
              <p:nvPr/>
            </p:nvCxnSpPr>
            <p:spPr>
              <a:xfrm flipV="1">
                <a:off x="1656282" y="4985670"/>
                <a:ext cx="0" cy="220134"/>
              </a:xfrm>
              <a:prstGeom prst="line">
                <a:avLst/>
              </a:prstGeom>
              <a:ln w="3175" cmpd="sng">
                <a:solidFill>
                  <a:schemeClr val="tx1"/>
                </a:solidFill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 flipV="1">
                <a:off x="3749510" y="4943764"/>
                <a:ext cx="0" cy="220134"/>
              </a:xfrm>
              <a:prstGeom prst="line">
                <a:avLst/>
              </a:prstGeom>
              <a:ln w="3175" cmpd="sng">
                <a:solidFill>
                  <a:schemeClr val="tx1"/>
                </a:solidFill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 flipV="1">
                <a:off x="3463822" y="4985670"/>
                <a:ext cx="0" cy="220134"/>
              </a:xfrm>
              <a:prstGeom prst="line">
                <a:avLst/>
              </a:prstGeom>
              <a:ln w="3175" cmpd="sng">
                <a:solidFill>
                  <a:schemeClr val="tx1"/>
                </a:solidFill>
                <a:prstDash val="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</p:grpSp>
      <p:grpSp>
        <p:nvGrpSpPr>
          <p:cNvPr id="64" name="Group 63"/>
          <p:cNvGrpSpPr/>
          <p:nvPr/>
        </p:nvGrpSpPr>
        <p:grpSpPr>
          <a:xfrm>
            <a:off x="1958914" y="7247106"/>
            <a:ext cx="3654044" cy="908706"/>
            <a:chOff x="1932834" y="7714619"/>
            <a:chExt cx="3654044" cy="908706"/>
          </a:xfrm>
        </p:grpSpPr>
        <p:grpSp>
          <p:nvGrpSpPr>
            <p:cNvPr id="157" name="Group 156"/>
            <p:cNvGrpSpPr/>
            <p:nvPr/>
          </p:nvGrpSpPr>
          <p:grpSpPr>
            <a:xfrm>
              <a:off x="1932834" y="7789513"/>
              <a:ext cx="3654044" cy="833812"/>
              <a:chOff x="1354840" y="6528966"/>
              <a:chExt cx="3654044" cy="833812"/>
            </a:xfrm>
          </p:grpSpPr>
          <p:grpSp>
            <p:nvGrpSpPr>
              <p:cNvPr id="158" name="Group 157"/>
              <p:cNvGrpSpPr/>
              <p:nvPr/>
            </p:nvGrpSpPr>
            <p:grpSpPr>
              <a:xfrm>
                <a:off x="1354840" y="6751280"/>
                <a:ext cx="1127837" cy="400110"/>
                <a:chOff x="1354840" y="6751280"/>
                <a:chExt cx="1127837" cy="400110"/>
              </a:xfrm>
            </p:grpSpPr>
            <p:sp>
              <p:nvSpPr>
                <p:cNvPr id="185" name="Document 184"/>
                <p:cNvSpPr/>
                <p:nvPr/>
              </p:nvSpPr>
              <p:spPr>
                <a:xfrm>
                  <a:off x="1436484" y="6793797"/>
                  <a:ext cx="954945" cy="357593"/>
                </a:xfrm>
                <a:prstGeom prst="flowChartDocument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6" name="TextBox 185"/>
                <p:cNvSpPr txBox="1"/>
                <p:nvPr/>
              </p:nvSpPr>
              <p:spPr>
                <a:xfrm>
                  <a:off x="1354840" y="6751280"/>
                  <a:ext cx="1127837" cy="400110"/>
                </a:xfrm>
                <a:prstGeom prst="rect">
                  <a:avLst/>
                </a:prstGeom>
                <a:noFill/>
                <a:ln w="3175" cmpd="sng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lang="en-US" sz="500" dirty="0" smtClean="0">
                      <a:latin typeface="Courier"/>
                      <a:cs typeface="Courier"/>
                    </a:rPr>
                    <a:t>&gt;Seq1</a:t>
                  </a:r>
                </a:p>
                <a:p>
                  <a:r>
                    <a:rPr lang="en-US" sz="500" dirty="0" err="1">
                      <a:latin typeface="Courier"/>
                      <a:cs typeface="Courier"/>
                    </a:rPr>
                    <a:t>a</a:t>
                  </a:r>
                  <a:r>
                    <a:rPr lang="en-US" sz="500" dirty="0" err="1" smtClean="0">
                      <a:latin typeface="Courier"/>
                      <a:cs typeface="Courier"/>
                    </a:rPr>
                    <a:t>tgctgatcccttctcgtagtaatctcctaatatattgtagtgcagcagtgctg</a:t>
                  </a:r>
                  <a:r>
                    <a:rPr lang="en-US" sz="500" dirty="0" smtClean="0">
                      <a:latin typeface="Courier"/>
                      <a:cs typeface="Courier"/>
                    </a:rPr>
                    <a:t>……….</a:t>
                  </a:r>
                </a:p>
              </p:txBody>
            </p:sp>
          </p:grpSp>
          <p:grpSp>
            <p:nvGrpSpPr>
              <p:cNvPr id="159" name="Group 158"/>
              <p:cNvGrpSpPr/>
              <p:nvPr/>
            </p:nvGrpSpPr>
            <p:grpSpPr>
              <a:xfrm>
                <a:off x="2456645" y="6762047"/>
                <a:ext cx="699304" cy="400110"/>
                <a:chOff x="2424895" y="6762047"/>
                <a:chExt cx="699304" cy="400110"/>
              </a:xfrm>
            </p:grpSpPr>
            <p:sp>
              <p:nvSpPr>
                <p:cNvPr id="168" name="Document 167"/>
                <p:cNvSpPr/>
                <p:nvPr/>
              </p:nvSpPr>
              <p:spPr>
                <a:xfrm>
                  <a:off x="2503111" y="6793797"/>
                  <a:ext cx="520748" cy="357593"/>
                </a:xfrm>
                <a:prstGeom prst="flowChartDocument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4" name="TextBox 183"/>
                <p:cNvSpPr txBox="1"/>
                <p:nvPr/>
              </p:nvSpPr>
              <p:spPr>
                <a:xfrm>
                  <a:off x="2424895" y="6762047"/>
                  <a:ext cx="699304" cy="400110"/>
                </a:xfrm>
                <a:prstGeom prst="rect">
                  <a:avLst/>
                </a:prstGeom>
                <a:noFill/>
                <a:ln w="3175" cmpd="sng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lang="en-US" sz="500" dirty="0" smtClean="0">
                      <a:latin typeface="Courier"/>
                      <a:cs typeface="Courier"/>
                    </a:rPr>
                    <a:t>&gt;pepSeq1</a:t>
                  </a:r>
                </a:p>
                <a:p>
                  <a:r>
                    <a:rPr lang="en-US" sz="500" dirty="0" smtClean="0">
                      <a:latin typeface="Courier"/>
                      <a:cs typeface="Courier"/>
                    </a:rPr>
                    <a:t>MLICRPTSSAAGVILMGFHISPLTCADAAGGRL…</a:t>
                  </a:r>
                </a:p>
              </p:txBody>
            </p:sp>
          </p:grpSp>
          <p:sp>
            <p:nvSpPr>
              <p:cNvPr id="160" name="Right Arrow 159"/>
              <p:cNvSpPr/>
              <p:nvPr/>
            </p:nvSpPr>
            <p:spPr>
              <a:xfrm>
                <a:off x="2416669" y="6896826"/>
                <a:ext cx="97226" cy="120667"/>
              </a:xfrm>
              <a:prstGeom prst="rightArrow">
                <a:avLst/>
              </a:prstGeom>
              <a:ln w="3175" cmpd="sng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1" name="Right Arrow 160"/>
              <p:cNvSpPr/>
              <p:nvPr/>
            </p:nvSpPr>
            <p:spPr>
              <a:xfrm>
                <a:off x="3097281" y="6896826"/>
                <a:ext cx="97226" cy="120667"/>
              </a:xfrm>
              <a:prstGeom prst="rightArrow">
                <a:avLst/>
              </a:prstGeom>
              <a:ln w="3175" cmpd="sng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62" name="Picture 161"/>
              <p:cNvPicPr>
                <a:picLocks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72282" y="6528966"/>
                <a:ext cx="792593" cy="833812"/>
              </a:xfrm>
              <a:prstGeom prst="rect">
                <a:avLst/>
              </a:prstGeom>
            </p:spPr>
          </p:pic>
          <p:sp>
            <p:nvSpPr>
              <p:cNvPr id="163" name="TextBox 162"/>
              <p:cNvSpPr txBox="1"/>
              <p:nvPr/>
            </p:nvSpPr>
            <p:spPr>
              <a:xfrm>
                <a:off x="3168976" y="6706296"/>
                <a:ext cx="81889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latin typeface="Helvetica"/>
                    <a:cs typeface="Helvetica"/>
                  </a:rPr>
                  <a:t>Protein Databases</a:t>
                </a:r>
                <a:endParaRPr lang="en-US" sz="1000" dirty="0">
                  <a:latin typeface="Helvetica"/>
                  <a:cs typeface="Helvetica"/>
                </a:endParaRPr>
              </a:p>
            </p:txBody>
          </p:sp>
          <p:grpSp>
            <p:nvGrpSpPr>
              <p:cNvPr id="164" name="Group 163"/>
              <p:cNvGrpSpPr/>
              <p:nvPr/>
            </p:nvGrpSpPr>
            <p:grpSpPr>
              <a:xfrm>
                <a:off x="4273617" y="6595422"/>
                <a:ext cx="735267" cy="701981"/>
                <a:chOff x="4338383" y="6638706"/>
                <a:chExt cx="735267" cy="701981"/>
              </a:xfrm>
            </p:grpSpPr>
            <p:sp>
              <p:nvSpPr>
                <p:cNvPr id="166" name="Multidocument 165"/>
                <p:cNvSpPr/>
                <p:nvPr/>
              </p:nvSpPr>
              <p:spPr>
                <a:xfrm>
                  <a:off x="4424735" y="6638706"/>
                  <a:ext cx="648915" cy="701981"/>
                </a:xfrm>
                <a:prstGeom prst="flowChartMultidocument">
                  <a:avLst/>
                </a:prstGeom>
                <a:ln w="3175" cmpd="sng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 dirty="0"/>
                </a:p>
              </p:txBody>
            </p:sp>
            <p:sp>
              <p:nvSpPr>
                <p:cNvPr id="167" name="TextBox 166"/>
                <p:cNvSpPr txBox="1"/>
                <p:nvPr/>
              </p:nvSpPr>
              <p:spPr>
                <a:xfrm>
                  <a:off x="4338383" y="6804077"/>
                  <a:ext cx="735267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000" b="1" dirty="0" smtClean="0">
                      <a:latin typeface="He;"/>
                      <a:cs typeface="He;"/>
                    </a:rPr>
                    <a:t>Peptide matches</a:t>
                  </a:r>
                  <a:endParaRPr lang="en-US" sz="1000" b="1" dirty="0">
                    <a:latin typeface="He;"/>
                    <a:cs typeface="He;"/>
                  </a:endParaRPr>
                </a:p>
              </p:txBody>
            </p:sp>
          </p:grpSp>
        </p:grpSp>
        <p:sp>
          <p:nvSpPr>
            <p:cNvPr id="187" name="Down Arrow 186"/>
            <p:cNvSpPr/>
            <p:nvPr/>
          </p:nvSpPr>
          <p:spPr>
            <a:xfrm>
              <a:off x="2953081" y="7714619"/>
              <a:ext cx="476250" cy="304800"/>
            </a:xfrm>
            <a:prstGeom prst="downArrow">
              <a:avLst/>
            </a:prstGeom>
            <a:ln w="3175" cmpd="sng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188" name="Down Arrow 187"/>
            <p:cNvSpPr/>
            <p:nvPr/>
          </p:nvSpPr>
          <p:spPr>
            <a:xfrm rot="16200000" flipH="1">
              <a:off x="4500601" y="8078718"/>
              <a:ext cx="476250" cy="304800"/>
            </a:xfrm>
            <a:prstGeom prst="downArrow">
              <a:avLst/>
            </a:prstGeom>
            <a:ln w="3175" cmpd="sng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</p:grpSp>
      <p:sp>
        <p:nvSpPr>
          <p:cNvPr id="53" name="TextBox 52"/>
          <p:cNvSpPr txBox="1"/>
          <p:nvPr/>
        </p:nvSpPr>
        <p:spPr>
          <a:xfrm>
            <a:off x="2345076" y="1532472"/>
            <a:ext cx="4984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  <a:latin typeface="Helvetica"/>
                <a:cs typeface="Helvetica"/>
              </a:rPr>
              <a:t>Filter</a:t>
            </a:r>
            <a:endParaRPr lang="en-US" sz="10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446992" y="6248080"/>
            <a:ext cx="3859591" cy="999026"/>
            <a:chOff x="451900" y="6585029"/>
            <a:chExt cx="3859591" cy="999026"/>
          </a:xfrm>
        </p:grpSpPr>
        <p:sp>
          <p:nvSpPr>
            <p:cNvPr id="139" name="Down Arrow 138"/>
            <p:cNvSpPr/>
            <p:nvPr/>
          </p:nvSpPr>
          <p:spPr>
            <a:xfrm rot="5400000">
              <a:off x="1544002" y="6939700"/>
              <a:ext cx="476250" cy="304800"/>
            </a:xfrm>
            <a:prstGeom prst="downArrow">
              <a:avLst/>
            </a:prstGeom>
            <a:ln w="3175" cmpd="sng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85" name="Right Arrow 84"/>
            <p:cNvSpPr/>
            <p:nvPr/>
          </p:nvSpPr>
          <p:spPr>
            <a:xfrm>
              <a:off x="2981647" y="6973035"/>
              <a:ext cx="183942" cy="103791"/>
            </a:xfrm>
            <a:prstGeom prst="rightArrow">
              <a:avLst/>
            </a:prstGeom>
            <a:ln w="3175" cmpd="sng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0" name="Picture 49"/>
            <p:cNvPicPr>
              <a:picLocks noChangeAspect="1"/>
            </p:cNvPicPr>
            <p:nvPr/>
          </p:nvPicPr>
          <p:blipFill rotWithShape="1">
            <a:blip r:embed="rId5">
              <a:biLevel thresh="75000"/>
            </a:blip>
            <a:srcRect l="10053" t="2694" r="3892" b="8081"/>
            <a:stretch/>
          </p:blipFill>
          <p:spPr>
            <a:xfrm>
              <a:off x="3362848" y="6670848"/>
              <a:ext cx="784911" cy="779466"/>
            </a:xfrm>
            <a:prstGeom prst="rect">
              <a:avLst/>
            </a:prstGeom>
            <a:ln>
              <a:noFill/>
            </a:ln>
          </p:spPr>
        </p:pic>
        <p:sp>
          <p:nvSpPr>
            <p:cNvPr id="51" name="TextBox 50"/>
            <p:cNvSpPr txBox="1"/>
            <p:nvPr/>
          </p:nvSpPr>
          <p:spPr>
            <a:xfrm>
              <a:off x="3248139" y="7384000"/>
              <a:ext cx="1063352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dirty="0" smtClean="0">
                  <a:latin typeface="Helvetica"/>
                  <a:cs typeface="Helvetica"/>
                </a:rPr>
                <a:t>False Positive Rate</a:t>
              </a:r>
              <a:endParaRPr lang="en-US" sz="700" dirty="0">
                <a:latin typeface="Helvetica"/>
                <a:cs typeface="Helvetica"/>
              </a:endParaRPr>
            </a:p>
          </p:txBody>
        </p:sp>
        <p:sp>
          <p:nvSpPr>
            <p:cNvPr id="182" name="TextBox 181"/>
            <p:cNvSpPr txBox="1"/>
            <p:nvPr/>
          </p:nvSpPr>
          <p:spPr>
            <a:xfrm rot="16200000">
              <a:off x="2834387" y="6957344"/>
              <a:ext cx="944686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dirty="0" smtClean="0">
                  <a:latin typeface="Helvetica"/>
                  <a:cs typeface="Helvetica"/>
                </a:rPr>
                <a:t>True Positive Rate</a:t>
              </a:r>
              <a:endParaRPr lang="en-US" sz="700" dirty="0">
                <a:latin typeface="Helvetica"/>
                <a:cs typeface="Helvetica"/>
              </a:endParaRPr>
            </a:p>
          </p:txBody>
        </p:sp>
        <p:sp>
          <p:nvSpPr>
            <p:cNvPr id="183" name="Multidocument 182"/>
            <p:cNvSpPr/>
            <p:nvPr/>
          </p:nvSpPr>
          <p:spPr>
            <a:xfrm>
              <a:off x="538252" y="6769559"/>
              <a:ext cx="961864" cy="701981"/>
            </a:xfrm>
            <a:prstGeom prst="flowChartMultidocument">
              <a:avLst/>
            </a:prstGeom>
            <a:ln w="3175" cmpd="sng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51900" y="6934930"/>
              <a:ext cx="990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err="1" smtClean="0">
                  <a:latin typeface="He;"/>
                  <a:cs typeface="He;"/>
                </a:rPr>
                <a:t>exRNA</a:t>
              </a:r>
              <a:r>
                <a:rPr lang="en-US" sz="1000" b="1" smtClean="0">
                  <a:latin typeface="He;"/>
                  <a:cs typeface="He;"/>
                </a:rPr>
                <a:t> transcription</a:t>
              </a:r>
              <a:endParaRPr lang="en-US" sz="1000" b="1" dirty="0">
                <a:latin typeface="He;"/>
                <a:cs typeface="He;"/>
              </a:endParaRPr>
            </a:p>
          </p:txBody>
        </p:sp>
        <p:sp>
          <p:nvSpPr>
            <p:cNvPr id="189" name="Predefined Process 188"/>
            <p:cNvSpPr/>
            <p:nvPr/>
          </p:nvSpPr>
          <p:spPr>
            <a:xfrm>
              <a:off x="2236508" y="6741603"/>
              <a:ext cx="681076" cy="631791"/>
            </a:xfrm>
            <a:prstGeom prst="flowChartPredefinedProcess">
              <a:avLst/>
            </a:prstGeom>
            <a:gradFill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scene3d>
              <a:camera prst="obliqueTopLeft"/>
              <a:lightRig rig="contrasting" dir="t">
                <a:rot lat="0" lon="0" rev="18600000"/>
              </a:lightRig>
            </a:scene3d>
            <a:sp3d extrusionH="69850" contourW="6350" prstMaterial="metal">
              <a:bevelT/>
              <a:bevelB/>
            </a:sp3d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TextBox 189"/>
            <p:cNvSpPr txBox="1"/>
            <p:nvPr/>
          </p:nvSpPr>
          <p:spPr>
            <a:xfrm>
              <a:off x="2120759" y="6852529"/>
              <a:ext cx="891275" cy="4231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0000"/>
                </a:lnSpc>
              </a:pPr>
              <a:r>
                <a:rPr lang="en-US" sz="1000" b="1" dirty="0" smtClean="0">
                  <a:solidFill>
                    <a:schemeClr val="bg1"/>
                  </a:solidFill>
                  <a:latin typeface="Helvetica"/>
                  <a:cs typeface="Helvetica"/>
                </a:rPr>
                <a:t>New</a:t>
              </a:r>
              <a:endParaRPr lang="en-US" sz="1000" b="1" dirty="0" smtClean="0">
                <a:solidFill>
                  <a:schemeClr val="bg1"/>
                </a:solidFill>
                <a:latin typeface="Helvetica"/>
                <a:cs typeface="Helvetica"/>
              </a:endParaRPr>
            </a:p>
            <a:p>
              <a:pPr algn="ctr">
                <a:lnSpc>
                  <a:spcPct val="70000"/>
                </a:lnSpc>
              </a:pPr>
              <a:r>
                <a:rPr lang="en-US" sz="1000" b="1" dirty="0" smtClean="0">
                  <a:solidFill>
                    <a:schemeClr val="bg1"/>
                  </a:solidFill>
                  <a:latin typeface="Helvetica"/>
                  <a:cs typeface="Helvetica"/>
                </a:rPr>
                <a:t>Statistics</a:t>
              </a:r>
            </a:p>
            <a:p>
              <a:pPr algn="ctr">
                <a:lnSpc>
                  <a:spcPct val="70000"/>
                </a:lnSpc>
              </a:pPr>
              <a:r>
                <a:rPr lang="en-US" sz="1000" b="1" dirty="0" smtClean="0">
                  <a:solidFill>
                    <a:schemeClr val="bg1"/>
                  </a:solidFill>
                  <a:latin typeface="Helvetica"/>
                  <a:cs typeface="Helvetica"/>
                </a:rPr>
                <a:t>Tools</a:t>
              </a:r>
              <a:endParaRPr lang="en-US" sz="1000" b="1" dirty="0">
                <a:solidFill>
                  <a:schemeClr val="bg1"/>
                </a:solidFill>
                <a:latin typeface="Helvetica"/>
                <a:cs typeface="Helvetica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671334" y="7143474"/>
              <a:ext cx="54665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latin typeface="Helvetica"/>
                  <a:cs typeface="Helvetica"/>
                </a:rPr>
                <a:t>ROC</a:t>
              </a:r>
              <a:endParaRPr lang="en-US" sz="1000" b="1" dirty="0">
                <a:latin typeface="Helvetica"/>
                <a:cs typeface="Helvetica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2657500" y="-23757"/>
            <a:ext cx="1146540" cy="371897"/>
            <a:chOff x="2657500" y="93718"/>
            <a:chExt cx="1146540" cy="371897"/>
          </a:xfrm>
        </p:grpSpPr>
        <p:sp>
          <p:nvSpPr>
            <p:cNvPr id="67" name="Document 66"/>
            <p:cNvSpPr/>
            <p:nvPr/>
          </p:nvSpPr>
          <p:spPr>
            <a:xfrm>
              <a:off x="2657500" y="136525"/>
              <a:ext cx="1146540" cy="288925"/>
            </a:xfrm>
            <a:prstGeom prst="flowChartDocument">
              <a:avLst/>
            </a:prstGeom>
            <a:noFill/>
            <a:ln w="3175" cmpd="sng">
              <a:solidFill>
                <a:schemeClr val="tx1"/>
              </a:solidFill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765567" y="93718"/>
              <a:ext cx="900859" cy="3718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000" dirty="0" smtClean="0">
                  <a:latin typeface="Helvetica"/>
                  <a:cs typeface="Helvetica"/>
                </a:rPr>
                <a:t>Sequencing Data</a:t>
              </a:r>
              <a:endParaRPr lang="en-US" sz="1000" dirty="0">
                <a:latin typeface="Helvetica"/>
                <a:cs typeface="Helvetica"/>
              </a:endParaRPr>
            </a:p>
          </p:txBody>
        </p:sp>
      </p:grpSp>
      <p:sp>
        <p:nvSpPr>
          <p:cNvPr id="193" name="Down Arrow 192"/>
          <p:cNvSpPr/>
          <p:nvPr/>
        </p:nvSpPr>
        <p:spPr>
          <a:xfrm>
            <a:off x="2976304" y="324228"/>
            <a:ext cx="476250" cy="180403"/>
          </a:xfrm>
          <a:prstGeom prst="downArrow">
            <a:avLst/>
          </a:prstGeom>
          <a:ln w="3175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196" name="Down Arrow 195"/>
          <p:cNvSpPr/>
          <p:nvPr/>
        </p:nvSpPr>
        <p:spPr>
          <a:xfrm>
            <a:off x="2955761" y="8079578"/>
            <a:ext cx="476250" cy="304800"/>
          </a:xfrm>
          <a:prstGeom prst="downArrow">
            <a:avLst/>
          </a:prstGeom>
          <a:ln w="3175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grpSp>
        <p:nvGrpSpPr>
          <p:cNvPr id="77" name="Group 76"/>
          <p:cNvGrpSpPr/>
          <p:nvPr/>
        </p:nvGrpSpPr>
        <p:grpSpPr>
          <a:xfrm>
            <a:off x="1216567" y="8361113"/>
            <a:ext cx="3942808" cy="701981"/>
            <a:chOff x="1216567" y="8276443"/>
            <a:chExt cx="3942808" cy="701981"/>
          </a:xfrm>
        </p:grpSpPr>
        <p:sp>
          <p:nvSpPr>
            <p:cNvPr id="194" name="Predefined Process 193"/>
            <p:cNvSpPr/>
            <p:nvPr/>
          </p:nvSpPr>
          <p:spPr>
            <a:xfrm>
              <a:off x="2881316" y="8456184"/>
              <a:ext cx="681076" cy="443342"/>
            </a:xfrm>
            <a:prstGeom prst="flowChartPredefinedProcess">
              <a:avLst/>
            </a:prstGeom>
            <a:gradFill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scene3d>
              <a:camera prst="obliqueTopLeft"/>
              <a:lightRig rig="contrasting" dir="t">
                <a:rot lat="0" lon="0" rev="18600000"/>
              </a:lightRig>
            </a:scene3d>
            <a:sp3d extrusionH="69850" contourW="6350" prstMaterial="metal">
              <a:bevelT/>
              <a:bevelB/>
            </a:sp3d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2765567" y="8576634"/>
              <a:ext cx="891275" cy="2077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0000"/>
                </a:lnSpc>
              </a:pPr>
              <a:r>
                <a:rPr lang="en-US" sz="1000" b="1" dirty="0" err="1" smtClean="0">
                  <a:solidFill>
                    <a:schemeClr val="bg1"/>
                  </a:solidFill>
                  <a:latin typeface="Helvetica"/>
                  <a:cs typeface="Helvetica"/>
                </a:rPr>
                <a:t>AlleleSeq</a:t>
              </a:r>
              <a:endParaRPr lang="en-US" sz="1000" b="1" dirty="0" smtClean="0">
                <a:solidFill>
                  <a:schemeClr val="bg1"/>
                </a:solidFill>
                <a:latin typeface="Helvetica"/>
                <a:cs typeface="Helvetica"/>
              </a:endParaRPr>
            </a:p>
          </p:txBody>
        </p:sp>
        <p:sp>
          <p:nvSpPr>
            <p:cNvPr id="197" name="Down Arrow 196"/>
            <p:cNvSpPr/>
            <p:nvPr/>
          </p:nvSpPr>
          <p:spPr>
            <a:xfrm rot="16200000" flipH="1">
              <a:off x="3629485" y="8509731"/>
              <a:ext cx="476250" cy="304800"/>
            </a:xfrm>
            <a:prstGeom prst="downArrow">
              <a:avLst/>
            </a:prstGeom>
            <a:ln w="3175" cmpd="sng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198" name="Down Arrow 197"/>
            <p:cNvSpPr/>
            <p:nvPr/>
          </p:nvSpPr>
          <p:spPr>
            <a:xfrm rot="5400000">
              <a:off x="2289883" y="8509001"/>
              <a:ext cx="476250" cy="304800"/>
            </a:xfrm>
            <a:prstGeom prst="downArrow">
              <a:avLst/>
            </a:prstGeom>
            <a:ln w="3175" cmpd="sng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199" name="Multidocument 198"/>
            <p:cNvSpPr/>
            <p:nvPr/>
          </p:nvSpPr>
          <p:spPr>
            <a:xfrm>
              <a:off x="4165962" y="8276443"/>
              <a:ext cx="993413" cy="701981"/>
            </a:xfrm>
            <a:prstGeom prst="flowChartMultidocument">
              <a:avLst/>
            </a:prstGeom>
            <a:ln w="3175" cmpd="sng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  <p:sp>
          <p:nvSpPr>
            <p:cNvPr id="200" name="TextBox 199"/>
            <p:cNvSpPr txBox="1"/>
            <p:nvPr/>
          </p:nvSpPr>
          <p:spPr>
            <a:xfrm>
              <a:off x="4113204" y="8362439"/>
              <a:ext cx="91149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latin typeface="He;"/>
                  <a:cs typeface="He;"/>
                </a:rPr>
                <a:t>Allele Specific </a:t>
              </a:r>
            </a:p>
            <a:p>
              <a:pPr algn="ctr"/>
              <a:r>
                <a:rPr lang="en-US" sz="1000" b="1" dirty="0" smtClean="0">
                  <a:latin typeface="He;"/>
                  <a:cs typeface="He;"/>
                </a:rPr>
                <a:t>Expression</a:t>
              </a:r>
              <a:endParaRPr lang="en-US" sz="1000" b="1" dirty="0">
                <a:latin typeface="He;"/>
                <a:cs typeface="He;"/>
              </a:endParaRPr>
            </a:p>
          </p:txBody>
        </p:sp>
        <p:sp>
          <p:nvSpPr>
            <p:cNvPr id="201" name="Multidocument 200"/>
            <p:cNvSpPr/>
            <p:nvPr/>
          </p:nvSpPr>
          <p:spPr>
            <a:xfrm>
              <a:off x="1269325" y="8276443"/>
              <a:ext cx="993413" cy="701981"/>
            </a:xfrm>
            <a:prstGeom prst="flowChartMultidocument">
              <a:avLst/>
            </a:prstGeom>
            <a:ln w="3175" cmpd="sng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1216567" y="8362439"/>
              <a:ext cx="91149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latin typeface="He;"/>
                  <a:cs typeface="He;"/>
                </a:rPr>
                <a:t>RNA </a:t>
              </a:r>
            </a:p>
            <a:p>
              <a:pPr algn="ctr"/>
              <a:r>
                <a:rPr lang="en-US" sz="1000" b="1" dirty="0" smtClean="0">
                  <a:latin typeface="He;"/>
                  <a:cs typeface="He;"/>
                </a:rPr>
                <a:t>editing</a:t>
              </a:r>
            </a:p>
            <a:p>
              <a:pPr algn="ctr"/>
              <a:r>
                <a:rPr lang="en-US" sz="1000" b="1" dirty="0" smtClean="0">
                  <a:latin typeface="He;"/>
                  <a:cs typeface="He;"/>
                </a:rPr>
                <a:t>sites</a:t>
              </a:r>
              <a:endParaRPr lang="en-US" sz="1000" b="1" dirty="0">
                <a:latin typeface="He;"/>
                <a:cs typeface="He;"/>
              </a:endParaRPr>
            </a:p>
          </p:txBody>
        </p:sp>
      </p:grpSp>
      <p:sp>
        <p:nvSpPr>
          <p:cNvPr id="203" name="Down Arrow 202"/>
          <p:cNvSpPr/>
          <p:nvPr/>
        </p:nvSpPr>
        <p:spPr>
          <a:xfrm rot="5400000">
            <a:off x="1557935" y="3233809"/>
            <a:ext cx="476250" cy="304800"/>
          </a:xfrm>
          <a:prstGeom prst="downArrow">
            <a:avLst/>
          </a:prstGeom>
          <a:ln w="3175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204" name="Down Arrow 203"/>
          <p:cNvSpPr/>
          <p:nvPr/>
        </p:nvSpPr>
        <p:spPr>
          <a:xfrm rot="5400000">
            <a:off x="581061" y="3243550"/>
            <a:ext cx="476250" cy="304800"/>
          </a:xfrm>
          <a:prstGeom prst="downArrow">
            <a:avLst/>
          </a:prstGeom>
          <a:ln w="3175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205" name="TextBox 204"/>
          <p:cNvSpPr txBox="1"/>
          <p:nvPr/>
        </p:nvSpPr>
        <p:spPr>
          <a:xfrm>
            <a:off x="-28575" y="3223054"/>
            <a:ext cx="67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latin typeface="Helvetica"/>
                <a:cs typeface="Helvetica"/>
              </a:rPr>
              <a:t>Splicing</a:t>
            </a:r>
          </a:p>
          <a:p>
            <a:pPr algn="ctr"/>
            <a:r>
              <a:rPr lang="en-US" sz="800" b="1" dirty="0" smtClean="0">
                <a:latin typeface="Helvetica"/>
                <a:cs typeface="Helvetica"/>
              </a:rPr>
              <a:t>Dynamics</a:t>
            </a:r>
            <a:endParaRPr lang="en-US" sz="800" b="1" dirty="0" smtClean="0">
              <a:latin typeface="Helvetica"/>
              <a:cs typeface="Helvetica"/>
            </a:endParaRPr>
          </a:p>
          <a:p>
            <a:pPr algn="ctr"/>
            <a:endParaRPr lang="en-US" sz="800" b="1" dirty="0">
              <a:latin typeface="Helvetica"/>
              <a:cs typeface="Helvetica"/>
            </a:endParaRPr>
          </a:p>
        </p:txBody>
      </p:sp>
      <p:sp>
        <p:nvSpPr>
          <p:cNvPr id="206" name="Down Arrow 205"/>
          <p:cNvSpPr/>
          <p:nvPr/>
        </p:nvSpPr>
        <p:spPr>
          <a:xfrm rot="5400000">
            <a:off x="1813983" y="1662647"/>
            <a:ext cx="476250" cy="304800"/>
          </a:xfrm>
          <a:prstGeom prst="downArrow">
            <a:avLst/>
          </a:prstGeom>
          <a:ln w="3175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207" name="Down Arrow 206"/>
          <p:cNvSpPr/>
          <p:nvPr/>
        </p:nvSpPr>
        <p:spPr>
          <a:xfrm rot="5400000">
            <a:off x="4109888" y="1662647"/>
            <a:ext cx="476250" cy="304800"/>
          </a:xfrm>
          <a:prstGeom prst="downArrow">
            <a:avLst/>
          </a:prstGeom>
          <a:ln w="3175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75" name="TextBox 74"/>
          <p:cNvSpPr txBox="1"/>
          <p:nvPr/>
        </p:nvSpPr>
        <p:spPr>
          <a:xfrm>
            <a:off x="1732266" y="-76203"/>
            <a:ext cx="302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Helvetica"/>
                <a:cs typeface="Helvetica"/>
              </a:rPr>
              <a:t>1</a:t>
            </a:r>
            <a:endParaRPr lang="en-US" b="1" dirty="0">
              <a:latin typeface="Helvetica"/>
              <a:cs typeface="Helvetica"/>
            </a:endParaRPr>
          </a:p>
        </p:txBody>
      </p:sp>
      <p:sp>
        <p:nvSpPr>
          <p:cNvPr id="208" name="TextBox 207"/>
          <p:cNvSpPr txBox="1"/>
          <p:nvPr/>
        </p:nvSpPr>
        <p:spPr>
          <a:xfrm>
            <a:off x="1731533" y="2785517"/>
            <a:ext cx="302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Helvetica"/>
                <a:cs typeface="Helvetica"/>
              </a:rPr>
              <a:t>2</a:t>
            </a:r>
            <a:endParaRPr lang="en-US" b="1" dirty="0">
              <a:latin typeface="Helvetica"/>
              <a:cs typeface="Helvetica"/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1732266" y="4243206"/>
            <a:ext cx="302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Helvetica"/>
                <a:cs typeface="Helvetica"/>
              </a:rPr>
              <a:t>3</a:t>
            </a:r>
            <a:endParaRPr lang="en-US" b="1" dirty="0">
              <a:latin typeface="Helvetica"/>
              <a:cs typeface="Helvetica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1737684" y="5942231"/>
            <a:ext cx="302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Helvetica"/>
                <a:cs typeface="Helvetica"/>
              </a:rPr>
              <a:t>4</a:t>
            </a:r>
          </a:p>
        </p:txBody>
      </p:sp>
      <p:sp>
        <p:nvSpPr>
          <p:cNvPr id="211" name="TextBox 210"/>
          <p:cNvSpPr txBox="1"/>
          <p:nvPr/>
        </p:nvSpPr>
        <p:spPr>
          <a:xfrm>
            <a:off x="1726031" y="7160670"/>
            <a:ext cx="302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Helvetica"/>
                <a:cs typeface="Helvetica"/>
              </a:rPr>
              <a:t>5</a:t>
            </a:r>
            <a:endParaRPr lang="en-US" b="1" dirty="0">
              <a:latin typeface="Helvetica"/>
              <a:cs typeface="Helvetica"/>
            </a:endParaRPr>
          </a:p>
        </p:txBody>
      </p:sp>
      <p:sp>
        <p:nvSpPr>
          <p:cNvPr id="212" name="TextBox 211"/>
          <p:cNvSpPr txBox="1"/>
          <p:nvPr/>
        </p:nvSpPr>
        <p:spPr>
          <a:xfrm>
            <a:off x="1713541" y="7981974"/>
            <a:ext cx="302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Helvetica"/>
                <a:cs typeface="Helvetica"/>
              </a:rPr>
              <a:t>6</a:t>
            </a:r>
            <a:endParaRPr lang="en-US" b="1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072438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7261</TotalTime>
  <Words>143</Words>
  <Application>Microsoft Macintosh PowerPoint</Application>
  <PresentationFormat>On-screen Show (4:3)</PresentationFormat>
  <Paragraphs>64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Molecular Biophysics and Biochemistry 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Cristina Sisu</dc:creator>
  <cp:lastModifiedBy>Cristina Sisu</cp:lastModifiedBy>
  <cp:revision>86</cp:revision>
  <cp:lastPrinted>2012-10-24T14:22:28Z</cp:lastPrinted>
  <dcterms:created xsi:type="dcterms:W3CDTF">2012-10-16T18:30:50Z</dcterms:created>
  <dcterms:modified xsi:type="dcterms:W3CDTF">2012-10-24T20:18:41Z</dcterms:modified>
</cp:coreProperties>
</file>