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Default Extension="pdf" ContentType="application/pd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8"/>
  </p:notesMasterIdLst>
  <p:handoutMasterIdLst>
    <p:handoutMasterId r:id="rId19"/>
  </p:handoutMasterIdLst>
  <p:sldIdLst>
    <p:sldId id="256" r:id="rId2"/>
    <p:sldId id="273" r:id="rId3"/>
    <p:sldId id="272" r:id="rId4"/>
    <p:sldId id="268" r:id="rId5"/>
    <p:sldId id="262" r:id="rId6"/>
    <p:sldId id="269" r:id="rId7"/>
    <p:sldId id="271" r:id="rId8"/>
    <p:sldId id="263" r:id="rId9"/>
    <p:sldId id="274" r:id="rId10"/>
    <p:sldId id="270" r:id="rId11"/>
    <p:sldId id="261" r:id="rId12"/>
    <p:sldId id="264" r:id="rId13"/>
    <p:sldId id="260" r:id="rId14"/>
    <p:sldId id="257" r:id="rId15"/>
    <p:sldId id="266" r:id="rId16"/>
    <p:sldId id="25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50" d="100"/>
          <a:sy n="150" d="100"/>
        </p:scale>
        <p:origin x="-105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C62A77-AF31-184F-B67E-4410B152FB0B}" type="datetimeFigureOut">
              <a:rPr lang="en-US" smtClean="0"/>
              <a:pPr/>
              <a:t>10/17/12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232D10-17EF-294B-B4AA-B22174FE5FD1}"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50F42E-E0CA-2143-9552-9A02F08B8CE4}" type="datetimeFigureOut">
              <a:rPr lang="en-US" smtClean="0"/>
              <a:pPr/>
              <a:t>10/17/12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85DBB5-3C86-5943-B898-CDC4F4087BEF}"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DEB55E-3A8C-FB48-9633-D84BF5884BFB}" type="datetime1">
              <a:rPr lang="en-US" smtClean="0"/>
              <a:pPr/>
              <a:t>10/17/12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4B2F3-8E13-3042-8E95-E6C1373B4D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EB0117-C1BE-A047-914F-D0EC7FC15C7D}" type="datetime1">
              <a:rPr lang="en-US" smtClean="0"/>
              <a:pPr/>
              <a:t>10/17/12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4B2F3-8E13-3042-8E95-E6C1373B4D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07B83-BD51-7842-873F-6C9A6C7ED293}" type="datetime1">
              <a:rPr lang="en-US" smtClean="0"/>
              <a:pPr/>
              <a:t>10/17/12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4B2F3-8E13-3042-8E95-E6C1373B4D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80D25-F27B-C042-BD7D-6B0595A6AFC6}" type="datetime1">
              <a:rPr lang="en-US" smtClean="0"/>
              <a:pPr/>
              <a:t>10/17/12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4B2F3-8E13-3042-8E95-E6C1373B4D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0845BE-8D1D-4249-8A03-EE5E0C39DEDE}" type="datetime1">
              <a:rPr lang="en-US" smtClean="0"/>
              <a:pPr/>
              <a:t>10/17/12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4B2F3-8E13-3042-8E95-E6C1373B4D3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E389C8-D5E3-4D40-967E-FAB0F7C2F47F}" type="datetime1">
              <a:rPr lang="en-US" smtClean="0"/>
              <a:pPr/>
              <a:t>10/17/12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4B2F3-8E13-3042-8E95-E6C1373B4D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D4F605-07EC-614D-B9DB-CB0BFFF1F052}" type="datetime1">
              <a:rPr lang="en-US" smtClean="0"/>
              <a:pPr/>
              <a:t>10/17/12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B4B2F3-8E13-3042-8E95-E6C1373B4D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0EF4E8-A49B-1F4A-9DAF-DD724448C9D4}" type="datetime1">
              <a:rPr lang="en-US" smtClean="0"/>
              <a:pPr/>
              <a:t>10/17/12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B4B2F3-8E13-3042-8E95-E6C1373B4D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B2CFA-ED1C-7B4F-90EC-ABEBF663F021}" type="datetime1">
              <a:rPr lang="en-US" smtClean="0"/>
              <a:pPr/>
              <a:t>10/17/12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B4B2F3-8E13-3042-8E95-E6C1373B4D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A83AB9-7B6F-7C46-9234-6857979F1520}" type="datetime1">
              <a:rPr lang="en-US" smtClean="0"/>
              <a:pPr/>
              <a:t>10/17/12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4B2F3-8E13-3042-8E95-E6C1373B4D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3C74B0-ED5E-4943-835D-2565A5443943}" type="datetime1">
              <a:rPr lang="en-US" smtClean="0"/>
              <a:pPr/>
              <a:t>10/17/12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4B2F3-8E13-3042-8E95-E6C1373B4D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C290F-0BF0-EE43-8B74-68A098A8DE1A}" type="datetime1">
              <a:rPr lang="en-US" smtClean="0"/>
              <a:pPr/>
              <a:t>10/17/12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4B2F3-8E13-3042-8E95-E6C1373B4D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df"/><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df"/><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df"/><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df"/><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211.pn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df"/><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df"/><Relationship Id="rId5" Type="http://schemas.openxmlformats.org/officeDocument/2006/relationships/image" Target="../media/image13.png"/><Relationship Id="rId6" Type="http://schemas.openxmlformats.org/officeDocument/2006/relationships/image" Target="../media/image14.pdf"/><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0.pd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a:t>
            </a:r>
            <a:r>
              <a:rPr lang="en-US" dirty="0" smtClean="0"/>
              <a:t>od/ENCODE Transcription Comparison Paper </a:t>
            </a:r>
            <a:endParaRPr lang="en-US" dirty="0"/>
          </a:p>
        </p:txBody>
      </p:sp>
      <p:sp>
        <p:nvSpPr>
          <p:cNvPr id="3" name="Subtitle 2"/>
          <p:cNvSpPr>
            <a:spLocks noGrp="1"/>
          </p:cNvSpPr>
          <p:nvPr>
            <p:ph type="subTitle" idx="1"/>
          </p:nvPr>
        </p:nvSpPr>
        <p:spPr/>
        <p:txBody>
          <a:bodyPr/>
          <a:lstStyle/>
          <a:p>
            <a:r>
              <a:rPr lang="en-US" dirty="0" smtClean="0"/>
              <a:t>10/19/2012</a:t>
            </a:r>
            <a:endParaRPr lang="en-US" dirty="0"/>
          </a:p>
        </p:txBody>
      </p:sp>
      <p:sp>
        <p:nvSpPr>
          <p:cNvPr id="4" name="Slide Number Placeholder 3"/>
          <p:cNvSpPr>
            <a:spLocks noGrp="1"/>
          </p:cNvSpPr>
          <p:nvPr>
            <p:ph type="sldNum" sz="quarter" idx="12"/>
          </p:nvPr>
        </p:nvSpPr>
        <p:spPr/>
        <p:txBody>
          <a:bodyPr/>
          <a:lstStyle/>
          <a:p>
            <a:fld id="{75B4B2F3-8E13-3042-8E95-E6C1373B4D30}"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4495"/>
          </a:xfrm>
        </p:spPr>
        <p:txBody>
          <a:bodyPr/>
          <a:lstStyle/>
          <a:p>
            <a:r>
              <a:rPr lang="en-US" dirty="0" smtClean="0"/>
              <a:t>Figure 5: </a:t>
            </a:r>
            <a:r>
              <a:rPr lang="en-US" dirty="0" err="1" smtClean="0"/>
              <a:t>Pseudogenes</a:t>
            </a:r>
            <a:endParaRPr lang="en-US" dirty="0"/>
          </a:p>
        </p:txBody>
      </p:sp>
      <p:sp>
        <p:nvSpPr>
          <p:cNvPr id="3" name="Content Placeholder 2"/>
          <p:cNvSpPr>
            <a:spLocks noGrp="1"/>
          </p:cNvSpPr>
          <p:nvPr>
            <p:ph idx="1"/>
          </p:nvPr>
        </p:nvSpPr>
        <p:spPr>
          <a:xfrm>
            <a:off x="457200" y="1303868"/>
            <a:ext cx="8229600" cy="4822296"/>
          </a:xfrm>
        </p:spPr>
        <p:txBody>
          <a:bodyPr>
            <a:noAutofit/>
          </a:bodyPr>
          <a:lstStyle/>
          <a:p>
            <a:pPr>
              <a:spcAft>
                <a:spcPts val="600"/>
              </a:spcAft>
            </a:pPr>
            <a:r>
              <a:rPr lang="en-US" sz="1800" dirty="0" err="1" smtClean="0"/>
              <a:t>Pseudogene</a:t>
            </a:r>
            <a:r>
              <a:rPr lang="en-US" sz="1800" dirty="0" smtClean="0"/>
              <a:t> distribution shows an enrichment of processed </a:t>
            </a:r>
            <a:r>
              <a:rPr lang="en-US" sz="1800" dirty="0" err="1" smtClean="0"/>
              <a:t>pseudogenes</a:t>
            </a:r>
            <a:r>
              <a:rPr lang="en-US" sz="1800" dirty="0" smtClean="0"/>
              <a:t> in Human, a relative ratio of 3:1 of duplicated to processed </a:t>
            </a:r>
            <a:r>
              <a:rPr lang="en-US" sz="1800" dirty="0" err="1" smtClean="0"/>
              <a:t>pseudogenes</a:t>
            </a:r>
            <a:r>
              <a:rPr lang="en-US" sz="1800" dirty="0" smtClean="0"/>
              <a:t> in Worm and an equal distribution in Fly. </a:t>
            </a:r>
          </a:p>
          <a:p>
            <a:pPr>
              <a:spcAft>
                <a:spcPts val="600"/>
              </a:spcAft>
            </a:pPr>
            <a:r>
              <a:rPr lang="en-US" sz="1800" dirty="0" smtClean="0"/>
              <a:t>On average 1 in 10 </a:t>
            </a:r>
            <a:r>
              <a:rPr lang="en-US" sz="1800" dirty="0" err="1" smtClean="0"/>
              <a:t>pseudogenes</a:t>
            </a:r>
            <a:r>
              <a:rPr lang="en-US" sz="1800" dirty="0" smtClean="0"/>
              <a:t> is transcribed.</a:t>
            </a:r>
          </a:p>
          <a:p>
            <a:pPr>
              <a:spcAft>
                <a:spcPts val="600"/>
              </a:spcAft>
            </a:pPr>
            <a:r>
              <a:rPr lang="en-US" sz="1800" dirty="0" smtClean="0"/>
              <a:t>Sequence similarity to parent genes reveals marking points in the organism evolution – burst of </a:t>
            </a:r>
            <a:r>
              <a:rPr lang="en-US" sz="1800" dirty="0" err="1" smtClean="0"/>
              <a:t>retrotransposition</a:t>
            </a:r>
            <a:r>
              <a:rPr lang="en-US" sz="1800" dirty="0" smtClean="0"/>
              <a:t> events in humans &amp; large scale gene duplication in worm.</a:t>
            </a:r>
          </a:p>
          <a:p>
            <a:pPr>
              <a:spcAft>
                <a:spcPts val="600"/>
              </a:spcAft>
            </a:pPr>
            <a:r>
              <a:rPr lang="en-US" sz="1800" dirty="0" err="1" smtClean="0"/>
              <a:t>Pseudogenes</a:t>
            </a:r>
            <a:r>
              <a:rPr lang="en-US" sz="1800" dirty="0" smtClean="0"/>
              <a:t> are classified into 3 classes: - active, partially active and inactive based on transcription &amp; upstream elements features.</a:t>
            </a:r>
          </a:p>
          <a:p>
            <a:pPr>
              <a:spcAft>
                <a:spcPts val="600"/>
              </a:spcAft>
            </a:pPr>
            <a:r>
              <a:rPr lang="en-US" sz="1800" dirty="0" smtClean="0"/>
              <a:t>Case study of ribosomal protein S6 gene </a:t>
            </a:r>
            <a:r>
              <a:rPr lang="en-US" sz="1800" dirty="0" err="1" smtClean="0"/>
              <a:t>orthologs</a:t>
            </a:r>
            <a:r>
              <a:rPr lang="en-US" sz="1800" dirty="0" smtClean="0"/>
              <a:t>:</a:t>
            </a:r>
          </a:p>
          <a:p>
            <a:pPr lvl="1">
              <a:spcAft>
                <a:spcPts val="600"/>
              </a:spcAft>
            </a:pPr>
            <a:r>
              <a:rPr lang="en-US" sz="1800" dirty="0" smtClean="0"/>
              <a:t>The human gene gave rise to 24 </a:t>
            </a:r>
            <a:r>
              <a:rPr lang="en-US" sz="1800" dirty="0" err="1" smtClean="0"/>
              <a:t>pseudogene</a:t>
            </a:r>
            <a:r>
              <a:rPr lang="en-US" sz="1800" dirty="0" smtClean="0"/>
              <a:t> transcripts of which 1 is transcribed, the fly </a:t>
            </a:r>
            <a:r>
              <a:rPr lang="en-US" sz="1800" dirty="0" err="1" smtClean="0"/>
              <a:t>orthologue</a:t>
            </a:r>
            <a:r>
              <a:rPr lang="en-US" sz="1800" dirty="0" smtClean="0"/>
              <a:t> has only 1 related </a:t>
            </a:r>
            <a:r>
              <a:rPr lang="en-US" sz="1800" dirty="0" err="1" smtClean="0"/>
              <a:t>pseudogenes</a:t>
            </a:r>
            <a:r>
              <a:rPr lang="en-US" sz="1800" dirty="0" smtClean="0"/>
              <a:t>, and there are no known related </a:t>
            </a:r>
            <a:r>
              <a:rPr lang="en-US" sz="1800" dirty="0" err="1" smtClean="0"/>
              <a:t>pseudogene</a:t>
            </a:r>
            <a:r>
              <a:rPr lang="en-US" sz="1800" dirty="0" smtClean="0"/>
              <a:t> in worm. </a:t>
            </a:r>
          </a:p>
          <a:p>
            <a:pPr lvl="1">
              <a:spcAft>
                <a:spcPts val="600"/>
              </a:spcAft>
            </a:pPr>
            <a:r>
              <a:rPr lang="en-US" sz="1800" dirty="0" smtClean="0"/>
              <a:t>Relative distribution of </a:t>
            </a:r>
            <a:r>
              <a:rPr lang="en-US" sz="1800" dirty="0" err="1" smtClean="0"/>
              <a:t>pseudogenes</a:t>
            </a:r>
            <a:r>
              <a:rPr lang="en-US" sz="1800" dirty="0" smtClean="0"/>
              <a:t> in the </a:t>
            </a:r>
            <a:r>
              <a:rPr lang="en-US" sz="1800" dirty="0" err="1" smtClean="0"/>
              <a:t>orthologs</a:t>
            </a:r>
            <a:r>
              <a:rPr lang="en-US" sz="1800" dirty="0" smtClean="0"/>
              <a:t> trio can be indicative of gene access &amp; importance.</a:t>
            </a:r>
          </a:p>
        </p:txBody>
      </p:sp>
      <p:sp>
        <p:nvSpPr>
          <p:cNvPr id="4" name="Slide Number Placeholder 3"/>
          <p:cNvSpPr>
            <a:spLocks noGrp="1"/>
          </p:cNvSpPr>
          <p:nvPr>
            <p:ph type="sldNum" sz="quarter" idx="12"/>
          </p:nvPr>
        </p:nvSpPr>
        <p:spPr/>
        <p:txBody>
          <a:bodyPr/>
          <a:lstStyle/>
          <a:p>
            <a:fld id="{75B4B2F3-8E13-3042-8E95-E6C1373B4D30}"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FigurePgeneMODEncode-Yale-Oct2012v03.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0"/>
            <a:ext cx="9144000" cy="6858000"/>
          </a:xfrm>
          <a:prstGeom prst="rect">
            <a:avLst/>
          </a:prstGeom>
        </p:spPr>
      </p:pic>
      <p:sp>
        <p:nvSpPr>
          <p:cNvPr id="5" name="Slide Number Placeholder 4"/>
          <p:cNvSpPr>
            <a:spLocks noGrp="1"/>
          </p:cNvSpPr>
          <p:nvPr>
            <p:ph type="sldNum" sz="quarter" idx="12"/>
          </p:nvPr>
        </p:nvSpPr>
        <p:spPr/>
        <p:txBody>
          <a:bodyPr/>
          <a:lstStyle/>
          <a:p>
            <a:fld id="{75B4B2F3-8E13-3042-8E95-E6C1373B4D30}"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Figure 6: </a:t>
            </a:r>
            <a:r>
              <a:rPr lang="en-US" dirty="0" err="1" smtClean="0"/>
              <a:t>Histone</a:t>
            </a:r>
            <a:r>
              <a:rPr lang="en-US" dirty="0" smtClean="0"/>
              <a:t> and TF Models for Gene Expression</a:t>
            </a:r>
            <a:endParaRPr lang="en-US" dirty="0"/>
          </a:p>
        </p:txBody>
      </p:sp>
      <p:sp>
        <p:nvSpPr>
          <p:cNvPr id="3" name="Content Placeholder 2"/>
          <p:cNvSpPr>
            <a:spLocks noGrp="1"/>
          </p:cNvSpPr>
          <p:nvPr>
            <p:ph idx="1"/>
          </p:nvPr>
        </p:nvSpPr>
        <p:spPr/>
        <p:txBody>
          <a:bodyPr>
            <a:normAutofit/>
          </a:bodyPr>
          <a:lstStyle/>
          <a:p>
            <a:r>
              <a:rPr lang="en-US" sz="2595" dirty="0" smtClean="0"/>
              <a:t>Can build models to predict gene expression using either </a:t>
            </a:r>
            <a:r>
              <a:rPr lang="en-US" sz="2595" dirty="0" err="1" smtClean="0"/>
              <a:t>histone</a:t>
            </a:r>
            <a:r>
              <a:rPr lang="en-US" sz="2595" dirty="0" smtClean="0"/>
              <a:t> modification or TF binding in all three organisms</a:t>
            </a:r>
          </a:p>
          <a:p>
            <a:r>
              <a:rPr lang="en-US" sz="2595" dirty="0" smtClean="0"/>
              <a:t>Similar model (similar feature weights) in all three organisms (transferable?)</a:t>
            </a:r>
          </a:p>
          <a:p>
            <a:r>
              <a:rPr lang="en-US" sz="2595" dirty="0" smtClean="0"/>
              <a:t>Model works for both predicting coding </a:t>
            </a:r>
            <a:r>
              <a:rPr lang="en-US" sz="2595" dirty="0"/>
              <a:t>g</a:t>
            </a:r>
            <a:r>
              <a:rPr lang="en-US" sz="2595" dirty="0" smtClean="0"/>
              <a:t>ene and </a:t>
            </a:r>
            <a:r>
              <a:rPr lang="en-US" sz="2595" dirty="0" err="1" smtClean="0"/>
              <a:t>ncRNA</a:t>
            </a:r>
            <a:r>
              <a:rPr lang="en-US" sz="2595" dirty="0" smtClean="0"/>
              <a:t> expression</a:t>
            </a:r>
          </a:p>
          <a:p>
            <a:r>
              <a:rPr lang="en-US" sz="2595" dirty="0" smtClean="0"/>
              <a:t>Comparing embryo in worm and fly with human stem cells we see very few genes that are show stalled or burst behavior (comparing Pol II binding with expression) in more than one organism</a:t>
            </a:r>
          </a:p>
          <a:p>
            <a:endParaRPr lang="en-US" dirty="0"/>
          </a:p>
        </p:txBody>
      </p:sp>
      <p:sp>
        <p:nvSpPr>
          <p:cNvPr id="4" name="Slide Number Placeholder 3"/>
          <p:cNvSpPr>
            <a:spLocks noGrp="1"/>
          </p:cNvSpPr>
          <p:nvPr>
            <p:ph type="sldNum" sz="quarter" idx="12"/>
          </p:nvPr>
        </p:nvSpPr>
        <p:spPr/>
        <p:txBody>
          <a:bodyPr/>
          <a:lstStyle/>
          <a:p>
            <a:fld id="{75B4B2F3-8E13-3042-8E95-E6C1373B4D30}"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TFHM_mock_Figure.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484074"/>
            <a:ext cx="9144000" cy="5998723"/>
          </a:xfrm>
          <a:prstGeom prst="rect">
            <a:avLst/>
          </a:prstGeom>
        </p:spPr>
      </p:pic>
      <p:sp>
        <p:nvSpPr>
          <p:cNvPr id="5" name="Slide Number Placeholder 4"/>
          <p:cNvSpPr>
            <a:spLocks noGrp="1"/>
          </p:cNvSpPr>
          <p:nvPr>
            <p:ph type="sldNum" sz="quarter" idx="12"/>
          </p:nvPr>
        </p:nvSpPr>
        <p:spPr/>
        <p:txBody>
          <a:bodyPr/>
          <a:lstStyle/>
          <a:p>
            <a:fld id="{75B4B2F3-8E13-3042-8E95-E6C1373B4D30}"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mbUpdate08012012.ppt.pdf"/>
          <p:cNvPicPr>
            <a:picLocks noGrp="1" noChangeAspect="1"/>
          </p:cNvPicPr>
          <p:nvPr>
            <p:ph idx="1"/>
          </p:nvPr>
        </p:nvPicPr>
        <mc:AlternateContent>
          <mc:Choice xmlns:ma="http://schemas.microsoft.com/office/mac/drawingml/2008/main" Requires="ma">
            <p:blipFill>
              <a:blip r:embed="rId2"/>
              <a:srcRect l="-20253" r="-20253"/>
              <a:stretch>
                <a:fillRect/>
              </a:stretch>
            </p:blipFill>
          </mc:Choice>
          <mc:Fallback>
            <p:blipFill>
              <a:blip r:embed="rId3"/>
              <a:srcRect l="-20253" r="-20253"/>
              <a:stretch>
                <a:fillRect/>
              </a:stretch>
            </p:blipFill>
          </mc:Fallback>
        </mc:AlternateContent>
        <p:spPr>
          <a:xfrm>
            <a:off x="-1268006" y="143934"/>
            <a:ext cx="11630899" cy="6396546"/>
          </a:xfrm>
        </p:spPr>
      </p:pic>
      <p:sp>
        <p:nvSpPr>
          <p:cNvPr id="5" name="Slide Number Placeholder 4"/>
          <p:cNvSpPr>
            <a:spLocks noGrp="1"/>
          </p:cNvSpPr>
          <p:nvPr>
            <p:ph type="sldNum" sz="quarter" idx="12"/>
          </p:nvPr>
        </p:nvSpPr>
        <p:spPr/>
        <p:txBody>
          <a:bodyPr/>
          <a:lstStyle/>
          <a:p>
            <a:fld id="{75B4B2F3-8E13-3042-8E95-E6C1373B4D30}"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Figure 7: Expression Clustering of Coding Genes and </a:t>
            </a:r>
            <a:r>
              <a:rPr lang="en-US" dirty="0" err="1" smtClean="0"/>
              <a:t>ncRNAs</a:t>
            </a:r>
            <a:endParaRPr lang="en-US" dirty="0"/>
          </a:p>
        </p:txBody>
      </p:sp>
      <p:sp>
        <p:nvSpPr>
          <p:cNvPr id="3" name="Content Placeholder 2"/>
          <p:cNvSpPr>
            <a:spLocks noGrp="1"/>
          </p:cNvSpPr>
          <p:nvPr>
            <p:ph idx="1"/>
          </p:nvPr>
        </p:nvSpPr>
        <p:spPr>
          <a:xfrm>
            <a:off x="457200" y="1600200"/>
            <a:ext cx="8229600" cy="4902200"/>
          </a:xfrm>
        </p:spPr>
        <p:txBody>
          <a:bodyPr>
            <a:normAutofit/>
          </a:bodyPr>
          <a:lstStyle/>
          <a:p>
            <a:r>
              <a:rPr lang="en-US" sz="2000" dirty="0" smtClean="0"/>
              <a:t>Identify </a:t>
            </a:r>
            <a:r>
              <a:rPr lang="en-US" sz="2000" dirty="0"/>
              <a:t>all possible worm-fly-human </a:t>
            </a:r>
            <a:r>
              <a:rPr lang="en-US" sz="2000" dirty="0" err="1"/>
              <a:t>orthologous</a:t>
            </a:r>
            <a:r>
              <a:rPr lang="en-US" sz="2000" dirty="0"/>
              <a:t> triplets from merged list of </a:t>
            </a:r>
            <a:r>
              <a:rPr lang="en-US" sz="2000" dirty="0" err="1"/>
              <a:t>MIT+</a:t>
            </a:r>
            <a:r>
              <a:rPr lang="en-US" sz="2000" dirty="0" err="1" smtClean="0"/>
              <a:t>Ensembl</a:t>
            </a:r>
            <a:endParaRPr lang="en-US" sz="2000" dirty="0"/>
          </a:p>
          <a:p>
            <a:r>
              <a:rPr lang="en-US" sz="2000" dirty="0" smtClean="0"/>
              <a:t>Calculate </a:t>
            </a:r>
            <a:r>
              <a:rPr lang="en-US" sz="2000" dirty="0"/>
              <a:t>expression correlations and genomic distances between </a:t>
            </a:r>
            <a:r>
              <a:rPr lang="en-US" sz="2000" dirty="0" err="1"/>
              <a:t>ncRNAs</a:t>
            </a:r>
            <a:r>
              <a:rPr lang="en-US" sz="2000" dirty="0"/>
              <a:t> and those </a:t>
            </a:r>
            <a:r>
              <a:rPr lang="en-US" sz="2000" dirty="0" err="1"/>
              <a:t>orthologs</a:t>
            </a:r>
            <a:r>
              <a:rPr lang="en-US" sz="2000" dirty="0"/>
              <a:t> in three </a:t>
            </a:r>
            <a:r>
              <a:rPr lang="en-US" sz="2000" dirty="0" smtClean="0"/>
              <a:t>species</a:t>
            </a:r>
            <a:endParaRPr lang="en-US" sz="2000" dirty="0"/>
          </a:p>
          <a:p>
            <a:r>
              <a:rPr lang="en-US" sz="2000" dirty="0" smtClean="0"/>
              <a:t>Find </a:t>
            </a:r>
            <a:r>
              <a:rPr lang="en-US" sz="2000" dirty="0"/>
              <a:t>potential </a:t>
            </a:r>
            <a:r>
              <a:rPr lang="en-US" sz="2000" dirty="0" err="1"/>
              <a:t>orthologous</a:t>
            </a:r>
            <a:r>
              <a:rPr lang="en-US" sz="2000" dirty="0"/>
              <a:t> </a:t>
            </a:r>
            <a:r>
              <a:rPr lang="en-US" sz="2000" dirty="0" err="1"/>
              <a:t>w-f-h</a:t>
            </a:r>
            <a:r>
              <a:rPr lang="en-US" sz="2000" dirty="0"/>
              <a:t> </a:t>
            </a:r>
            <a:r>
              <a:rPr lang="en-US" sz="2000" dirty="0" err="1"/>
              <a:t>ncRNAs</a:t>
            </a:r>
            <a:r>
              <a:rPr lang="en-US" sz="2000" dirty="0"/>
              <a:t> that are nearby to and also highly correlate with corresponding </a:t>
            </a:r>
            <a:r>
              <a:rPr lang="en-US" sz="2000" dirty="0" err="1"/>
              <a:t>w-f-h</a:t>
            </a:r>
            <a:r>
              <a:rPr lang="en-US" sz="2000" dirty="0"/>
              <a:t> </a:t>
            </a:r>
            <a:r>
              <a:rPr lang="en-US" sz="2000" dirty="0" err="1"/>
              <a:t>orthologs</a:t>
            </a:r>
            <a:r>
              <a:rPr lang="en-US" sz="2000" dirty="0"/>
              <a:t>, and show a good </a:t>
            </a:r>
            <a:r>
              <a:rPr lang="en-US" sz="2000" dirty="0" smtClean="0"/>
              <a:t>example</a:t>
            </a:r>
            <a:endParaRPr lang="en-US" sz="2000" dirty="0"/>
          </a:p>
          <a:p>
            <a:r>
              <a:rPr lang="en-US" sz="2000" dirty="0" smtClean="0"/>
              <a:t>Cluster </a:t>
            </a:r>
            <a:r>
              <a:rPr lang="en-US" sz="2000" dirty="0" err="1"/>
              <a:t>orthologs</a:t>
            </a:r>
            <a:r>
              <a:rPr lang="en-US" sz="2000" dirty="0"/>
              <a:t> and </a:t>
            </a:r>
            <a:r>
              <a:rPr lang="en-US" sz="2000" dirty="0" err="1"/>
              <a:t>ncRNAs</a:t>
            </a:r>
            <a:r>
              <a:rPr lang="en-US" sz="2000" dirty="0"/>
              <a:t> into co-expression modules using </a:t>
            </a:r>
            <a:r>
              <a:rPr lang="en-US" sz="2000" dirty="0" smtClean="0"/>
              <a:t>hierarchical </a:t>
            </a:r>
            <a:r>
              <a:rPr lang="en-US" sz="2000" dirty="0"/>
              <a:t>clustering or Potts </a:t>
            </a:r>
            <a:r>
              <a:rPr lang="en-US" sz="2000" dirty="0" smtClean="0"/>
              <a:t>model, </a:t>
            </a:r>
            <a:r>
              <a:rPr lang="en-US" sz="2000" dirty="0"/>
              <a:t>and find potential functional </a:t>
            </a:r>
            <a:r>
              <a:rPr lang="en-US" sz="2000" dirty="0" err="1"/>
              <a:t>orthologous</a:t>
            </a:r>
            <a:r>
              <a:rPr lang="en-US" sz="2000" dirty="0"/>
              <a:t> </a:t>
            </a:r>
            <a:r>
              <a:rPr lang="en-US" sz="2000" dirty="0" err="1"/>
              <a:t>w-f-h</a:t>
            </a:r>
            <a:r>
              <a:rPr lang="en-US" sz="2000" dirty="0"/>
              <a:t> </a:t>
            </a:r>
            <a:r>
              <a:rPr lang="en-US" sz="2000" dirty="0" err="1"/>
              <a:t>ncRNAs</a:t>
            </a:r>
            <a:r>
              <a:rPr lang="en-US" sz="2000" dirty="0"/>
              <a:t> clustered in </a:t>
            </a:r>
            <a:r>
              <a:rPr lang="en-US" sz="2000" dirty="0" err="1"/>
              <a:t>w-f-h</a:t>
            </a:r>
            <a:r>
              <a:rPr lang="en-US" sz="2000" dirty="0"/>
              <a:t> modules enriched with </a:t>
            </a:r>
            <a:r>
              <a:rPr lang="en-US" sz="2000" dirty="0" err="1" smtClean="0"/>
              <a:t>orthologs</a:t>
            </a:r>
            <a:endParaRPr lang="en-US" sz="2000" dirty="0" smtClean="0"/>
          </a:p>
          <a:p>
            <a:r>
              <a:rPr lang="en-US" sz="2000" dirty="0" smtClean="0"/>
              <a:t>Identify </a:t>
            </a:r>
            <a:r>
              <a:rPr lang="en-US" sz="2000" dirty="0"/>
              <a:t>highly conserved genes and species-specific genes in all three species by looking at their persistent </a:t>
            </a:r>
            <a:r>
              <a:rPr lang="en-US" sz="2000" dirty="0" smtClean="0"/>
              <a:t>indices.</a:t>
            </a:r>
          </a:p>
          <a:p>
            <a:r>
              <a:rPr lang="en-US" sz="2000" smtClean="0"/>
              <a:t>Worm-Fly </a:t>
            </a:r>
            <a:r>
              <a:rPr lang="en-US" sz="2000" dirty="0"/>
              <a:t>development stage </a:t>
            </a:r>
            <a:r>
              <a:rPr lang="en-US" sz="2000" dirty="0" smtClean="0"/>
              <a:t>mapping</a:t>
            </a:r>
          </a:p>
          <a:p>
            <a:pPr lvl="1"/>
            <a:r>
              <a:rPr lang="en-US" sz="1600" dirty="0" smtClean="0"/>
              <a:t>Worm LE stage maps to both fly LE and </a:t>
            </a:r>
            <a:r>
              <a:rPr lang="en-US" sz="1600" dirty="0" err="1" smtClean="0"/>
              <a:t>prepupa</a:t>
            </a:r>
            <a:r>
              <a:rPr lang="en-US" sz="1600" dirty="0" smtClean="0"/>
              <a:t> stages</a:t>
            </a:r>
          </a:p>
          <a:p>
            <a:pPr lvl="1"/>
            <a:endParaRPr lang="en-US" sz="1600" dirty="0" smtClean="0"/>
          </a:p>
        </p:txBody>
      </p:sp>
      <p:sp>
        <p:nvSpPr>
          <p:cNvPr id="4" name="Slide Number Placeholder 3"/>
          <p:cNvSpPr>
            <a:spLocks noGrp="1"/>
          </p:cNvSpPr>
          <p:nvPr>
            <p:ph type="sldNum" sz="quarter" idx="12"/>
          </p:nvPr>
        </p:nvSpPr>
        <p:spPr/>
        <p:txBody>
          <a:bodyPr/>
          <a:lstStyle/>
          <a:p>
            <a:fld id="{75B4B2F3-8E13-3042-8E95-E6C1373B4D30}"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DW_orthologous_ncRNAs_20121005.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59808" y="0"/>
            <a:ext cx="8874125" cy="6858000"/>
          </a:xfrm>
          <a:prstGeom prst="rect">
            <a:avLst/>
          </a:prstGeom>
        </p:spPr>
      </p:pic>
      <p:sp>
        <p:nvSpPr>
          <p:cNvPr id="5" name="Slide Number Placeholder 4"/>
          <p:cNvSpPr>
            <a:spLocks noGrp="1"/>
          </p:cNvSpPr>
          <p:nvPr>
            <p:ph type="sldNum" sz="quarter" idx="12"/>
          </p:nvPr>
        </p:nvSpPr>
        <p:spPr/>
        <p:txBody>
          <a:bodyPr/>
          <a:lstStyle/>
          <a:p>
            <a:fld id="{75B4B2F3-8E13-3042-8E95-E6C1373B4D30}" type="slidenum">
              <a:rPr lang="en-US" smtClean="0"/>
              <a:pPr/>
              <a:t>16</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05831" y="3640675"/>
            <a:ext cx="3661369" cy="2806699"/>
          </a:xfrm>
          <a:prstGeom prst="rect">
            <a:avLst/>
          </a:prstGeom>
        </p:spPr>
      </p:pic>
      <p:sp>
        <p:nvSpPr>
          <p:cNvPr id="39" name="TextBox 38"/>
          <p:cNvSpPr txBox="1"/>
          <p:nvPr/>
        </p:nvSpPr>
        <p:spPr>
          <a:xfrm>
            <a:off x="6705600" y="2269075"/>
            <a:ext cx="672142" cy="230832"/>
          </a:xfrm>
          <a:prstGeom prst="rect">
            <a:avLst/>
          </a:prstGeom>
          <a:noFill/>
        </p:spPr>
        <p:txBody>
          <a:bodyPr wrap="none" rtlCol="0">
            <a:spAutoFit/>
          </a:bodyPr>
          <a:lstStyle/>
          <a:p>
            <a:r>
              <a:rPr lang="en-US" sz="900" dirty="0" smtClean="0"/>
              <a:t>H1-hESC</a:t>
            </a:r>
            <a:endParaRPr lang="en-US" sz="900" dirty="0"/>
          </a:p>
        </p:txBody>
      </p:sp>
      <p:sp>
        <p:nvSpPr>
          <p:cNvPr id="41" name="TextBox 40"/>
          <p:cNvSpPr txBox="1"/>
          <p:nvPr/>
        </p:nvSpPr>
        <p:spPr>
          <a:xfrm>
            <a:off x="838200" y="1809643"/>
            <a:ext cx="1044257" cy="230832"/>
          </a:xfrm>
          <a:prstGeom prst="rect">
            <a:avLst/>
          </a:prstGeom>
          <a:noFill/>
        </p:spPr>
        <p:txBody>
          <a:bodyPr wrap="none" rtlCol="0">
            <a:spAutoFit/>
          </a:bodyPr>
          <a:lstStyle/>
          <a:p>
            <a:r>
              <a:rPr lang="en-US" sz="900" dirty="0" smtClean="0"/>
              <a:t>DNA </a:t>
            </a:r>
            <a:r>
              <a:rPr lang="en-US" sz="900" dirty="0" err="1" smtClean="0"/>
              <a:t>methylation</a:t>
            </a:r>
            <a:endParaRPr lang="en-US" sz="900" dirty="0"/>
          </a:p>
        </p:txBody>
      </p:sp>
      <p:sp>
        <p:nvSpPr>
          <p:cNvPr id="71" name="TextBox 70"/>
          <p:cNvSpPr txBox="1"/>
          <p:nvPr/>
        </p:nvSpPr>
        <p:spPr>
          <a:xfrm>
            <a:off x="838200" y="1962043"/>
            <a:ext cx="1031465" cy="230832"/>
          </a:xfrm>
          <a:prstGeom prst="rect">
            <a:avLst/>
          </a:prstGeom>
          <a:noFill/>
        </p:spPr>
        <p:txBody>
          <a:bodyPr wrap="none" rtlCol="0">
            <a:spAutoFit/>
          </a:bodyPr>
          <a:lstStyle/>
          <a:p>
            <a:r>
              <a:rPr lang="en-US" sz="900" dirty="0" smtClean="0"/>
              <a:t>Open Chromatin</a:t>
            </a:r>
            <a:endParaRPr lang="en-US" sz="900" dirty="0"/>
          </a:p>
        </p:txBody>
      </p:sp>
      <p:sp>
        <p:nvSpPr>
          <p:cNvPr id="72" name="TextBox 71"/>
          <p:cNvSpPr txBox="1"/>
          <p:nvPr/>
        </p:nvSpPr>
        <p:spPr>
          <a:xfrm>
            <a:off x="838200" y="2114443"/>
            <a:ext cx="858228" cy="230832"/>
          </a:xfrm>
          <a:prstGeom prst="rect">
            <a:avLst/>
          </a:prstGeom>
          <a:noFill/>
        </p:spPr>
        <p:txBody>
          <a:bodyPr wrap="none" rtlCol="0">
            <a:spAutoFit/>
          </a:bodyPr>
          <a:lstStyle/>
          <a:p>
            <a:r>
              <a:rPr lang="en-US" sz="900" dirty="0" smtClean="0"/>
              <a:t>RNA profiling</a:t>
            </a:r>
            <a:endParaRPr lang="en-US" sz="900" dirty="0"/>
          </a:p>
        </p:txBody>
      </p:sp>
      <p:sp>
        <p:nvSpPr>
          <p:cNvPr id="73" name="TextBox 72"/>
          <p:cNvSpPr txBox="1"/>
          <p:nvPr/>
        </p:nvSpPr>
        <p:spPr>
          <a:xfrm>
            <a:off x="816722" y="2266843"/>
            <a:ext cx="1012078" cy="230832"/>
          </a:xfrm>
          <a:prstGeom prst="rect">
            <a:avLst/>
          </a:prstGeom>
          <a:noFill/>
        </p:spPr>
        <p:txBody>
          <a:bodyPr wrap="none" rtlCol="0">
            <a:spAutoFit/>
          </a:bodyPr>
          <a:lstStyle/>
          <a:p>
            <a:r>
              <a:rPr lang="en-US" sz="900" dirty="0" smtClean="0"/>
              <a:t>TFBS &amp; </a:t>
            </a:r>
            <a:r>
              <a:rPr lang="en-US" sz="900" dirty="0" err="1" smtClean="0"/>
              <a:t>Histone</a:t>
            </a:r>
            <a:endParaRPr lang="en-US" sz="900" dirty="0"/>
          </a:p>
        </p:txBody>
      </p:sp>
      <p:sp>
        <p:nvSpPr>
          <p:cNvPr id="74" name="Rectangle 73"/>
          <p:cNvSpPr/>
          <p:nvPr/>
        </p:nvSpPr>
        <p:spPr>
          <a:xfrm>
            <a:off x="7391400" y="2345275"/>
            <a:ext cx="76200" cy="76200"/>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7543800" y="2345275"/>
            <a:ext cx="76200" cy="76200"/>
          </a:xfrm>
          <a:prstGeom prst="rect">
            <a:avLst/>
          </a:prstGeom>
          <a:solidFill>
            <a:srgbClr val="C0504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7696200" y="2345275"/>
            <a:ext cx="76200" cy="76200"/>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7848600" y="2345275"/>
            <a:ext cx="76200" cy="762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762000" y="1885843"/>
            <a:ext cx="76200" cy="76200"/>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762000" y="2038243"/>
            <a:ext cx="76200" cy="76200"/>
          </a:xfrm>
          <a:prstGeom prst="rect">
            <a:avLst/>
          </a:prstGeom>
          <a:solidFill>
            <a:srgbClr val="C0504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762000" y="2190643"/>
            <a:ext cx="76200" cy="76200"/>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762000" y="2343043"/>
            <a:ext cx="76200" cy="762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2" name="Picture 81"/>
          <p:cNvPicPr>
            <a:picLocks noChangeAspect="1"/>
          </p:cNvPicPr>
          <p:nvPr/>
        </p:nvPicPr>
        <p:blipFill>
          <a:blip r:embed="rId3"/>
          <a:srcRect l="2941" t="5430" r="2206" b="4977"/>
          <a:stretch>
            <a:fillRect/>
          </a:stretch>
        </p:blipFill>
        <p:spPr>
          <a:xfrm>
            <a:off x="5334000" y="3793075"/>
            <a:ext cx="3276600" cy="2514600"/>
          </a:xfrm>
          <a:prstGeom prst="rect">
            <a:avLst/>
          </a:prstGeom>
        </p:spPr>
      </p:pic>
      <p:sp>
        <p:nvSpPr>
          <p:cNvPr id="83" name="TextBox 82"/>
          <p:cNvSpPr txBox="1"/>
          <p:nvPr/>
        </p:nvSpPr>
        <p:spPr>
          <a:xfrm>
            <a:off x="6715066" y="3488275"/>
            <a:ext cx="447734" cy="230832"/>
          </a:xfrm>
          <a:prstGeom prst="rect">
            <a:avLst/>
          </a:prstGeom>
          <a:noFill/>
        </p:spPr>
        <p:txBody>
          <a:bodyPr wrap="none" rtlCol="0">
            <a:spAutoFit/>
          </a:bodyPr>
          <a:lstStyle/>
          <a:p>
            <a:r>
              <a:rPr lang="en-US" sz="900" dirty="0" smtClean="0"/>
              <a:t>Adult</a:t>
            </a:r>
            <a:endParaRPr lang="en-US" sz="900" dirty="0"/>
          </a:p>
        </p:txBody>
      </p:sp>
      <p:sp>
        <p:nvSpPr>
          <p:cNvPr id="84" name="TextBox 83"/>
          <p:cNvSpPr txBox="1"/>
          <p:nvPr/>
        </p:nvSpPr>
        <p:spPr>
          <a:xfrm>
            <a:off x="7924800" y="4324243"/>
            <a:ext cx="582311" cy="230832"/>
          </a:xfrm>
          <a:prstGeom prst="rect">
            <a:avLst/>
          </a:prstGeom>
          <a:solidFill>
            <a:schemeClr val="bg1"/>
          </a:solidFill>
        </p:spPr>
        <p:txBody>
          <a:bodyPr wrap="none" rtlCol="0">
            <a:spAutoFit/>
          </a:bodyPr>
          <a:lstStyle/>
          <a:p>
            <a:r>
              <a:rPr lang="en-US" sz="900" dirty="0" smtClean="0"/>
              <a:t>Embryo</a:t>
            </a:r>
            <a:endParaRPr lang="en-US" sz="900" dirty="0"/>
          </a:p>
        </p:txBody>
      </p:sp>
      <p:sp>
        <p:nvSpPr>
          <p:cNvPr id="85" name="TextBox 84"/>
          <p:cNvSpPr txBox="1"/>
          <p:nvPr/>
        </p:nvSpPr>
        <p:spPr>
          <a:xfrm>
            <a:off x="8068956" y="5393275"/>
            <a:ext cx="313044" cy="230832"/>
          </a:xfrm>
          <a:prstGeom prst="rect">
            <a:avLst/>
          </a:prstGeom>
          <a:solidFill>
            <a:schemeClr val="bg1"/>
          </a:solidFill>
        </p:spPr>
        <p:txBody>
          <a:bodyPr wrap="none" rtlCol="0">
            <a:spAutoFit/>
          </a:bodyPr>
          <a:lstStyle/>
          <a:p>
            <a:r>
              <a:rPr lang="en-US" sz="900" dirty="0" smtClean="0"/>
              <a:t>L1</a:t>
            </a:r>
            <a:endParaRPr lang="en-US" sz="900" dirty="0"/>
          </a:p>
        </p:txBody>
      </p:sp>
      <p:sp>
        <p:nvSpPr>
          <p:cNvPr id="86" name="TextBox 85"/>
          <p:cNvSpPr txBox="1"/>
          <p:nvPr/>
        </p:nvSpPr>
        <p:spPr>
          <a:xfrm>
            <a:off x="6697356" y="6231475"/>
            <a:ext cx="313044" cy="230832"/>
          </a:xfrm>
          <a:prstGeom prst="rect">
            <a:avLst/>
          </a:prstGeom>
          <a:solidFill>
            <a:schemeClr val="bg1"/>
          </a:solidFill>
        </p:spPr>
        <p:txBody>
          <a:bodyPr wrap="none" rtlCol="0">
            <a:spAutoFit/>
          </a:bodyPr>
          <a:lstStyle/>
          <a:p>
            <a:r>
              <a:rPr lang="en-US" sz="900" dirty="0" smtClean="0"/>
              <a:t>L2</a:t>
            </a:r>
            <a:endParaRPr lang="en-US" sz="900" dirty="0"/>
          </a:p>
        </p:txBody>
      </p:sp>
      <p:sp>
        <p:nvSpPr>
          <p:cNvPr id="87" name="TextBox 86"/>
          <p:cNvSpPr txBox="1"/>
          <p:nvPr/>
        </p:nvSpPr>
        <p:spPr>
          <a:xfrm>
            <a:off x="5486400" y="5698075"/>
            <a:ext cx="313044" cy="230832"/>
          </a:xfrm>
          <a:prstGeom prst="rect">
            <a:avLst/>
          </a:prstGeom>
          <a:solidFill>
            <a:schemeClr val="bg1"/>
          </a:solidFill>
        </p:spPr>
        <p:txBody>
          <a:bodyPr wrap="none" rtlCol="0">
            <a:spAutoFit/>
          </a:bodyPr>
          <a:lstStyle/>
          <a:p>
            <a:r>
              <a:rPr lang="en-US" sz="900" dirty="0" smtClean="0"/>
              <a:t>L3</a:t>
            </a:r>
            <a:endParaRPr lang="en-US" sz="900" dirty="0"/>
          </a:p>
        </p:txBody>
      </p:sp>
      <p:sp>
        <p:nvSpPr>
          <p:cNvPr id="89" name="Rectangle 88"/>
          <p:cNvSpPr/>
          <p:nvPr/>
        </p:nvSpPr>
        <p:spPr>
          <a:xfrm>
            <a:off x="5715000" y="4707475"/>
            <a:ext cx="228600" cy="762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TextBox 87"/>
          <p:cNvSpPr txBox="1"/>
          <p:nvPr/>
        </p:nvSpPr>
        <p:spPr>
          <a:xfrm>
            <a:off x="5486400" y="4629043"/>
            <a:ext cx="454215" cy="230832"/>
          </a:xfrm>
          <a:prstGeom prst="rect">
            <a:avLst/>
          </a:prstGeom>
          <a:noFill/>
        </p:spPr>
        <p:txBody>
          <a:bodyPr wrap="none" rtlCol="0">
            <a:spAutoFit/>
          </a:bodyPr>
          <a:lstStyle/>
          <a:p>
            <a:r>
              <a:rPr lang="en-US" sz="900" dirty="0" smtClean="0"/>
              <a:t>Pupa</a:t>
            </a:r>
            <a:endParaRPr lang="en-US" sz="900" dirty="0"/>
          </a:p>
        </p:txBody>
      </p:sp>
      <p:sp>
        <p:nvSpPr>
          <p:cNvPr id="93" name="TextBox 92"/>
          <p:cNvSpPr txBox="1"/>
          <p:nvPr/>
        </p:nvSpPr>
        <p:spPr>
          <a:xfrm>
            <a:off x="5562600" y="3335875"/>
            <a:ext cx="787727" cy="230832"/>
          </a:xfrm>
          <a:prstGeom prst="rect">
            <a:avLst/>
          </a:prstGeom>
          <a:noFill/>
        </p:spPr>
        <p:txBody>
          <a:bodyPr wrap="none" rtlCol="0">
            <a:spAutoFit/>
          </a:bodyPr>
          <a:lstStyle/>
          <a:p>
            <a:r>
              <a:rPr lang="en-US" sz="900" dirty="0" smtClean="0"/>
              <a:t>H1-neurons</a:t>
            </a:r>
            <a:endParaRPr lang="en-US" sz="900" dirty="0"/>
          </a:p>
        </p:txBody>
      </p:sp>
      <p:sp>
        <p:nvSpPr>
          <p:cNvPr id="94" name="Rectangle 93"/>
          <p:cNvSpPr/>
          <p:nvPr/>
        </p:nvSpPr>
        <p:spPr>
          <a:xfrm>
            <a:off x="6324600" y="3414307"/>
            <a:ext cx="76200" cy="762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TextBox 123"/>
          <p:cNvSpPr txBox="1"/>
          <p:nvPr/>
        </p:nvSpPr>
        <p:spPr>
          <a:xfrm>
            <a:off x="838200" y="1657243"/>
            <a:ext cx="1198108" cy="230832"/>
          </a:xfrm>
          <a:prstGeom prst="rect">
            <a:avLst/>
          </a:prstGeom>
          <a:noFill/>
        </p:spPr>
        <p:txBody>
          <a:bodyPr wrap="none" rtlCol="0">
            <a:spAutoFit/>
          </a:bodyPr>
          <a:lstStyle/>
          <a:p>
            <a:r>
              <a:rPr lang="en-US" sz="900" dirty="0" smtClean="0"/>
              <a:t>Chromatin structure</a:t>
            </a:r>
            <a:endParaRPr lang="en-US" sz="900" dirty="0"/>
          </a:p>
        </p:txBody>
      </p:sp>
      <p:sp>
        <p:nvSpPr>
          <p:cNvPr id="125" name="Rectangle 124"/>
          <p:cNvSpPr/>
          <p:nvPr/>
        </p:nvSpPr>
        <p:spPr>
          <a:xfrm>
            <a:off x="762000" y="1733443"/>
            <a:ext cx="76200" cy="76200"/>
          </a:xfrm>
          <a:prstGeom prst="rect">
            <a:avLst/>
          </a:prstGeom>
          <a:solidFill>
            <a:schemeClr val="accent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TextBox 125"/>
          <p:cNvSpPr txBox="1"/>
          <p:nvPr/>
        </p:nvSpPr>
        <p:spPr>
          <a:xfrm>
            <a:off x="3631260" y="3943243"/>
            <a:ext cx="864540" cy="230832"/>
          </a:xfrm>
          <a:prstGeom prst="rect">
            <a:avLst/>
          </a:prstGeom>
          <a:noFill/>
        </p:spPr>
        <p:txBody>
          <a:bodyPr wrap="none" rtlCol="0">
            <a:spAutoFit/>
          </a:bodyPr>
          <a:lstStyle/>
          <a:p>
            <a:r>
              <a:rPr lang="en-US" sz="900" dirty="0" smtClean="0"/>
              <a:t>Early embryo</a:t>
            </a:r>
            <a:endParaRPr lang="en-US" sz="900" dirty="0"/>
          </a:p>
        </p:txBody>
      </p:sp>
      <p:sp>
        <p:nvSpPr>
          <p:cNvPr id="127" name="TextBox 126"/>
          <p:cNvSpPr txBox="1"/>
          <p:nvPr/>
        </p:nvSpPr>
        <p:spPr>
          <a:xfrm>
            <a:off x="4050582" y="5393275"/>
            <a:ext cx="826218" cy="230832"/>
          </a:xfrm>
          <a:prstGeom prst="rect">
            <a:avLst/>
          </a:prstGeom>
          <a:noFill/>
        </p:spPr>
        <p:txBody>
          <a:bodyPr wrap="none" rtlCol="0">
            <a:spAutoFit/>
          </a:bodyPr>
          <a:lstStyle/>
          <a:p>
            <a:r>
              <a:rPr lang="en-US" sz="900" dirty="0" smtClean="0"/>
              <a:t>Late embryo</a:t>
            </a:r>
            <a:endParaRPr lang="en-US" sz="900" dirty="0"/>
          </a:p>
        </p:txBody>
      </p:sp>
      <p:sp>
        <p:nvSpPr>
          <p:cNvPr id="128" name="TextBox 127"/>
          <p:cNvSpPr txBox="1"/>
          <p:nvPr/>
        </p:nvSpPr>
        <p:spPr>
          <a:xfrm>
            <a:off x="3192156" y="6155275"/>
            <a:ext cx="313044" cy="230832"/>
          </a:xfrm>
          <a:prstGeom prst="rect">
            <a:avLst/>
          </a:prstGeom>
          <a:noFill/>
        </p:spPr>
        <p:txBody>
          <a:bodyPr wrap="none" rtlCol="0">
            <a:spAutoFit/>
          </a:bodyPr>
          <a:lstStyle/>
          <a:p>
            <a:r>
              <a:rPr lang="en-US" sz="900" dirty="0" smtClean="0"/>
              <a:t>L1</a:t>
            </a:r>
            <a:endParaRPr lang="en-US" sz="900" dirty="0"/>
          </a:p>
        </p:txBody>
      </p:sp>
      <p:sp>
        <p:nvSpPr>
          <p:cNvPr id="129" name="TextBox 128"/>
          <p:cNvSpPr txBox="1"/>
          <p:nvPr/>
        </p:nvSpPr>
        <p:spPr>
          <a:xfrm>
            <a:off x="1752600" y="6307675"/>
            <a:ext cx="313044" cy="230832"/>
          </a:xfrm>
          <a:prstGeom prst="rect">
            <a:avLst/>
          </a:prstGeom>
          <a:noFill/>
        </p:spPr>
        <p:txBody>
          <a:bodyPr wrap="none" rtlCol="0">
            <a:spAutoFit/>
          </a:bodyPr>
          <a:lstStyle/>
          <a:p>
            <a:r>
              <a:rPr lang="en-US" sz="900" dirty="0" smtClean="0"/>
              <a:t>L2</a:t>
            </a:r>
            <a:endParaRPr lang="en-US" sz="900" dirty="0"/>
          </a:p>
        </p:txBody>
      </p:sp>
      <p:sp>
        <p:nvSpPr>
          <p:cNvPr id="130" name="TextBox 129"/>
          <p:cNvSpPr txBox="1"/>
          <p:nvPr/>
        </p:nvSpPr>
        <p:spPr>
          <a:xfrm>
            <a:off x="533400" y="5774275"/>
            <a:ext cx="313044" cy="230832"/>
          </a:xfrm>
          <a:prstGeom prst="rect">
            <a:avLst/>
          </a:prstGeom>
          <a:noFill/>
        </p:spPr>
        <p:txBody>
          <a:bodyPr wrap="none" rtlCol="0">
            <a:spAutoFit/>
          </a:bodyPr>
          <a:lstStyle/>
          <a:p>
            <a:r>
              <a:rPr lang="en-US" sz="900" dirty="0" smtClean="0"/>
              <a:t>L3</a:t>
            </a:r>
            <a:endParaRPr lang="en-US" sz="900" dirty="0"/>
          </a:p>
        </p:txBody>
      </p:sp>
      <p:sp>
        <p:nvSpPr>
          <p:cNvPr id="131" name="TextBox 130"/>
          <p:cNvSpPr txBox="1"/>
          <p:nvPr/>
        </p:nvSpPr>
        <p:spPr>
          <a:xfrm>
            <a:off x="457200" y="4936075"/>
            <a:ext cx="313044" cy="230832"/>
          </a:xfrm>
          <a:prstGeom prst="rect">
            <a:avLst/>
          </a:prstGeom>
          <a:noFill/>
        </p:spPr>
        <p:txBody>
          <a:bodyPr wrap="none" rtlCol="0">
            <a:spAutoFit/>
          </a:bodyPr>
          <a:lstStyle/>
          <a:p>
            <a:r>
              <a:rPr lang="en-US" sz="900" dirty="0" smtClean="0"/>
              <a:t>L4</a:t>
            </a:r>
            <a:endParaRPr lang="en-US" sz="900" dirty="0"/>
          </a:p>
        </p:txBody>
      </p:sp>
      <p:sp>
        <p:nvSpPr>
          <p:cNvPr id="132" name="TextBox 131"/>
          <p:cNvSpPr txBox="1"/>
          <p:nvPr/>
        </p:nvSpPr>
        <p:spPr>
          <a:xfrm>
            <a:off x="381000" y="4095643"/>
            <a:ext cx="725961" cy="230832"/>
          </a:xfrm>
          <a:prstGeom prst="rect">
            <a:avLst/>
          </a:prstGeom>
          <a:noFill/>
        </p:spPr>
        <p:txBody>
          <a:bodyPr wrap="none" rtlCol="0">
            <a:spAutoFit/>
          </a:bodyPr>
          <a:lstStyle/>
          <a:p>
            <a:r>
              <a:rPr lang="en-US" sz="900" dirty="0" smtClean="0"/>
              <a:t>Yong adult</a:t>
            </a:r>
            <a:endParaRPr lang="en-US" sz="900" dirty="0"/>
          </a:p>
        </p:txBody>
      </p:sp>
      <p:sp>
        <p:nvSpPr>
          <p:cNvPr id="133" name="TextBox 132"/>
          <p:cNvSpPr txBox="1"/>
          <p:nvPr/>
        </p:nvSpPr>
        <p:spPr>
          <a:xfrm>
            <a:off x="1457266" y="3409843"/>
            <a:ext cx="447734" cy="230832"/>
          </a:xfrm>
          <a:prstGeom prst="rect">
            <a:avLst/>
          </a:prstGeom>
          <a:noFill/>
        </p:spPr>
        <p:txBody>
          <a:bodyPr wrap="none" rtlCol="0">
            <a:spAutoFit/>
          </a:bodyPr>
          <a:lstStyle/>
          <a:p>
            <a:r>
              <a:rPr lang="en-US" sz="900" dirty="0" smtClean="0"/>
              <a:t>Adult</a:t>
            </a:r>
            <a:endParaRPr lang="en-US" sz="900" dirty="0"/>
          </a:p>
        </p:txBody>
      </p:sp>
      <p:sp>
        <p:nvSpPr>
          <p:cNvPr id="134" name="Rectangle 133"/>
          <p:cNvSpPr/>
          <p:nvPr/>
        </p:nvSpPr>
        <p:spPr>
          <a:xfrm>
            <a:off x="533400" y="4326475"/>
            <a:ext cx="76200" cy="76200"/>
          </a:xfrm>
          <a:prstGeom prst="rect">
            <a:avLst/>
          </a:prstGeom>
          <a:solidFill>
            <a:schemeClr val="accent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p:cNvSpPr/>
          <p:nvPr/>
        </p:nvSpPr>
        <p:spPr>
          <a:xfrm>
            <a:off x="3733800" y="4174075"/>
            <a:ext cx="76200" cy="76200"/>
          </a:xfrm>
          <a:prstGeom prst="rect">
            <a:avLst/>
          </a:prstGeom>
          <a:solidFill>
            <a:schemeClr val="accent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a:xfrm>
            <a:off x="3886200" y="4174075"/>
            <a:ext cx="76200" cy="762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a:xfrm>
            <a:off x="4267200" y="5621875"/>
            <a:ext cx="76200" cy="762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a:off x="3276600" y="6383875"/>
            <a:ext cx="76200" cy="762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p:cNvSpPr/>
          <p:nvPr/>
        </p:nvSpPr>
        <p:spPr>
          <a:xfrm>
            <a:off x="1828800" y="6536275"/>
            <a:ext cx="76200" cy="762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p:cNvSpPr/>
          <p:nvPr/>
        </p:nvSpPr>
        <p:spPr>
          <a:xfrm>
            <a:off x="457200" y="6002875"/>
            <a:ext cx="76200" cy="762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p:nvPr/>
        </p:nvSpPr>
        <p:spPr>
          <a:xfrm>
            <a:off x="381000" y="5164675"/>
            <a:ext cx="76200" cy="762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a:off x="685800" y="4326475"/>
            <a:ext cx="76200" cy="762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p:cNvSpPr/>
          <p:nvPr/>
        </p:nvSpPr>
        <p:spPr>
          <a:xfrm>
            <a:off x="1905000" y="3486043"/>
            <a:ext cx="76200" cy="76200"/>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p:nvPr/>
        </p:nvSpPr>
        <p:spPr>
          <a:xfrm>
            <a:off x="4038600" y="4174075"/>
            <a:ext cx="76200" cy="76200"/>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a:off x="4419600" y="5621875"/>
            <a:ext cx="76200" cy="76200"/>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a:off x="3429000" y="6383875"/>
            <a:ext cx="76200" cy="76200"/>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p:cNvSpPr/>
          <p:nvPr/>
        </p:nvSpPr>
        <p:spPr>
          <a:xfrm>
            <a:off x="1981200" y="6536275"/>
            <a:ext cx="76200" cy="76200"/>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609600" y="6002875"/>
            <a:ext cx="76200" cy="76200"/>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Rectangle 148"/>
          <p:cNvSpPr/>
          <p:nvPr/>
        </p:nvSpPr>
        <p:spPr>
          <a:xfrm>
            <a:off x="533400" y="5164675"/>
            <a:ext cx="76200" cy="76200"/>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p:cNvSpPr/>
          <p:nvPr/>
        </p:nvSpPr>
        <p:spPr>
          <a:xfrm>
            <a:off x="838200" y="4326475"/>
            <a:ext cx="76200" cy="76200"/>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TextBox 150"/>
          <p:cNvSpPr txBox="1"/>
          <p:nvPr/>
        </p:nvSpPr>
        <p:spPr>
          <a:xfrm>
            <a:off x="816722" y="2419243"/>
            <a:ext cx="1685809" cy="230832"/>
          </a:xfrm>
          <a:prstGeom prst="rect">
            <a:avLst/>
          </a:prstGeom>
          <a:noFill/>
        </p:spPr>
        <p:txBody>
          <a:bodyPr wrap="none" rtlCol="0">
            <a:spAutoFit/>
          </a:bodyPr>
          <a:lstStyle/>
          <a:p>
            <a:r>
              <a:rPr lang="en-US" sz="900" dirty="0" smtClean="0"/>
              <a:t>Other chromatin binding sites</a:t>
            </a:r>
            <a:endParaRPr lang="en-US" sz="900" dirty="0"/>
          </a:p>
        </p:txBody>
      </p:sp>
      <p:sp>
        <p:nvSpPr>
          <p:cNvPr id="152" name="Rectangle 151"/>
          <p:cNvSpPr/>
          <p:nvPr/>
        </p:nvSpPr>
        <p:spPr>
          <a:xfrm>
            <a:off x="762000" y="2495443"/>
            <a:ext cx="76200" cy="762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4191000" y="4174075"/>
            <a:ext cx="76200" cy="762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p:nvPr/>
        </p:nvSpPr>
        <p:spPr>
          <a:xfrm>
            <a:off x="685800" y="5164675"/>
            <a:ext cx="76200" cy="762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p:cNvSpPr/>
          <p:nvPr/>
        </p:nvSpPr>
        <p:spPr>
          <a:xfrm>
            <a:off x="762000" y="6002875"/>
            <a:ext cx="76200" cy="762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p:cNvSpPr/>
          <p:nvPr/>
        </p:nvSpPr>
        <p:spPr>
          <a:xfrm>
            <a:off x="6781800" y="3719107"/>
            <a:ext cx="76200" cy="76200"/>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8001000" y="4555075"/>
            <a:ext cx="76200" cy="76200"/>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8077200" y="5621875"/>
            <a:ext cx="76200" cy="76200"/>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158"/>
          <p:cNvSpPr/>
          <p:nvPr/>
        </p:nvSpPr>
        <p:spPr>
          <a:xfrm>
            <a:off x="6705600" y="6460075"/>
            <a:ext cx="76200" cy="76200"/>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p:cNvSpPr/>
          <p:nvPr/>
        </p:nvSpPr>
        <p:spPr>
          <a:xfrm>
            <a:off x="5410200" y="5926675"/>
            <a:ext cx="76200" cy="76200"/>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5410200" y="4859875"/>
            <a:ext cx="76200" cy="76200"/>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6934200" y="3719107"/>
            <a:ext cx="76200" cy="762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8153400" y="4555075"/>
            <a:ext cx="76200" cy="762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8229600" y="5621875"/>
            <a:ext cx="76200" cy="762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a:off x="6858000" y="6460075"/>
            <a:ext cx="76200" cy="762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5562600" y="5926675"/>
            <a:ext cx="76200" cy="762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5562600" y="4859875"/>
            <a:ext cx="76200" cy="762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a:xfrm>
            <a:off x="8305800" y="4555075"/>
            <a:ext cx="76200" cy="76200"/>
          </a:xfrm>
          <a:prstGeom prst="rect">
            <a:avLst/>
          </a:prstGeom>
          <a:solidFill>
            <a:schemeClr val="accent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p:cNvSpPr/>
          <p:nvPr/>
        </p:nvSpPr>
        <p:spPr>
          <a:xfrm>
            <a:off x="5715000" y="5926675"/>
            <a:ext cx="76200" cy="76200"/>
          </a:xfrm>
          <a:prstGeom prst="rect">
            <a:avLst/>
          </a:prstGeom>
          <a:solidFill>
            <a:schemeClr val="accent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p:cNvSpPr/>
          <p:nvPr/>
        </p:nvSpPr>
        <p:spPr>
          <a:xfrm>
            <a:off x="7086600" y="3719107"/>
            <a:ext cx="76200" cy="762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p:cNvSpPr/>
          <p:nvPr/>
        </p:nvSpPr>
        <p:spPr>
          <a:xfrm>
            <a:off x="8458200" y="4555075"/>
            <a:ext cx="76200" cy="762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p:cNvSpPr/>
          <p:nvPr/>
        </p:nvSpPr>
        <p:spPr>
          <a:xfrm>
            <a:off x="8382000" y="5621875"/>
            <a:ext cx="76200" cy="762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a:off x="7010400" y="6460075"/>
            <a:ext cx="76200" cy="762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173"/>
          <p:cNvSpPr/>
          <p:nvPr/>
        </p:nvSpPr>
        <p:spPr>
          <a:xfrm>
            <a:off x="5867400" y="5926675"/>
            <a:ext cx="76200" cy="762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5715000" y="4859875"/>
            <a:ext cx="76200" cy="762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8" name="Picture 177" descr="blastocyst-copy-ps.jpg"/>
          <p:cNvPicPr>
            <a:picLocks noChangeAspect="1"/>
          </p:cNvPicPr>
          <p:nvPr/>
        </p:nvPicPr>
        <p:blipFill>
          <a:blip r:embed="rId4"/>
          <a:stretch>
            <a:fillRect/>
          </a:stretch>
        </p:blipFill>
        <p:spPr>
          <a:xfrm>
            <a:off x="6019800" y="1964275"/>
            <a:ext cx="685800" cy="811598"/>
          </a:xfrm>
          <a:prstGeom prst="rect">
            <a:avLst/>
          </a:prstGeom>
        </p:spPr>
      </p:pic>
      <p:pic>
        <p:nvPicPr>
          <p:cNvPr id="179" name="Picture 178"/>
          <p:cNvPicPr>
            <a:picLocks noChangeAspect="1"/>
          </p:cNvPicPr>
          <p:nvPr/>
        </p:nvPicPr>
        <p:blipFill rotWithShape="1">
          <a:blip r:embed="rId5">
            <a:alphaModFix amt="50000"/>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6">
                    <a14:imgEffect>
                      <a14:backgroundRemoval t="0" b="96439" l="12314" r="47451"/>
                    </a14:imgEffect>
                  </a14:imgLayer>
                </a14:imgProps>
              </a:ext>
            </a:extLst>
          </a:blip>
          <a:srcRect l="8052" t="3889" r="48139" b="25000"/>
          <a:stretch/>
        </p:blipFill>
        <p:spPr>
          <a:xfrm>
            <a:off x="4800600" y="749355"/>
            <a:ext cx="762000" cy="1280561"/>
          </a:xfrm>
          <a:prstGeom prst="rect">
            <a:avLst/>
          </a:prstGeom>
        </p:spPr>
      </p:pic>
      <p:sp>
        <p:nvSpPr>
          <p:cNvPr id="180" name="TextBox 179"/>
          <p:cNvSpPr txBox="1"/>
          <p:nvPr/>
        </p:nvSpPr>
        <p:spPr>
          <a:xfrm>
            <a:off x="5943600" y="1084836"/>
            <a:ext cx="454215" cy="230832"/>
          </a:xfrm>
          <a:prstGeom prst="rect">
            <a:avLst/>
          </a:prstGeom>
          <a:noFill/>
        </p:spPr>
        <p:txBody>
          <a:bodyPr wrap="none" rtlCol="0">
            <a:spAutoFit/>
          </a:bodyPr>
          <a:lstStyle/>
          <a:p>
            <a:r>
              <a:rPr lang="en-US" sz="900" dirty="0" smtClean="0"/>
              <a:t>K562</a:t>
            </a:r>
            <a:endParaRPr lang="en-US" sz="900" dirty="0"/>
          </a:p>
        </p:txBody>
      </p:sp>
      <p:sp>
        <p:nvSpPr>
          <p:cNvPr id="181" name="TextBox 180"/>
          <p:cNvSpPr txBox="1"/>
          <p:nvPr/>
        </p:nvSpPr>
        <p:spPr>
          <a:xfrm>
            <a:off x="5943600" y="1235004"/>
            <a:ext cx="550357" cy="230832"/>
          </a:xfrm>
          <a:prstGeom prst="rect">
            <a:avLst/>
          </a:prstGeom>
          <a:noFill/>
        </p:spPr>
        <p:txBody>
          <a:bodyPr wrap="none" rtlCol="0">
            <a:spAutoFit/>
          </a:bodyPr>
          <a:lstStyle/>
          <a:p>
            <a:r>
              <a:rPr lang="en-US" sz="900" dirty="0" smtClean="0"/>
              <a:t>HepG2</a:t>
            </a:r>
            <a:endParaRPr lang="en-US" sz="900" dirty="0"/>
          </a:p>
        </p:txBody>
      </p:sp>
      <p:sp>
        <p:nvSpPr>
          <p:cNvPr id="182" name="TextBox 181"/>
          <p:cNvSpPr txBox="1"/>
          <p:nvPr/>
        </p:nvSpPr>
        <p:spPr>
          <a:xfrm>
            <a:off x="5943600" y="1387404"/>
            <a:ext cx="640188" cy="230832"/>
          </a:xfrm>
          <a:prstGeom prst="rect">
            <a:avLst/>
          </a:prstGeom>
          <a:noFill/>
        </p:spPr>
        <p:txBody>
          <a:bodyPr wrap="none" rtlCol="0">
            <a:spAutoFit/>
          </a:bodyPr>
          <a:lstStyle/>
          <a:p>
            <a:r>
              <a:rPr lang="en-US" sz="900" dirty="0" smtClean="0"/>
              <a:t>HeLa-S3</a:t>
            </a:r>
            <a:endParaRPr lang="en-US" sz="900" dirty="0"/>
          </a:p>
        </p:txBody>
      </p:sp>
      <p:sp>
        <p:nvSpPr>
          <p:cNvPr id="183" name="TextBox 182"/>
          <p:cNvSpPr txBox="1"/>
          <p:nvPr/>
        </p:nvSpPr>
        <p:spPr>
          <a:xfrm>
            <a:off x="5943600" y="1539804"/>
            <a:ext cx="588679" cy="230832"/>
          </a:xfrm>
          <a:prstGeom prst="rect">
            <a:avLst/>
          </a:prstGeom>
          <a:noFill/>
        </p:spPr>
        <p:txBody>
          <a:bodyPr wrap="none" rtlCol="0">
            <a:spAutoFit/>
          </a:bodyPr>
          <a:lstStyle/>
          <a:p>
            <a:r>
              <a:rPr lang="en-US" sz="900" dirty="0" smtClean="0"/>
              <a:t>HUVEC</a:t>
            </a:r>
            <a:endParaRPr lang="en-US" sz="900" dirty="0"/>
          </a:p>
        </p:txBody>
      </p:sp>
      <p:sp>
        <p:nvSpPr>
          <p:cNvPr id="184" name="TextBox 183"/>
          <p:cNvSpPr txBox="1"/>
          <p:nvPr/>
        </p:nvSpPr>
        <p:spPr>
          <a:xfrm>
            <a:off x="5943600" y="1692204"/>
            <a:ext cx="498848" cy="230832"/>
          </a:xfrm>
          <a:prstGeom prst="rect">
            <a:avLst/>
          </a:prstGeom>
          <a:noFill/>
        </p:spPr>
        <p:txBody>
          <a:bodyPr wrap="none" rtlCol="0">
            <a:spAutoFit/>
          </a:bodyPr>
          <a:lstStyle/>
          <a:p>
            <a:r>
              <a:rPr lang="en-US" sz="900" dirty="0" smtClean="0"/>
              <a:t>MCF7</a:t>
            </a:r>
            <a:endParaRPr lang="en-US" sz="900" dirty="0"/>
          </a:p>
        </p:txBody>
      </p:sp>
      <p:sp>
        <p:nvSpPr>
          <p:cNvPr id="185" name="TextBox 184"/>
          <p:cNvSpPr txBox="1"/>
          <p:nvPr/>
        </p:nvSpPr>
        <p:spPr>
          <a:xfrm>
            <a:off x="5943600" y="932436"/>
            <a:ext cx="691528" cy="230832"/>
          </a:xfrm>
          <a:prstGeom prst="rect">
            <a:avLst/>
          </a:prstGeom>
          <a:noFill/>
        </p:spPr>
        <p:txBody>
          <a:bodyPr wrap="none" rtlCol="0">
            <a:spAutoFit/>
          </a:bodyPr>
          <a:lstStyle/>
          <a:p>
            <a:r>
              <a:rPr lang="en-US" sz="900" dirty="0" smtClean="0"/>
              <a:t>Gm12878</a:t>
            </a:r>
            <a:endParaRPr lang="en-US" sz="900" dirty="0"/>
          </a:p>
        </p:txBody>
      </p:sp>
      <p:sp>
        <p:nvSpPr>
          <p:cNvPr id="186" name="TextBox 185"/>
          <p:cNvSpPr txBox="1"/>
          <p:nvPr/>
        </p:nvSpPr>
        <p:spPr>
          <a:xfrm>
            <a:off x="5943600" y="1844604"/>
            <a:ext cx="447565" cy="230832"/>
          </a:xfrm>
          <a:prstGeom prst="rect">
            <a:avLst/>
          </a:prstGeom>
          <a:noFill/>
        </p:spPr>
        <p:txBody>
          <a:bodyPr wrap="none" rtlCol="0">
            <a:spAutoFit/>
          </a:bodyPr>
          <a:lstStyle/>
          <a:p>
            <a:r>
              <a:rPr lang="en-US" sz="900" dirty="0" smtClean="0"/>
              <a:t>… …</a:t>
            </a:r>
            <a:endParaRPr lang="en-US" sz="900" dirty="0"/>
          </a:p>
        </p:txBody>
      </p:sp>
      <p:sp>
        <p:nvSpPr>
          <p:cNvPr id="187" name="Rectangle 186"/>
          <p:cNvSpPr/>
          <p:nvPr/>
        </p:nvSpPr>
        <p:spPr>
          <a:xfrm>
            <a:off x="6629400" y="1008636"/>
            <a:ext cx="76200" cy="76200"/>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ectangle 187"/>
          <p:cNvSpPr/>
          <p:nvPr/>
        </p:nvSpPr>
        <p:spPr>
          <a:xfrm>
            <a:off x="6629400" y="1161036"/>
            <a:ext cx="76200" cy="76200"/>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ectangle 188"/>
          <p:cNvSpPr/>
          <p:nvPr/>
        </p:nvSpPr>
        <p:spPr>
          <a:xfrm>
            <a:off x="6629400" y="1313436"/>
            <a:ext cx="76200" cy="76200"/>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p:cNvSpPr/>
          <p:nvPr/>
        </p:nvSpPr>
        <p:spPr>
          <a:xfrm>
            <a:off x="6629400" y="1465836"/>
            <a:ext cx="76200" cy="76200"/>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p:cNvSpPr/>
          <p:nvPr/>
        </p:nvSpPr>
        <p:spPr>
          <a:xfrm>
            <a:off x="6629400" y="1618236"/>
            <a:ext cx="76200" cy="76200"/>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Rectangle 191"/>
          <p:cNvSpPr/>
          <p:nvPr/>
        </p:nvSpPr>
        <p:spPr>
          <a:xfrm>
            <a:off x="6629400" y="1770636"/>
            <a:ext cx="76200" cy="76200"/>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Rectangle 192"/>
          <p:cNvSpPr/>
          <p:nvPr/>
        </p:nvSpPr>
        <p:spPr>
          <a:xfrm>
            <a:off x="6781800" y="1008636"/>
            <a:ext cx="76200" cy="76200"/>
          </a:xfrm>
          <a:prstGeom prst="rect">
            <a:avLst/>
          </a:prstGeom>
          <a:solidFill>
            <a:srgbClr val="C0504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ectangle 193"/>
          <p:cNvSpPr/>
          <p:nvPr/>
        </p:nvSpPr>
        <p:spPr>
          <a:xfrm>
            <a:off x="6781800" y="1161036"/>
            <a:ext cx="76200" cy="76200"/>
          </a:xfrm>
          <a:prstGeom prst="rect">
            <a:avLst/>
          </a:prstGeom>
          <a:solidFill>
            <a:srgbClr val="C0504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ectangle 194"/>
          <p:cNvSpPr/>
          <p:nvPr/>
        </p:nvSpPr>
        <p:spPr>
          <a:xfrm>
            <a:off x="6781800" y="1313436"/>
            <a:ext cx="76200" cy="76200"/>
          </a:xfrm>
          <a:prstGeom prst="rect">
            <a:avLst/>
          </a:prstGeom>
          <a:solidFill>
            <a:srgbClr val="C0504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Rectangle 195"/>
          <p:cNvSpPr/>
          <p:nvPr/>
        </p:nvSpPr>
        <p:spPr>
          <a:xfrm>
            <a:off x="6781800" y="1465836"/>
            <a:ext cx="76200" cy="76200"/>
          </a:xfrm>
          <a:prstGeom prst="rect">
            <a:avLst/>
          </a:prstGeom>
          <a:solidFill>
            <a:srgbClr val="C0504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Rectangle 196"/>
          <p:cNvSpPr/>
          <p:nvPr/>
        </p:nvSpPr>
        <p:spPr>
          <a:xfrm>
            <a:off x="6781800" y="1618236"/>
            <a:ext cx="76200" cy="76200"/>
          </a:xfrm>
          <a:prstGeom prst="rect">
            <a:avLst/>
          </a:prstGeom>
          <a:solidFill>
            <a:srgbClr val="C0504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Rectangle 197"/>
          <p:cNvSpPr/>
          <p:nvPr/>
        </p:nvSpPr>
        <p:spPr>
          <a:xfrm>
            <a:off x="6781800" y="1770636"/>
            <a:ext cx="76200" cy="76200"/>
          </a:xfrm>
          <a:prstGeom prst="rect">
            <a:avLst/>
          </a:prstGeom>
          <a:solidFill>
            <a:srgbClr val="C0504D"/>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Rectangle 198"/>
          <p:cNvSpPr/>
          <p:nvPr/>
        </p:nvSpPr>
        <p:spPr>
          <a:xfrm>
            <a:off x="6934200" y="1008636"/>
            <a:ext cx="76200" cy="76200"/>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Rectangle 199"/>
          <p:cNvSpPr/>
          <p:nvPr/>
        </p:nvSpPr>
        <p:spPr>
          <a:xfrm>
            <a:off x="6934200" y="1161036"/>
            <a:ext cx="76200" cy="76200"/>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a:off x="6934200" y="1313436"/>
            <a:ext cx="76200" cy="76200"/>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p:cNvSpPr/>
          <p:nvPr/>
        </p:nvSpPr>
        <p:spPr>
          <a:xfrm>
            <a:off x="6934200" y="1465836"/>
            <a:ext cx="76200" cy="76200"/>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p:cNvSpPr/>
          <p:nvPr/>
        </p:nvSpPr>
        <p:spPr>
          <a:xfrm>
            <a:off x="6934200" y="1618236"/>
            <a:ext cx="76200" cy="76200"/>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ectangle 203"/>
          <p:cNvSpPr/>
          <p:nvPr/>
        </p:nvSpPr>
        <p:spPr>
          <a:xfrm>
            <a:off x="6934200" y="1770636"/>
            <a:ext cx="76200" cy="76200"/>
          </a:xfrm>
          <a:prstGeom prst="rec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Rectangle 204"/>
          <p:cNvSpPr/>
          <p:nvPr/>
        </p:nvSpPr>
        <p:spPr>
          <a:xfrm>
            <a:off x="7086600" y="1008636"/>
            <a:ext cx="76200" cy="762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Rectangle 205"/>
          <p:cNvSpPr/>
          <p:nvPr/>
        </p:nvSpPr>
        <p:spPr>
          <a:xfrm>
            <a:off x="7086600" y="1161036"/>
            <a:ext cx="76200" cy="762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Rectangle 206"/>
          <p:cNvSpPr/>
          <p:nvPr/>
        </p:nvSpPr>
        <p:spPr>
          <a:xfrm>
            <a:off x="7086600" y="1313436"/>
            <a:ext cx="76200" cy="762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a:off x="7086600" y="1465836"/>
            <a:ext cx="76200" cy="762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a:off x="7086600" y="1618236"/>
            <a:ext cx="76200" cy="762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a:off x="7086600" y="1770636"/>
            <a:ext cx="76200" cy="76200"/>
          </a:xfrm>
          <a:prstGeom prst="rect">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1" name="Straight Arrow Connector 210"/>
          <p:cNvCxnSpPr>
            <a:endCxn id="181" idx="1"/>
          </p:cNvCxnSpPr>
          <p:nvPr/>
        </p:nvCxnSpPr>
        <p:spPr>
          <a:xfrm>
            <a:off x="5181600" y="1237236"/>
            <a:ext cx="762000" cy="113184"/>
          </a:xfrm>
          <a:prstGeom prst="straightConnector1">
            <a:avLst/>
          </a:prstGeom>
          <a:ln w="12700" cap="flat" cmpd="sng" algn="ctr">
            <a:solidFill>
              <a:schemeClr val="tx1">
                <a:alpha val="50000"/>
              </a:schemeClr>
            </a:solidFill>
            <a:prstDash val="solid"/>
            <a:round/>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12" name="Straight Arrow Connector 211"/>
          <p:cNvCxnSpPr>
            <a:endCxn id="184" idx="1"/>
          </p:cNvCxnSpPr>
          <p:nvPr/>
        </p:nvCxnSpPr>
        <p:spPr>
          <a:xfrm>
            <a:off x="5181600" y="1047852"/>
            <a:ext cx="762000" cy="759768"/>
          </a:xfrm>
          <a:prstGeom prst="straightConnector1">
            <a:avLst/>
          </a:prstGeom>
          <a:ln w="12700" cap="flat" cmpd="sng" algn="ctr">
            <a:solidFill>
              <a:schemeClr val="tx1">
                <a:alpha val="50000"/>
              </a:schemeClr>
            </a:solidFill>
            <a:prstDash val="solid"/>
            <a:round/>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13" name="Straight Arrow Connector 212"/>
          <p:cNvCxnSpPr/>
          <p:nvPr/>
        </p:nvCxnSpPr>
        <p:spPr>
          <a:xfrm>
            <a:off x="5181600" y="1313436"/>
            <a:ext cx="762000" cy="304800"/>
          </a:xfrm>
          <a:prstGeom prst="straightConnector1">
            <a:avLst/>
          </a:prstGeom>
          <a:ln w="12700" cap="flat" cmpd="sng" algn="ctr">
            <a:solidFill>
              <a:schemeClr val="tx1">
                <a:alpha val="50000"/>
              </a:schemeClr>
            </a:solidFill>
            <a:prstDash val="solid"/>
            <a:round/>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14" name="Straight Arrow Connector 213"/>
          <p:cNvCxnSpPr>
            <a:endCxn id="182" idx="1"/>
          </p:cNvCxnSpPr>
          <p:nvPr/>
        </p:nvCxnSpPr>
        <p:spPr>
          <a:xfrm>
            <a:off x="5181600" y="1387404"/>
            <a:ext cx="762000" cy="115416"/>
          </a:xfrm>
          <a:prstGeom prst="straightConnector1">
            <a:avLst/>
          </a:prstGeom>
          <a:ln w="12700" cap="flat" cmpd="sng" algn="ctr">
            <a:solidFill>
              <a:schemeClr val="tx1">
                <a:alpha val="50000"/>
              </a:schemeClr>
            </a:solidFill>
            <a:prstDash val="solid"/>
            <a:round/>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15" name="Straight Arrow Connector 214"/>
          <p:cNvCxnSpPr>
            <a:endCxn id="180" idx="1"/>
          </p:cNvCxnSpPr>
          <p:nvPr/>
        </p:nvCxnSpPr>
        <p:spPr>
          <a:xfrm>
            <a:off x="5181600" y="1200252"/>
            <a:ext cx="762000" cy="1588"/>
          </a:xfrm>
          <a:prstGeom prst="straightConnector1">
            <a:avLst/>
          </a:prstGeom>
          <a:ln w="12700" cap="flat" cmpd="sng" algn="ctr">
            <a:solidFill>
              <a:schemeClr val="tx1">
                <a:alpha val="50000"/>
              </a:schemeClr>
            </a:solidFill>
            <a:prstDash val="solid"/>
            <a:round/>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16" name="Straight Arrow Connector 215"/>
          <p:cNvCxnSpPr>
            <a:endCxn id="185" idx="1"/>
          </p:cNvCxnSpPr>
          <p:nvPr/>
        </p:nvCxnSpPr>
        <p:spPr>
          <a:xfrm flipV="1">
            <a:off x="5181600" y="1047852"/>
            <a:ext cx="762000" cy="39216"/>
          </a:xfrm>
          <a:prstGeom prst="straightConnector1">
            <a:avLst/>
          </a:prstGeom>
          <a:ln w="12700" cap="flat" cmpd="sng" algn="ctr">
            <a:solidFill>
              <a:schemeClr val="tx1">
                <a:alpha val="50000"/>
              </a:schemeClr>
            </a:solidFill>
            <a:prstDash val="solid"/>
            <a:round/>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pic>
        <p:nvPicPr>
          <p:cNvPr id="217" name="Picture 216"/>
          <p:cNvPicPr>
            <a:picLocks noChangeAspect="1"/>
          </p:cNvPicPr>
          <p:nvPr/>
        </p:nvPicPr>
        <p:blipFill>
          <a:blip r:embed="rId7">
            <a:alphaModFix amt="50000"/>
          </a:blip>
          <a:stretch>
            <a:fillRect/>
          </a:stretch>
        </p:blipFill>
        <p:spPr>
          <a:xfrm>
            <a:off x="3276600" y="1888075"/>
            <a:ext cx="914400" cy="729673"/>
          </a:xfrm>
          <a:prstGeom prst="rect">
            <a:avLst/>
          </a:prstGeom>
        </p:spPr>
      </p:pic>
      <p:pic>
        <p:nvPicPr>
          <p:cNvPr id="218" name="Picture 217"/>
          <p:cNvPicPr>
            <a:picLocks noChangeAspect="1"/>
          </p:cNvPicPr>
          <p:nvPr/>
        </p:nvPicPr>
        <p:blipFill>
          <a:blip r:embed="rId8">
            <a:alphaModFix amt="50000"/>
          </a:blip>
          <a:srcRect l="9734" t="12000" r="26549" b="16000"/>
          <a:stretch>
            <a:fillRect/>
          </a:stretch>
        </p:blipFill>
        <p:spPr>
          <a:xfrm>
            <a:off x="4724400" y="2802475"/>
            <a:ext cx="914400" cy="914400"/>
          </a:xfrm>
          <a:prstGeom prst="rect">
            <a:avLst/>
          </a:prstGeom>
        </p:spPr>
      </p:pic>
      <p:cxnSp>
        <p:nvCxnSpPr>
          <p:cNvPr id="219" name="Straight Arrow Connector 218"/>
          <p:cNvCxnSpPr>
            <a:endCxn id="218" idx="3"/>
          </p:cNvCxnSpPr>
          <p:nvPr/>
        </p:nvCxnSpPr>
        <p:spPr>
          <a:xfrm rot="10800000" flipV="1">
            <a:off x="5638800" y="2651663"/>
            <a:ext cx="685800" cy="608012"/>
          </a:xfrm>
          <a:prstGeom prst="straightConnector1">
            <a:avLst/>
          </a:prstGeom>
          <a:ln w="12700" cap="flat" cmpd="sng" algn="ctr">
            <a:solidFill>
              <a:schemeClr val="tx1">
                <a:alpha val="50000"/>
              </a:schemeClr>
            </a:solidFill>
            <a:prstDash val="solid"/>
            <a:round/>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20" name="Straight Arrow Connector 219"/>
          <p:cNvCxnSpPr/>
          <p:nvPr/>
        </p:nvCxnSpPr>
        <p:spPr>
          <a:xfrm rot="10800000">
            <a:off x="4038601" y="2651664"/>
            <a:ext cx="685801" cy="533399"/>
          </a:xfrm>
          <a:prstGeom prst="straightConnector1">
            <a:avLst/>
          </a:prstGeom>
          <a:ln w="12700" cap="flat" cmpd="sng" algn="ctr">
            <a:solidFill>
              <a:schemeClr val="tx1">
                <a:alpha val="50000"/>
              </a:schemeClr>
            </a:solidFill>
            <a:prstDash val="solid"/>
            <a:round/>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21" name="Straight Arrow Connector 220"/>
          <p:cNvCxnSpPr/>
          <p:nvPr/>
        </p:nvCxnSpPr>
        <p:spPr>
          <a:xfrm flipV="1">
            <a:off x="4038601" y="1389636"/>
            <a:ext cx="685799" cy="423826"/>
          </a:xfrm>
          <a:prstGeom prst="straightConnector1">
            <a:avLst/>
          </a:prstGeom>
          <a:ln w="12700" cap="flat" cmpd="sng" algn="ctr">
            <a:solidFill>
              <a:schemeClr val="tx1">
                <a:alpha val="50000"/>
              </a:schemeClr>
            </a:solidFill>
            <a:prstDash val="solid"/>
            <a:round/>
            <a:headEnd type="none" w="med"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122" name="Title 1"/>
          <p:cNvSpPr txBox="1">
            <a:spLocks/>
          </p:cNvSpPr>
          <p:nvPr/>
        </p:nvSpPr>
        <p:spPr>
          <a:xfrm>
            <a:off x="533400" y="-4255"/>
            <a:ext cx="8229600" cy="753610"/>
          </a:xfrm>
          <a:prstGeom prst="rect">
            <a:avLst/>
          </a:prstGeom>
        </p:spPr>
        <p:txBody>
          <a:bodyPr vert="horz" lIns="91440" tIns="45720" rIns="91440" bIns="45720" rtlCol="0" anchor="ctr">
            <a:normAutofit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Figure 1: Data</a:t>
            </a:r>
            <a:r>
              <a:rPr lang="en-US" sz="4400" noProof="0" dirty="0" smtClean="0">
                <a:latin typeface="+mj-lt"/>
                <a:ea typeface="+mj-ea"/>
                <a:cs typeface="+mj-cs"/>
              </a:rPr>
              <a:t> S</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ets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B4B2F3-8E13-3042-8E95-E6C1373B4D30}" type="slidenum">
              <a:rPr lang="en-US" smtClean="0"/>
              <a:pPr/>
              <a:t>3</a:t>
            </a:fld>
            <a:endParaRPr lang="en-US"/>
          </a:p>
        </p:txBody>
      </p:sp>
      <p:sp>
        <p:nvSpPr>
          <p:cNvPr id="9" name="TextBox 8"/>
          <p:cNvSpPr txBox="1"/>
          <p:nvPr/>
        </p:nvSpPr>
        <p:spPr>
          <a:xfrm>
            <a:off x="138235" y="1914854"/>
            <a:ext cx="958541" cy="369332"/>
          </a:xfrm>
          <a:prstGeom prst="rect">
            <a:avLst/>
          </a:prstGeom>
          <a:noFill/>
        </p:spPr>
        <p:txBody>
          <a:bodyPr wrap="none" rtlCol="0">
            <a:spAutoFit/>
          </a:bodyPr>
          <a:lstStyle/>
          <a:p>
            <a:r>
              <a:rPr lang="en-US" dirty="0" smtClean="0"/>
              <a:t>Table 1a</a:t>
            </a:r>
            <a:endParaRPr lang="en-US" dirty="0"/>
          </a:p>
        </p:txBody>
      </p:sp>
      <p:pic>
        <p:nvPicPr>
          <p:cNvPr id="10" name="Picture 9"/>
          <p:cNvPicPr>
            <a:picLocks noChangeAspect="1"/>
          </p:cNvPicPr>
          <p:nvPr/>
        </p:nvPicPr>
        <p:blipFill>
          <a:blip r:embed="rId2"/>
          <a:stretch>
            <a:fillRect/>
          </a:stretch>
        </p:blipFill>
        <p:spPr>
          <a:xfrm>
            <a:off x="43200" y="2445059"/>
            <a:ext cx="9052560" cy="1513388"/>
          </a:xfrm>
          <a:prstGeom prst="rect">
            <a:avLst/>
          </a:prstGeom>
        </p:spPr>
      </p:pic>
      <p:sp>
        <p:nvSpPr>
          <p:cNvPr id="5" name="Title 1"/>
          <p:cNvSpPr>
            <a:spLocks noGrp="1"/>
          </p:cNvSpPr>
          <p:nvPr>
            <p:ph type="title"/>
          </p:nvPr>
        </p:nvSpPr>
        <p:spPr>
          <a:xfrm>
            <a:off x="457200" y="274638"/>
            <a:ext cx="8229600" cy="1143000"/>
          </a:xfrm>
        </p:spPr>
        <p:txBody>
          <a:bodyPr>
            <a:normAutofit fontScale="90000"/>
          </a:bodyPr>
          <a:lstStyle/>
          <a:p>
            <a:r>
              <a:rPr lang="en-US" dirty="0" smtClean="0"/>
              <a:t>Table 1: Summary Statistics for </a:t>
            </a:r>
            <a:br>
              <a:rPr lang="en-US" dirty="0" smtClean="0"/>
            </a:br>
            <a:r>
              <a:rPr lang="en-US" dirty="0" smtClean="0"/>
              <a:t>Protein Coding Genes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Figure 2: Splicing Figure</a:t>
            </a:r>
            <a:endParaRPr lang="en-US" dirty="0"/>
          </a:p>
        </p:txBody>
      </p:sp>
      <p:sp>
        <p:nvSpPr>
          <p:cNvPr id="3" name="Content Placeholder 2"/>
          <p:cNvSpPr>
            <a:spLocks noGrp="1"/>
          </p:cNvSpPr>
          <p:nvPr>
            <p:ph idx="1"/>
          </p:nvPr>
        </p:nvSpPr>
        <p:spPr/>
        <p:txBody>
          <a:bodyPr>
            <a:normAutofit/>
          </a:bodyPr>
          <a:lstStyle/>
          <a:p>
            <a:r>
              <a:rPr lang="en-US" dirty="0" smtClean="0"/>
              <a:t>Significant amount of protein-coding gene splicing complexity </a:t>
            </a:r>
          </a:p>
          <a:p>
            <a:endParaRPr lang="en-US" dirty="0" smtClean="0"/>
          </a:p>
          <a:p>
            <a:r>
              <a:rPr lang="en-US" dirty="0" smtClean="0"/>
              <a:t>There is a consistent pattern of splicing events in all three organisms </a:t>
            </a:r>
          </a:p>
          <a:p>
            <a:pPr lvl="1"/>
            <a:r>
              <a:rPr lang="en-US" dirty="0" smtClean="0"/>
              <a:t>with more retained </a:t>
            </a:r>
            <a:r>
              <a:rPr lang="en-US" dirty="0" err="1" smtClean="0"/>
              <a:t>introns</a:t>
            </a:r>
            <a:r>
              <a:rPr lang="en-US" dirty="0" smtClean="0"/>
              <a:t> in fly and worm</a:t>
            </a:r>
          </a:p>
          <a:p>
            <a:pPr lvl="1"/>
            <a:r>
              <a:rPr lang="en-US" dirty="0" smtClean="0"/>
              <a:t>more on / off events in fly </a:t>
            </a:r>
            <a:r>
              <a:rPr lang="en-US" dirty="0" err="1" smtClean="0"/>
              <a:t>casette</a:t>
            </a:r>
            <a:r>
              <a:rPr lang="en-US" dirty="0" smtClean="0"/>
              <a:t> </a:t>
            </a:r>
            <a:r>
              <a:rPr lang="en-US" dirty="0" err="1" smtClean="0"/>
              <a:t>exons</a:t>
            </a:r>
            <a:endParaRPr lang="en-US" dirty="0" smtClean="0"/>
          </a:p>
          <a:p>
            <a:pPr lvl="1"/>
            <a:r>
              <a:rPr lang="en-US" dirty="0" smtClean="0"/>
              <a:t>more lowly expressed minor </a:t>
            </a:r>
            <a:r>
              <a:rPr lang="en-US" dirty="0" err="1" smtClean="0"/>
              <a:t>isoforms</a:t>
            </a:r>
            <a:r>
              <a:rPr lang="en-US" dirty="0" smtClean="0"/>
              <a:t> in human</a:t>
            </a:r>
          </a:p>
        </p:txBody>
      </p:sp>
      <p:sp>
        <p:nvSpPr>
          <p:cNvPr id="4" name="Slide Number Placeholder 3"/>
          <p:cNvSpPr>
            <a:spLocks noGrp="1"/>
          </p:cNvSpPr>
          <p:nvPr>
            <p:ph type="sldNum" sz="quarter" idx="12"/>
          </p:nvPr>
        </p:nvSpPr>
        <p:spPr/>
        <p:txBody>
          <a:bodyPr/>
          <a:lstStyle/>
          <a:p>
            <a:fld id="{75B4B2F3-8E13-3042-8E95-E6C1373B4D30}"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descr="Comparative_splicing_mockup.pdf"/>
          <p:cNvPicPr>
            <a:picLocks noChangeAspect="1"/>
          </p:cNvPicPr>
          <p:nvPr/>
        </p:nvPicPr>
        <mc:AlternateContent>
          <mc:Choice xmlns:ma="http://schemas.microsoft.com/office/mac/drawingml/2008/main" Requires="ma">
            <p:blipFill>
              <a:blip r:embed="rId2"/>
              <a:srcRect r="1721"/>
              <a:stretch>
                <a:fillRect/>
              </a:stretch>
            </p:blipFill>
          </mc:Choice>
          <mc:Fallback>
            <p:blipFill>
              <a:blip r:embed="rId3"/>
              <a:srcRect r="1721"/>
              <a:stretch>
                <a:fillRect/>
              </a:stretch>
            </p:blipFill>
          </mc:Fallback>
        </mc:AlternateContent>
        <p:spPr>
          <a:xfrm>
            <a:off x="0" y="0"/>
            <a:ext cx="9144000" cy="6978090"/>
          </a:xfrm>
          <a:prstGeom prst="rect">
            <a:avLst/>
          </a:prstGeom>
        </p:spPr>
      </p:pic>
      <p:sp>
        <p:nvSpPr>
          <p:cNvPr id="6" name="Slide Number Placeholder 5"/>
          <p:cNvSpPr>
            <a:spLocks noGrp="1"/>
          </p:cNvSpPr>
          <p:nvPr>
            <p:ph type="sldNum" sz="quarter" idx="12"/>
          </p:nvPr>
        </p:nvSpPr>
        <p:spPr/>
        <p:txBody>
          <a:bodyPr/>
          <a:lstStyle/>
          <a:p>
            <a:fld id="{75B4B2F3-8E13-3042-8E95-E6C1373B4D30}"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3: </a:t>
            </a:r>
            <a:r>
              <a:rPr lang="en-US" dirty="0" err="1" smtClean="0"/>
              <a:t>Orthologs</a:t>
            </a:r>
            <a:endParaRPr lang="en-US" dirty="0"/>
          </a:p>
        </p:txBody>
      </p:sp>
      <p:sp>
        <p:nvSpPr>
          <p:cNvPr id="3" name="Content Placeholder 2"/>
          <p:cNvSpPr>
            <a:spLocks noGrp="1"/>
          </p:cNvSpPr>
          <p:nvPr>
            <p:ph idx="1"/>
          </p:nvPr>
        </p:nvSpPr>
        <p:spPr>
          <a:xfrm>
            <a:off x="457200" y="1862667"/>
            <a:ext cx="8229600" cy="4263496"/>
          </a:xfrm>
        </p:spPr>
        <p:txBody>
          <a:bodyPr>
            <a:normAutofit/>
          </a:bodyPr>
          <a:lstStyle/>
          <a:p>
            <a:r>
              <a:rPr lang="en-US" sz="2400" dirty="0" err="1" smtClean="0"/>
              <a:t>Orthologous</a:t>
            </a:r>
            <a:r>
              <a:rPr lang="en-US" sz="2400" dirty="0" smtClean="0"/>
              <a:t> genes do not have </a:t>
            </a:r>
            <a:r>
              <a:rPr lang="en-US" sz="2400" dirty="0" err="1" smtClean="0"/>
              <a:t>orthologous</a:t>
            </a:r>
            <a:r>
              <a:rPr lang="en-US" sz="2400" dirty="0" smtClean="0"/>
              <a:t> splice </a:t>
            </a:r>
            <a:r>
              <a:rPr lang="en-US" sz="2400" dirty="0" err="1" smtClean="0"/>
              <a:t>isoforms</a:t>
            </a:r>
            <a:r>
              <a:rPr lang="en-US" sz="2400" dirty="0" smtClean="0"/>
              <a:t>.</a:t>
            </a:r>
          </a:p>
          <a:p>
            <a:endParaRPr lang="en-US" sz="2400" dirty="0" smtClean="0"/>
          </a:p>
          <a:p>
            <a:r>
              <a:rPr lang="en-US" sz="2400" dirty="0" smtClean="0"/>
              <a:t>More fly genes with no alternative splicing</a:t>
            </a:r>
          </a:p>
          <a:p>
            <a:endParaRPr lang="en-US" sz="2400" dirty="0" smtClean="0"/>
          </a:p>
          <a:p>
            <a:r>
              <a:rPr lang="en-US" sz="2400" dirty="0" smtClean="0"/>
              <a:t>More human genes with alternative splicing in domains</a:t>
            </a:r>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75B4B2F3-8E13-3042-8E95-E6C1373B4D30}"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5B4B2F3-8E13-3042-8E95-E6C1373B4D30}" type="slidenum">
              <a:rPr lang="en-US" smtClean="0"/>
              <a:pPr/>
              <a:t>7</a:t>
            </a:fld>
            <a:endParaRPr lang="en-US"/>
          </a:p>
        </p:txBody>
      </p:sp>
      <p:pic>
        <p:nvPicPr>
          <p:cNvPr id="5" name="Picture 4" descr="Murad.modENCODE.Sept21.2012.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 y="3613150"/>
            <a:ext cx="3657600" cy="2743200"/>
          </a:xfrm>
          <a:prstGeom prst="rect">
            <a:avLst/>
          </a:prstGeom>
        </p:spPr>
      </p:pic>
      <p:pic>
        <p:nvPicPr>
          <p:cNvPr id="6" name="Picture 5" descr="Murad.modENCODE.Sept21.2012.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57200" y="596838"/>
            <a:ext cx="3657600" cy="2743200"/>
          </a:xfrm>
          <a:prstGeom prst="rect">
            <a:avLst/>
          </a:prstGeom>
        </p:spPr>
      </p:pic>
      <p:pic>
        <p:nvPicPr>
          <p:cNvPr id="7" name="Picture 6" descr="Murad.modENCODE.Sept21.2012.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525534" y="3613150"/>
            <a:ext cx="3657600" cy="2743200"/>
          </a:xfrm>
          <a:prstGeom prst="rect">
            <a:avLst/>
          </a:prstGeom>
        </p:spPr>
      </p:pic>
      <p:sp>
        <p:nvSpPr>
          <p:cNvPr id="8" name="TextBox 7"/>
          <p:cNvSpPr txBox="1"/>
          <p:nvPr/>
        </p:nvSpPr>
        <p:spPr>
          <a:xfrm>
            <a:off x="5762652" y="1736640"/>
            <a:ext cx="977251" cy="369332"/>
          </a:xfrm>
          <a:prstGeom prst="rect">
            <a:avLst/>
          </a:prstGeom>
          <a:noFill/>
        </p:spPr>
        <p:txBody>
          <a:bodyPr wrap="none" rtlCol="0">
            <a:spAutoFit/>
          </a:bodyPr>
          <a:lstStyle/>
          <a:p>
            <a:r>
              <a:rPr lang="en-US" dirty="0" smtClean="0"/>
              <a:t>Example</a:t>
            </a:r>
            <a:endParaRPr lang="en-US" dirty="0"/>
          </a:p>
        </p:txBody>
      </p:sp>
      <p:sp>
        <p:nvSpPr>
          <p:cNvPr id="9" name="TextBox 8"/>
          <p:cNvSpPr txBox="1"/>
          <p:nvPr/>
        </p:nvSpPr>
        <p:spPr>
          <a:xfrm>
            <a:off x="138971" y="596838"/>
            <a:ext cx="318229" cy="369332"/>
          </a:xfrm>
          <a:prstGeom prst="rect">
            <a:avLst/>
          </a:prstGeom>
          <a:noFill/>
        </p:spPr>
        <p:txBody>
          <a:bodyPr wrap="none" rtlCol="0">
            <a:spAutoFit/>
          </a:bodyPr>
          <a:lstStyle/>
          <a:p>
            <a:r>
              <a:rPr lang="en-US" dirty="0" smtClean="0"/>
              <a:t>A</a:t>
            </a:r>
            <a:endParaRPr lang="en-US" dirty="0"/>
          </a:p>
        </p:txBody>
      </p:sp>
      <p:sp>
        <p:nvSpPr>
          <p:cNvPr id="10" name="TextBox 9"/>
          <p:cNvSpPr txBox="1"/>
          <p:nvPr/>
        </p:nvSpPr>
        <p:spPr>
          <a:xfrm>
            <a:off x="138971" y="3613150"/>
            <a:ext cx="312906" cy="369332"/>
          </a:xfrm>
          <a:prstGeom prst="rect">
            <a:avLst/>
          </a:prstGeom>
          <a:noFill/>
        </p:spPr>
        <p:txBody>
          <a:bodyPr wrap="none" rtlCol="0">
            <a:spAutoFit/>
          </a:bodyPr>
          <a:lstStyle/>
          <a:p>
            <a:r>
              <a:rPr lang="en-US" dirty="0"/>
              <a:t>B</a:t>
            </a:r>
          </a:p>
        </p:txBody>
      </p:sp>
      <p:sp>
        <p:nvSpPr>
          <p:cNvPr id="11" name="TextBox 10"/>
          <p:cNvSpPr txBox="1"/>
          <p:nvPr/>
        </p:nvSpPr>
        <p:spPr>
          <a:xfrm>
            <a:off x="4212628" y="3580884"/>
            <a:ext cx="326682" cy="369332"/>
          </a:xfrm>
          <a:prstGeom prst="rect">
            <a:avLst/>
          </a:prstGeom>
          <a:noFill/>
        </p:spPr>
        <p:txBody>
          <a:bodyPr wrap="none" rtlCol="0">
            <a:spAutoFit/>
          </a:bodyPr>
          <a:lstStyle/>
          <a:p>
            <a:r>
              <a:rPr lang="en-US" dirty="0" smtClean="0"/>
              <a:t>D</a:t>
            </a:r>
            <a:endParaRPr lang="en-US" dirty="0"/>
          </a:p>
        </p:txBody>
      </p:sp>
      <p:sp>
        <p:nvSpPr>
          <p:cNvPr id="12" name="TextBox 11"/>
          <p:cNvSpPr txBox="1"/>
          <p:nvPr/>
        </p:nvSpPr>
        <p:spPr>
          <a:xfrm>
            <a:off x="4198852" y="596838"/>
            <a:ext cx="312906" cy="369332"/>
          </a:xfrm>
          <a:prstGeom prst="rect">
            <a:avLst/>
          </a:prstGeom>
          <a:noFill/>
        </p:spPr>
        <p:txBody>
          <a:bodyPr wrap="none" rtlCol="0">
            <a:spAutoFit/>
          </a:bodyPr>
          <a:lstStyle/>
          <a:p>
            <a:r>
              <a:rPr lang="en-US" dirty="0"/>
              <a:t>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4: Comparison of </a:t>
            </a:r>
            <a:r>
              <a:rPr lang="en-US" dirty="0" err="1" smtClean="0"/>
              <a:t>ncRNAs</a:t>
            </a:r>
            <a:endParaRPr lang="en-US" dirty="0"/>
          </a:p>
        </p:txBody>
      </p:sp>
      <p:sp>
        <p:nvSpPr>
          <p:cNvPr id="3" name="Content Placeholder 2"/>
          <p:cNvSpPr>
            <a:spLocks noGrp="1"/>
          </p:cNvSpPr>
          <p:nvPr>
            <p:ph idx="1"/>
          </p:nvPr>
        </p:nvSpPr>
        <p:spPr>
          <a:xfrm>
            <a:off x="457200" y="1913467"/>
            <a:ext cx="8229600" cy="4212696"/>
          </a:xfrm>
        </p:spPr>
        <p:txBody>
          <a:bodyPr>
            <a:normAutofit/>
          </a:bodyPr>
          <a:lstStyle/>
          <a:p>
            <a:r>
              <a:rPr lang="en-US" sz="2800" dirty="0" smtClean="0"/>
              <a:t>Using our uniform processing procedure compared, we identified more pervasive transcription in human compared to worm and fly</a:t>
            </a:r>
            <a:r>
              <a:rPr lang="en-US" sz="2800" dirty="0" smtClean="0"/>
              <a:t>.</a:t>
            </a:r>
          </a:p>
          <a:p>
            <a:endParaRPr lang="en-US" sz="2800" dirty="0" smtClean="0"/>
          </a:p>
          <a:p>
            <a:r>
              <a:rPr lang="en-US" sz="2800" dirty="0" smtClean="0"/>
              <a:t>We clustered the </a:t>
            </a:r>
            <a:r>
              <a:rPr lang="en-US" sz="2800" dirty="0" err="1" smtClean="0"/>
              <a:t>TARs</a:t>
            </a:r>
            <a:r>
              <a:rPr lang="en-US" sz="2800" dirty="0" smtClean="0"/>
              <a:t> </a:t>
            </a:r>
            <a:r>
              <a:rPr lang="en-US" sz="2800" dirty="0" err="1" smtClean="0"/>
              <a:t>wrt</a:t>
            </a:r>
            <a:r>
              <a:rPr lang="en-US" sz="2800" dirty="0" smtClean="0"/>
              <a:t> </a:t>
            </a:r>
            <a:r>
              <a:rPr lang="en-US" sz="2800" dirty="0" err="1" smtClean="0"/>
              <a:t>histone</a:t>
            </a:r>
            <a:r>
              <a:rPr lang="en-US" sz="2800" dirty="0" smtClean="0"/>
              <a:t> modification signals, conservation, CSF: Enriched in non-coding elements and compared the clusters: Human show the most amount of non-coding pervasive transcription</a:t>
            </a:r>
          </a:p>
          <a:p>
            <a:endParaRPr lang="en-US" dirty="0"/>
          </a:p>
        </p:txBody>
      </p:sp>
      <p:sp>
        <p:nvSpPr>
          <p:cNvPr id="4" name="Slide Number Placeholder 3"/>
          <p:cNvSpPr>
            <a:spLocks noGrp="1"/>
          </p:cNvSpPr>
          <p:nvPr>
            <p:ph type="sldNum" sz="quarter" idx="12"/>
          </p:nvPr>
        </p:nvSpPr>
        <p:spPr/>
        <p:txBody>
          <a:bodyPr/>
          <a:lstStyle/>
          <a:p>
            <a:fld id="{75B4B2F3-8E13-3042-8E95-E6C1373B4D30}"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746068783"/>
              </p:ext>
            </p:extLst>
          </p:nvPr>
        </p:nvGraphicFramePr>
        <p:xfrm>
          <a:off x="457200" y="152433"/>
          <a:ext cx="8215748" cy="6248366"/>
        </p:xfrm>
        <a:graphic>
          <a:graphicData uri="http://schemas.openxmlformats.org/drawingml/2006/table">
            <a:tbl>
              <a:tblPr firstRow="1" bandRow="1">
                <a:tableStyleId>{5C22544A-7EE6-4342-B048-85BDC9FD1C3A}</a:tableStyleId>
              </a:tblPr>
              <a:tblGrid>
                <a:gridCol w="685800"/>
                <a:gridCol w="1371510"/>
                <a:gridCol w="2057309"/>
                <a:gridCol w="1371539"/>
                <a:gridCol w="1371540"/>
                <a:gridCol w="1358050"/>
              </a:tblGrid>
              <a:tr h="843512">
                <a:tc gridSpan="3">
                  <a:txBody>
                    <a:bodyPr/>
                    <a:lstStyle/>
                    <a:p>
                      <a:endParaRPr lang="en-US" dirty="0"/>
                    </a:p>
                  </a:txBody>
                  <a:tcPr/>
                </a:tc>
                <a:tc hMerge="1">
                  <a:txBody>
                    <a:bodyPr/>
                    <a:lstStyle/>
                    <a:p>
                      <a:endParaRPr lang="en-US"/>
                    </a:p>
                  </a:txBody>
                  <a:tcPr/>
                </a:tc>
                <a:tc hMerge="1">
                  <a:txBody>
                    <a:bodyPr/>
                    <a:lstStyle/>
                    <a:p>
                      <a:endParaRPr lang="en-US"/>
                    </a:p>
                  </a:txBody>
                  <a:tcPr/>
                </a:tc>
                <a:tc>
                  <a:txBody>
                    <a:bodyPr/>
                    <a:lstStyle/>
                    <a:p>
                      <a:pPr algn="ctr"/>
                      <a:r>
                        <a:rPr lang="en-US" sz="1400" b="1" dirty="0" smtClean="0"/>
                        <a:t>Human (GENCODE v10)</a:t>
                      </a:r>
                    </a:p>
                    <a:p>
                      <a:pPr algn="ctr"/>
                      <a:r>
                        <a:rPr lang="en-US" sz="1400" b="1" dirty="0" smtClean="0"/>
                        <a:t>hg19:</a:t>
                      </a:r>
                      <a:r>
                        <a:rPr lang="en-US" sz="1400" b="1" baseline="0" dirty="0" smtClean="0"/>
                        <a:t> </a:t>
                      </a:r>
                      <a:r>
                        <a:rPr lang="en-US" sz="1400" b="1" dirty="0" smtClean="0"/>
                        <a:t>3,095,677,412 bps</a:t>
                      </a:r>
                      <a:endParaRPr lang="en-US" sz="1100" b="1" i="0" u="none" strike="noStrike" dirty="0">
                        <a:solidFill>
                          <a:srgbClr val="000000"/>
                        </a:solidFill>
                        <a:effectLst/>
                        <a:latin typeface="Calibri"/>
                      </a:endParaRPr>
                    </a:p>
                  </a:txBody>
                  <a:tcPr marL="9525" marR="9525" marT="9525" marB="0" anchor="b"/>
                </a:tc>
                <a:tc>
                  <a:txBody>
                    <a:bodyPr/>
                    <a:lstStyle/>
                    <a:p>
                      <a:pPr algn="ctr"/>
                      <a:r>
                        <a:rPr lang="en-US" sz="1400" b="1" dirty="0" smtClean="0"/>
                        <a:t>Worm (WS220)</a:t>
                      </a:r>
                    </a:p>
                    <a:p>
                      <a:pPr algn="ctr"/>
                      <a:r>
                        <a:rPr lang="en-US" sz="1400" b="1" dirty="0" smtClean="0"/>
                        <a:t>ce10: 100,286,070 bps</a:t>
                      </a:r>
                    </a:p>
                  </a:txBody>
                  <a:tcPr marL="9525" marR="9525" marT="9525" marB="0" anchor="b"/>
                </a:tc>
                <a:tc>
                  <a:txBody>
                    <a:bodyPr/>
                    <a:lstStyle/>
                    <a:p>
                      <a:pPr algn="ctr"/>
                      <a:r>
                        <a:rPr lang="en-US" sz="1400" b="1" dirty="0" smtClean="0"/>
                        <a:t>Fly ( FlyBase R5.45)</a:t>
                      </a:r>
                      <a:r>
                        <a:rPr lang="en-US" sz="1400" b="1" baseline="0" dirty="0" smtClean="0"/>
                        <a:t> </a:t>
                      </a:r>
                    </a:p>
                    <a:p>
                      <a:pPr algn="ctr"/>
                      <a:r>
                        <a:rPr lang="en-US" sz="1400" b="1" dirty="0" smtClean="0"/>
                        <a:t>dm3: 168,736,537 bps</a:t>
                      </a:r>
                    </a:p>
                  </a:txBody>
                  <a:tcPr marL="9525" marR="9525" marT="9525" marB="0" anchor="b">
                    <a:lnR w="28575" cap="flat" cmpd="sng" algn="ctr">
                      <a:solidFill>
                        <a:schemeClr val="bg1"/>
                      </a:solidFill>
                      <a:prstDash val="solid"/>
                      <a:round/>
                      <a:headEnd type="none" w="med" len="med"/>
                      <a:tailEnd type="none" w="med" len="med"/>
                    </a:lnR>
                  </a:tcPr>
                </a:tc>
              </a:tr>
              <a:tr h="357515">
                <a:tc rowSpan="8">
                  <a:txBody>
                    <a:bodyPr/>
                    <a:lstStyle/>
                    <a:p>
                      <a:pPr algn="ctr"/>
                      <a:r>
                        <a:rPr lang="en-US" dirty="0" smtClean="0"/>
                        <a:t>Annotations</a:t>
                      </a:r>
                      <a:endParaRPr lang="en-US" dirty="0"/>
                    </a:p>
                  </a:txBody>
                  <a:tcPr vert="vert270" anchor="ctr"/>
                </a:tc>
                <a:tc gridSpan="2">
                  <a:txBody>
                    <a:bodyPr/>
                    <a:lstStyle/>
                    <a:p>
                      <a:pPr algn="ctr"/>
                      <a:r>
                        <a:rPr lang="en-US" dirty="0" smtClean="0"/>
                        <a:t>Micro</a:t>
                      </a:r>
                      <a:r>
                        <a:rPr lang="en-US" baseline="0" dirty="0" smtClean="0"/>
                        <a:t> RNAs (</a:t>
                      </a:r>
                      <a:r>
                        <a:rPr lang="en-US" baseline="0" dirty="0" err="1" smtClean="0"/>
                        <a:t>mi</a:t>
                      </a:r>
                      <a:r>
                        <a:rPr lang="en-US" dirty="0" err="1" smtClean="0"/>
                        <a:t>RNAs</a:t>
                      </a:r>
                      <a:r>
                        <a:rPr lang="en-US" dirty="0" smtClean="0"/>
                        <a:t>)</a:t>
                      </a:r>
                      <a:endParaRPr lang="en-US" dirty="0"/>
                    </a:p>
                  </a:txBody>
                  <a:tcPr anchor="ctr"/>
                </a:tc>
                <a:tc hMerge="1">
                  <a:txBody>
                    <a:bodyPr/>
                    <a:lstStyle/>
                    <a:p>
                      <a:pPr algn="ctr"/>
                      <a:endParaRPr lang="en-US" dirty="0"/>
                    </a:p>
                  </a:txBody>
                  <a:tcPr anchor="ctr"/>
                </a:tc>
                <a:tc>
                  <a:txBody>
                    <a:bodyPr/>
                    <a:lstStyle/>
                    <a:p>
                      <a:pPr algn="ctr" fontAlgn="b"/>
                      <a:r>
                        <a:rPr lang="en-US" sz="1300" u="none" strike="noStrike" dirty="0">
                          <a:effectLst/>
                        </a:rPr>
                        <a:t>160,476 bps (1,771)</a:t>
                      </a:r>
                      <a:endParaRPr lang="en-US" sz="1300" b="0" i="0" u="none" strike="noStrike" dirty="0">
                        <a:solidFill>
                          <a:srgbClr val="000000"/>
                        </a:solidFill>
                        <a:effectLst/>
                        <a:latin typeface="Calibri"/>
                      </a:endParaRPr>
                    </a:p>
                  </a:txBody>
                  <a:tcPr marL="9525" marR="9525" marT="9525" marB="0" anchor="b"/>
                </a:tc>
                <a:tc>
                  <a:txBody>
                    <a:bodyPr/>
                    <a:lstStyle/>
                    <a:p>
                      <a:pPr algn="ctr" fontAlgn="b"/>
                      <a:r>
                        <a:rPr lang="en-US" sz="1300" i="1" u="none" strike="noStrike" dirty="0">
                          <a:effectLst/>
                        </a:rPr>
                        <a:t>4,074 bps (203)</a:t>
                      </a:r>
                      <a:endParaRPr lang="en-US" sz="1300" b="0" i="1" u="none" strike="noStrike" dirty="0">
                        <a:solidFill>
                          <a:srgbClr val="000000"/>
                        </a:solidFill>
                        <a:effectLst/>
                        <a:latin typeface="Calibri"/>
                      </a:endParaRPr>
                    </a:p>
                  </a:txBody>
                  <a:tcPr marL="9525" marR="9525" marT="9525" marB="0" anchor="b"/>
                </a:tc>
                <a:tc>
                  <a:txBody>
                    <a:bodyPr/>
                    <a:lstStyle/>
                    <a:p>
                      <a:pPr algn="ctr" fontAlgn="b"/>
                      <a:r>
                        <a:rPr lang="en-US" sz="1300" u="none" strike="noStrike" dirty="0">
                          <a:effectLst/>
                        </a:rPr>
                        <a:t>22,103 bps (239)</a:t>
                      </a:r>
                      <a:endParaRPr lang="en-US" sz="1300" b="0" i="0" u="none" strike="noStrike" dirty="0">
                        <a:solidFill>
                          <a:srgbClr val="000000"/>
                        </a:solidFill>
                        <a:effectLst/>
                        <a:latin typeface="Calibri"/>
                      </a:endParaRPr>
                    </a:p>
                  </a:txBody>
                  <a:tcPr marL="9525" marR="9525" marT="9525" marB="0" anchor="b">
                    <a:lnR w="28575" cap="flat" cmpd="sng" algn="ctr">
                      <a:solidFill>
                        <a:schemeClr val="bg1"/>
                      </a:solidFill>
                      <a:prstDash val="solid"/>
                      <a:round/>
                      <a:headEnd type="none" w="med" len="med"/>
                      <a:tailEnd type="none" w="med" len="med"/>
                    </a:lnR>
                  </a:tcPr>
                </a:tc>
              </a:tr>
              <a:tr h="357515">
                <a:tc vMerge="1">
                  <a:txBody>
                    <a:bodyPr/>
                    <a:lstStyle/>
                    <a:p>
                      <a:endParaRPr lang="en-US" dirty="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Transfer</a:t>
                      </a:r>
                      <a:r>
                        <a:rPr lang="en-US" baseline="0" dirty="0" smtClean="0"/>
                        <a:t> RNAs (</a:t>
                      </a:r>
                      <a:r>
                        <a:rPr lang="en-US" dirty="0" err="1" smtClean="0"/>
                        <a:t>tRNAs</a:t>
                      </a:r>
                      <a:r>
                        <a:rPr lang="en-US" dirty="0" smtClean="0"/>
                        <a:t>)</a:t>
                      </a: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a:txBody>
                    <a:bodyPr/>
                    <a:lstStyle/>
                    <a:p>
                      <a:pPr algn="ctr" fontAlgn="b"/>
                      <a:r>
                        <a:rPr lang="en-US" sz="1300" u="none" strike="noStrike" dirty="0">
                          <a:effectLst/>
                        </a:rPr>
                        <a:t>45,468 bps (625)</a:t>
                      </a:r>
                      <a:endParaRPr lang="en-US" sz="1300" b="0" i="0" u="none" strike="noStrike" dirty="0">
                        <a:solidFill>
                          <a:srgbClr val="000000"/>
                        </a:solidFill>
                        <a:effectLst/>
                        <a:latin typeface="Calibri"/>
                      </a:endParaRPr>
                    </a:p>
                  </a:txBody>
                  <a:tcPr marL="9525" marR="9525" marT="9525" marB="0" anchor="b"/>
                </a:tc>
                <a:tc>
                  <a:txBody>
                    <a:bodyPr/>
                    <a:lstStyle/>
                    <a:p>
                      <a:pPr algn="ctr" fontAlgn="b"/>
                      <a:r>
                        <a:rPr lang="en-US" sz="1300" u="none" strike="noStrike" dirty="0">
                          <a:effectLst/>
                        </a:rPr>
                        <a:t>45,553 bps (651)</a:t>
                      </a:r>
                      <a:endParaRPr lang="en-US" sz="1300" b="0" i="0" u="none" strike="noStrike" dirty="0">
                        <a:solidFill>
                          <a:srgbClr val="000000"/>
                        </a:solidFill>
                        <a:effectLst/>
                        <a:latin typeface="Calibri"/>
                      </a:endParaRPr>
                    </a:p>
                  </a:txBody>
                  <a:tcPr marL="9525" marR="9525" marT="9525" marB="0" anchor="b"/>
                </a:tc>
                <a:tc>
                  <a:txBody>
                    <a:bodyPr/>
                    <a:lstStyle/>
                    <a:p>
                      <a:pPr algn="ctr" fontAlgn="b"/>
                      <a:r>
                        <a:rPr lang="en-US" sz="1300" u="none" strike="noStrike" dirty="0">
                          <a:effectLst/>
                        </a:rPr>
                        <a:t>22,998 bps (314)</a:t>
                      </a:r>
                      <a:endParaRPr lang="en-US" sz="1300" b="0" i="0" u="none" strike="noStrike" dirty="0">
                        <a:solidFill>
                          <a:srgbClr val="000000"/>
                        </a:solidFill>
                        <a:effectLst/>
                        <a:latin typeface="Calibri"/>
                      </a:endParaRPr>
                    </a:p>
                  </a:txBody>
                  <a:tcPr marL="9525" marR="9525" marT="9525" marB="0" anchor="b">
                    <a:lnR w="28575" cap="flat" cmpd="sng" algn="ctr">
                      <a:solidFill>
                        <a:schemeClr val="bg1"/>
                      </a:solidFill>
                      <a:prstDash val="solid"/>
                      <a:round/>
                      <a:headEnd type="none" w="med" len="med"/>
                      <a:tailEnd type="none" w="med" len="med"/>
                    </a:lnR>
                  </a:tcPr>
                </a:tc>
              </a:tr>
              <a:tr h="357515">
                <a:tc vMerge="1">
                  <a:txBody>
                    <a:bodyPr/>
                    <a:lstStyle/>
                    <a:p>
                      <a:endParaRPr lang="en-US" dirty="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Ribosomal RNAs (</a:t>
                      </a:r>
                      <a:r>
                        <a:rPr lang="en-US" dirty="0" err="1" smtClean="0"/>
                        <a:t>rRNAs</a:t>
                      </a:r>
                      <a:r>
                        <a:rPr lang="en-US" dirty="0" smtClean="0"/>
                        <a:t>)</a:t>
                      </a: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a:txBody>
                    <a:bodyPr/>
                    <a:lstStyle/>
                    <a:p>
                      <a:pPr algn="ctr" fontAlgn="b"/>
                      <a:r>
                        <a:rPr lang="en-US" sz="1300" u="none" strike="noStrike" dirty="0">
                          <a:effectLst/>
                        </a:rPr>
                        <a:t>96,155 bps (712)</a:t>
                      </a:r>
                      <a:endParaRPr lang="en-US" sz="1300" b="0" i="0" u="none" strike="noStrike" dirty="0">
                        <a:solidFill>
                          <a:srgbClr val="000000"/>
                        </a:solidFill>
                        <a:effectLst/>
                        <a:latin typeface="Calibri"/>
                      </a:endParaRPr>
                    </a:p>
                  </a:txBody>
                  <a:tcPr marL="9525" marR="9525" marT="9525" marB="0" anchor="b"/>
                </a:tc>
                <a:tc>
                  <a:txBody>
                    <a:bodyPr/>
                    <a:lstStyle/>
                    <a:p>
                      <a:pPr algn="ctr" fontAlgn="b"/>
                      <a:r>
                        <a:rPr lang="en-US" sz="1300" u="none" strike="noStrike" dirty="0">
                          <a:effectLst/>
                        </a:rPr>
                        <a:t>22,740 bps (44)</a:t>
                      </a:r>
                      <a:endParaRPr lang="en-US" sz="1300" b="0" i="0" u="none" strike="noStrike" dirty="0">
                        <a:solidFill>
                          <a:srgbClr val="000000"/>
                        </a:solidFill>
                        <a:effectLst/>
                        <a:latin typeface="Calibri"/>
                      </a:endParaRPr>
                    </a:p>
                  </a:txBody>
                  <a:tcPr marL="9525" marR="9525" marT="9525" marB="0" anchor="b"/>
                </a:tc>
                <a:tc>
                  <a:txBody>
                    <a:bodyPr/>
                    <a:lstStyle/>
                    <a:p>
                      <a:pPr algn="ctr" fontAlgn="b"/>
                      <a:r>
                        <a:rPr lang="en-US" sz="1300" u="none" strike="noStrike" dirty="0">
                          <a:effectLst/>
                        </a:rPr>
                        <a:t>79,813 bps (160)</a:t>
                      </a:r>
                      <a:endParaRPr lang="en-US" sz="1300" b="0" i="0" u="none" strike="noStrike" dirty="0">
                        <a:solidFill>
                          <a:srgbClr val="000000"/>
                        </a:solidFill>
                        <a:effectLst/>
                        <a:latin typeface="Calibri"/>
                      </a:endParaRPr>
                    </a:p>
                  </a:txBody>
                  <a:tcPr marL="9525" marR="9525" marT="9525" marB="0" anchor="b">
                    <a:lnR w="28575" cap="flat" cmpd="sng" algn="ctr">
                      <a:solidFill>
                        <a:schemeClr val="bg1"/>
                      </a:solidFill>
                      <a:prstDash val="solid"/>
                      <a:round/>
                      <a:headEnd type="none" w="med" len="med"/>
                      <a:tailEnd type="none" w="med" len="med"/>
                    </a:lnR>
                  </a:tcPr>
                </a:tc>
              </a:tr>
              <a:tr h="357515">
                <a:tc vMerge="1">
                  <a:txBody>
                    <a:bodyPr/>
                    <a:lstStyle/>
                    <a:p>
                      <a:endParaRPr lang="en-US" dirty="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Small </a:t>
                      </a:r>
                      <a:r>
                        <a:rPr lang="en-US" dirty="0" err="1" smtClean="0"/>
                        <a:t>nucleolar</a:t>
                      </a:r>
                      <a:r>
                        <a:rPr lang="en-US" dirty="0" smtClean="0"/>
                        <a:t> RNAs (</a:t>
                      </a:r>
                      <a:r>
                        <a:rPr lang="en-US" dirty="0" err="1" smtClean="0"/>
                        <a:t>snoRNAs</a:t>
                      </a:r>
                      <a:r>
                        <a:rPr lang="en-US" dirty="0" smtClean="0"/>
                        <a:t>)</a:t>
                      </a: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a:txBody>
                    <a:bodyPr/>
                    <a:lstStyle/>
                    <a:p>
                      <a:pPr algn="ctr" fontAlgn="b"/>
                      <a:r>
                        <a:rPr lang="en-US" sz="1300" u="none" strike="noStrike" dirty="0">
                          <a:effectLst/>
                        </a:rPr>
                        <a:t>170,710 bps (1,594)</a:t>
                      </a:r>
                      <a:endParaRPr lang="en-US" sz="1300" b="0" i="0" u="none" strike="noStrike" dirty="0">
                        <a:solidFill>
                          <a:srgbClr val="000000"/>
                        </a:solidFill>
                        <a:effectLst/>
                        <a:latin typeface="Calibri"/>
                      </a:endParaRPr>
                    </a:p>
                  </a:txBody>
                  <a:tcPr marL="9525" marR="9525" marT="9525" marB="0" anchor="b"/>
                </a:tc>
                <a:tc>
                  <a:txBody>
                    <a:bodyPr/>
                    <a:lstStyle/>
                    <a:p>
                      <a:pPr algn="ctr" fontAlgn="b"/>
                      <a:r>
                        <a:rPr lang="en-US" sz="1300" u="none" strike="noStrike" dirty="0">
                          <a:effectLst/>
                        </a:rPr>
                        <a:t>15,028 bps (139)</a:t>
                      </a:r>
                      <a:endParaRPr lang="en-US" sz="1300" b="0" i="0" u="none" strike="noStrike" dirty="0">
                        <a:solidFill>
                          <a:srgbClr val="000000"/>
                        </a:solidFill>
                        <a:effectLst/>
                        <a:latin typeface="Calibri"/>
                      </a:endParaRPr>
                    </a:p>
                  </a:txBody>
                  <a:tcPr marL="9525" marR="9525" marT="9525" marB="0" anchor="b"/>
                </a:tc>
                <a:tc>
                  <a:txBody>
                    <a:bodyPr/>
                    <a:lstStyle/>
                    <a:p>
                      <a:pPr algn="ctr" fontAlgn="b"/>
                      <a:r>
                        <a:rPr lang="en-US" sz="1300" u="none" strike="noStrike" dirty="0">
                          <a:effectLst/>
                        </a:rPr>
                        <a:t>33,522 bps (287)</a:t>
                      </a:r>
                      <a:endParaRPr lang="en-US" sz="1300" b="0" i="0" u="none" strike="noStrike" dirty="0">
                        <a:solidFill>
                          <a:srgbClr val="000000"/>
                        </a:solidFill>
                        <a:effectLst/>
                        <a:latin typeface="Calibri"/>
                      </a:endParaRPr>
                    </a:p>
                  </a:txBody>
                  <a:tcPr marL="9525" marR="9525" marT="9525" marB="0" anchor="b">
                    <a:lnR w="28575" cap="flat" cmpd="sng" algn="ctr">
                      <a:solidFill>
                        <a:schemeClr val="bg1"/>
                      </a:solidFill>
                      <a:prstDash val="solid"/>
                      <a:round/>
                      <a:headEnd type="none" w="med" len="med"/>
                      <a:tailEnd type="none" w="med" len="med"/>
                    </a:lnR>
                  </a:tcPr>
                </a:tc>
              </a:tr>
              <a:tr h="357515">
                <a:tc vMerge="1">
                  <a:txBody>
                    <a:bodyPr/>
                    <a:lstStyle/>
                    <a:p>
                      <a:endParaRPr lang="en-US" dirty="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Small nuclear</a:t>
                      </a:r>
                      <a:r>
                        <a:rPr lang="en-US" baseline="0" dirty="0" smtClean="0"/>
                        <a:t> RNAs (</a:t>
                      </a:r>
                      <a:r>
                        <a:rPr lang="en-US" dirty="0" err="1" smtClean="0"/>
                        <a:t>snRNAs</a:t>
                      </a:r>
                      <a:r>
                        <a:rPr lang="en-US" dirty="0" smtClean="0"/>
                        <a:t>)</a:t>
                      </a: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a:txBody>
                    <a:bodyPr/>
                    <a:lstStyle/>
                    <a:p>
                      <a:pPr algn="ctr" fontAlgn="b"/>
                      <a:r>
                        <a:rPr lang="en-US" sz="1300" u="none" strike="noStrike" dirty="0">
                          <a:effectLst/>
                        </a:rPr>
                        <a:t>214,453 bps (2,017)</a:t>
                      </a:r>
                      <a:endParaRPr lang="en-US" sz="1300" b="0" i="0" u="none" strike="noStrike" dirty="0">
                        <a:solidFill>
                          <a:srgbClr val="000000"/>
                        </a:solidFill>
                        <a:effectLst/>
                        <a:latin typeface="Calibri"/>
                      </a:endParaRPr>
                    </a:p>
                  </a:txBody>
                  <a:tcPr marL="9525" marR="9525" marT="9525" marB="0" anchor="b"/>
                </a:tc>
                <a:tc>
                  <a:txBody>
                    <a:bodyPr/>
                    <a:lstStyle/>
                    <a:p>
                      <a:pPr algn="ctr" fontAlgn="b"/>
                      <a:r>
                        <a:rPr lang="en-US" sz="1300" u="none" strike="noStrike" dirty="0">
                          <a:effectLst/>
                        </a:rPr>
                        <a:t>14,099 bps (114)</a:t>
                      </a:r>
                      <a:endParaRPr lang="en-US" sz="1300" b="0" i="0" u="none" strike="noStrike" dirty="0">
                        <a:solidFill>
                          <a:srgbClr val="000000"/>
                        </a:solidFill>
                        <a:effectLst/>
                        <a:latin typeface="Calibri"/>
                      </a:endParaRPr>
                    </a:p>
                  </a:txBody>
                  <a:tcPr marL="9525" marR="9525" marT="9525" marB="0" anchor="b"/>
                </a:tc>
                <a:tc>
                  <a:txBody>
                    <a:bodyPr/>
                    <a:lstStyle/>
                    <a:p>
                      <a:pPr algn="ctr" fontAlgn="b"/>
                      <a:r>
                        <a:rPr lang="en-US" sz="1300" u="none" strike="noStrike" dirty="0">
                          <a:effectLst/>
                        </a:rPr>
                        <a:t>7,136 bps (47)</a:t>
                      </a:r>
                      <a:endParaRPr lang="en-US" sz="1300" b="0" i="0" u="none" strike="noStrike" dirty="0">
                        <a:solidFill>
                          <a:srgbClr val="000000"/>
                        </a:solidFill>
                        <a:effectLst/>
                        <a:latin typeface="Calibri"/>
                      </a:endParaRPr>
                    </a:p>
                  </a:txBody>
                  <a:tcPr marL="9525" marR="9525" marT="9525" marB="0" anchor="b">
                    <a:lnR w="28575" cap="flat" cmpd="sng" algn="ctr">
                      <a:solidFill>
                        <a:schemeClr val="bg1"/>
                      </a:solidFill>
                      <a:prstDash val="solid"/>
                      <a:round/>
                      <a:headEnd type="none" w="med" len="med"/>
                      <a:tailEnd type="none" w="med" len="med"/>
                    </a:lnR>
                  </a:tcPr>
                </a:tc>
              </a:tr>
              <a:tr h="357515">
                <a:tc vMerge="1">
                  <a:txBody>
                    <a:bodyPr/>
                    <a:lstStyle/>
                    <a:p>
                      <a:endParaRPr lang="en-US" dirty="0"/>
                    </a:p>
                  </a:txBody>
                  <a:tcPr anchor="ctr"/>
                </a:tc>
                <a:tc gridSpan="2">
                  <a:txBody>
                    <a:bodyPr/>
                    <a:lstStyle/>
                    <a:p>
                      <a:pPr algn="ctr"/>
                      <a:r>
                        <a:rPr lang="en-US" dirty="0" smtClean="0"/>
                        <a:t>Miscellaneous RNAs</a:t>
                      </a:r>
                      <a:endParaRPr lang="en-US" dirty="0"/>
                    </a:p>
                  </a:txBody>
                  <a:tcPr anchor="ctr"/>
                </a:tc>
                <a:tc hMerge="1">
                  <a:txBody>
                    <a:bodyPr/>
                    <a:lstStyle/>
                    <a:p>
                      <a:pPr algn="ctr"/>
                      <a:endParaRPr lang="en-US" dirty="0"/>
                    </a:p>
                  </a:txBody>
                  <a:tcPr anchor="ctr"/>
                </a:tc>
                <a:tc>
                  <a:txBody>
                    <a:bodyPr/>
                    <a:lstStyle/>
                    <a:p>
                      <a:pPr algn="ctr" fontAlgn="b"/>
                      <a:r>
                        <a:rPr lang="en-US" sz="1300" u="none" strike="noStrike" dirty="0">
                          <a:effectLst/>
                        </a:rPr>
                        <a:t>180,973 bps (</a:t>
                      </a:r>
                      <a:r>
                        <a:rPr lang="en-US" sz="1300" u="none" strike="noStrike" dirty="0" smtClean="0">
                          <a:effectLst/>
                        </a:rPr>
                        <a:t>1,190</a:t>
                      </a:r>
                      <a:r>
                        <a:rPr lang="en-US" sz="1300" u="none" strike="noStrike" dirty="0">
                          <a:effectLst/>
                        </a:rPr>
                        <a:t>)</a:t>
                      </a:r>
                      <a:endParaRPr lang="en-US" sz="1300" b="0" i="0" u="none" strike="noStrike" dirty="0">
                        <a:solidFill>
                          <a:srgbClr val="000000"/>
                        </a:solidFill>
                        <a:effectLst/>
                        <a:latin typeface="Calibri"/>
                      </a:endParaRPr>
                    </a:p>
                  </a:txBody>
                  <a:tcPr marL="9525" marR="9525" marT="9525" marB="0" anchor="b"/>
                </a:tc>
                <a:tc>
                  <a:txBody>
                    <a:bodyPr/>
                    <a:lstStyle/>
                    <a:p>
                      <a:pPr algn="ctr" fontAlgn="b"/>
                      <a:r>
                        <a:rPr lang="en-US" sz="1300" u="none" strike="noStrike" dirty="0">
                          <a:effectLst/>
                        </a:rPr>
                        <a:t>3,219,259 bps (49,305)</a:t>
                      </a:r>
                      <a:endParaRPr lang="en-US" sz="1300" b="0" i="0" u="none" strike="noStrike" dirty="0">
                        <a:solidFill>
                          <a:srgbClr val="000000"/>
                        </a:solidFill>
                        <a:effectLst/>
                        <a:latin typeface="Calibri"/>
                      </a:endParaRPr>
                    </a:p>
                  </a:txBody>
                  <a:tcPr marL="9525" marR="9525" marT="9525" marB="0" anchor="b"/>
                </a:tc>
                <a:tc>
                  <a:txBody>
                    <a:bodyPr/>
                    <a:lstStyle/>
                    <a:p>
                      <a:pPr algn="ctr" fontAlgn="b"/>
                      <a:r>
                        <a:rPr lang="en-US" sz="1300" u="none" strike="noStrike" dirty="0">
                          <a:effectLst/>
                        </a:rPr>
                        <a:t>1,719,130 bps (604</a:t>
                      </a:r>
                      <a:r>
                        <a:rPr lang="en-US" sz="1300" u="none" strike="noStrike" dirty="0" smtClean="0">
                          <a:effectLst/>
                        </a:rPr>
                        <a:t>)</a:t>
                      </a:r>
                      <a:endParaRPr lang="en-US" sz="1300" b="0" i="0" u="none" strike="noStrike" dirty="0">
                        <a:solidFill>
                          <a:srgbClr val="000000"/>
                        </a:solidFill>
                        <a:effectLst/>
                        <a:latin typeface="Calibri"/>
                      </a:endParaRPr>
                    </a:p>
                  </a:txBody>
                  <a:tcPr marL="9525" marR="9525" marT="9525" marB="0" anchor="b">
                    <a:lnR w="28575" cap="flat" cmpd="sng" algn="ctr">
                      <a:solidFill>
                        <a:schemeClr val="bg1"/>
                      </a:solidFill>
                      <a:prstDash val="solid"/>
                      <a:round/>
                      <a:headEnd type="none" w="med" len="med"/>
                      <a:tailEnd type="none" w="med" len="med"/>
                    </a:lnR>
                  </a:tcPr>
                </a:tc>
              </a:tr>
              <a:tr h="357515">
                <a:tc vMerge="1">
                  <a:txBody>
                    <a:bodyPr/>
                    <a:lstStyle/>
                    <a:p>
                      <a:endParaRPr lang="en-US" dirty="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Long non-coding RNAs (</a:t>
                      </a:r>
                      <a:r>
                        <a:rPr lang="en-US" dirty="0" err="1" smtClean="0"/>
                        <a:t>lncRNAs</a:t>
                      </a:r>
                      <a:r>
                        <a:rPr lang="en-US" dirty="0" smtClean="0"/>
                        <a:t>)</a:t>
                      </a: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a:txBody>
                    <a:bodyPr/>
                    <a:lstStyle/>
                    <a:p>
                      <a:pPr algn="ctr" fontAlgn="b"/>
                      <a:r>
                        <a:rPr lang="en-US" sz="1300" b="0" i="0" u="none" strike="noStrike" dirty="0" smtClean="0">
                          <a:solidFill>
                            <a:srgbClr val="000000"/>
                          </a:solidFill>
                          <a:effectLst/>
                          <a:latin typeface="+mn-lt"/>
                        </a:rPr>
                        <a:t>316,105,197(11,790)</a:t>
                      </a:r>
                      <a:endParaRPr lang="en-US" sz="1300" b="0" i="0" u="none" strike="noStrike" dirty="0">
                        <a:solidFill>
                          <a:srgbClr val="000000"/>
                        </a:solidFill>
                        <a:effectLst/>
                        <a:latin typeface="Calibri"/>
                      </a:endParaRPr>
                    </a:p>
                  </a:txBody>
                  <a:tcPr marL="9525" marR="9525" marT="9525" marB="0" anchor="b"/>
                </a:tc>
                <a:tc>
                  <a:txBody>
                    <a:bodyPr/>
                    <a:lstStyle/>
                    <a:p>
                      <a:pPr algn="ctr" fontAlgn="b"/>
                      <a:r>
                        <a:rPr lang="en-US" sz="1300" b="0" i="0" u="none" strike="noStrike" dirty="0" smtClean="0">
                          <a:solidFill>
                            <a:srgbClr val="000000"/>
                          </a:solidFill>
                          <a:effectLst/>
                          <a:latin typeface="Calibri"/>
                        </a:rPr>
                        <a:t>TBD from </a:t>
                      </a:r>
                      <a:r>
                        <a:rPr lang="en-US" sz="1300" b="0" i="1" u="none" strike="noStrike" dirty="0" smtClean="0">
                          <a:solidFill>
                            <a:srgbClr val="000000"/>
                          </a:solidFill>
                          <a:effectLst/>
                          <a:latin typeface="Calibri"/>
                        </a:rPr>
                        <a:t>Nam,</a:t>
                      </a:r>
                      <a:r>
                        <a:rPr lang="en-US" sz="1300" b="0" i="1" u="none" strike="noStrike" baseline="0" dirty="0" smtClean="0">
                          <a:solidFill>
                            <a:srgbClr val="000000"/>
                          </a:solidFill>
                          <a:effectLst/>
                          <a:latin typeface="Calibri"/>
                        </a:rPr>
                        <a:t> </a:t>
                      </a:r>
                      <a:r>
                        <a:rPr lang="en-US" sz="1300" b="0" i="1" u="none" strike="noStrike" dirty="0" smtClean="0">
                          <a:solidFill>
                            <a:srgbClr val="000000"/>
                          </a:solidFill>
                          <a:effectLst/>
                          <a:latin typeface="Calibri"/>
                        </a:rPr>
                        <a:t>Bartell </a:t>
                      </a:r>
                      <a:r>
                        <a:rPr lang="en-US" sz="1300" b="0" i="1" u="none" strike="noStrike" baseline="0" dirty="0" smtClean="0">
                          <a:solidFill>
                            <a:srgbClr val="000000"/>
                          </a:solidFill>
                          <a:effectLst/>
                          <a:latin typeface="Calibri"/>
                        </a:rPr>
                        <a:t>2012</a:t>
                      </a:r>
                      <a:r>
                        <a:rPr lang="en-US" sz="1300" b="0" i="0" u="none" strike="noStrike" baseline="0" dirty="0" smtClean="0">
                          <a:solidFill>
                            <a:srgbClr val="000000"/>
                          </a:solidFill>
                          <a:effectLst/>
                          <a:latin typeface="Calibri"/>
                        </a:rPr>
                        <a:t> </a:t>
                      </a:r>
                      <a:endParaRPr lang="en-US" sz="1300" b="0" i="0" u="none" strike="noStrike" dirty="0">
                        <a:solidFill>
                          <a:srgbClr val="000000"/>
                        </a:solidFill>
                        <a:effectLst/>
                        <a:latin typeface="Calibri"/>
                      </a:endParaRPr>
                    </a:p>
                  </a:txBody>
                  <a:tcPr marL="9525" marR="9525" marT="9525" marB="0" anchor="b"/>
                </a:tc>
                <a:tc>
                  <a:txBody>
                    <a:bodyPr/>
                    <a:lstStyle/>
                    <a:p>
                      <a:pPr algn="ctr" fontAlgn="b"/>
                      <a:r>
                        <a:rPr lang="en-US" sz="1300" b="0" i="0" u="none" strike="noStrike" dirty="0" smtClean="0">
                          <a:solidFill>
                            <a:srgbClr val="000000"/>
                          </a:solidFill>
                          <a:effectLst/>
                          <a:latin typeface="Calibri"/>
                        </a:rPr>
                        <a:t>TBD</a:t>
                      </a:r>
                    </a:p>
                    <a:p>
                      <a:pPr algn="ctr" fontAlgn="b"/>
                      <a:r>
                        <a:rPr lang="en-US" sz="1300" b="0" i="0" u="none" strike="noStrike" dirty="0" smtClean="0">
                          <a:solidFill>
                            <a:srgbClr val="000000"/>
                          </a:solidFill>
                          <a:effectLst/>
                          <a:latin typeface="Calibri"/>
                        </a:rPr>
                        <a:t>(CR fly r5.45)</a:t>
                      </a:r>
                      <a:endParaRPr lang="en-US" sz="1300" b="0" i="0" u="none" strike="noStrike" dirty="0">
                        <a:solidFill>
                          <a:srgbClr val="000000"/>
                        </a:solidFill>
                        <a:effectLst/>
                        <a:latin typeface="Calibri"/>
                      </a:endParaRPr>
                    </a:p>
                  </a:txBody>
                  <a:tcPr marL="9525" marR="9525" marT="9525" marB="0" anchor="b">
                    <a:lnR w="28575" cap="flat" cmpd="sng" algn="ctr">
                      <a:solidFill>
                        <a:schemeClr val="bg1"/>
                      </a:solidFill>
                      <a:prstDash val="solid"/>
                      <a:round/>
                      <a:headEnd type="none" w="med" len="med"/>
                      <a:tailEnd type="none" w="med" len="med"/>
                    </a:lnR>
                  </a:tcPr>
                </a:tc>
              </a:tr>
              <a:tr h="366825">
                <a:tc vMerge="1">
                  <a:txBody>
                    <a:bodyPr/>
                    <a:lstStyle/>
                    <a:p>
                      <a:endParaRPr lang="en-US" dirty="0"/>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Repeats</a:t>
                      </a: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a:txBody>
                    <a:bodyPr/>
                    <a:lstStyle/>
                    <a:p>
                      <a:pPr algn="ctr" fontAlgn="b"/>
                      <a:r>
                        <a:rPr lang="en-US" sz="1300" u="none" strike="noStrike" dirty="0">
                          <a:effectLst/>
                        </a:rPr>
                        <a:t>1,457,724,597 bps (</a:t>
                      </a:r>
                      <a:r>
                        <a:rPr lang="en-US" sz="1300" u="none" strike="noStrike" dirty="0" smtClean="0">
                          <a:effectLst/>
                        </a:rPr>
                        <a:t>3,986,522</a:t>
                      </a:r>
                      <a:r>
                        <a:rPr lang="en-US" sz="1300" u="none" strike="noStrike" dirty="0">
                          <a:effectLst/>
                        </a:rPr>
                        <a:t>)</a:t>
                      </a:r>
                      <a:endParaRPr lang="en-US" sz="1300" b="0" i="0" u="none" strike="noStrike" dirty="0">
                        <a:solidFill>
                          <a:srgbClr val="000000"/>
                        </a:solidFill>
                        <a:effectLst/>
                        <a:latin typeface="Calibri"/>
                      </a:endParaRPr>
                    </a:p>
                  </a:txBody>
                  <a:tcPr marL="9525" marR="9525" marT="9525" marB="0" anchor="b"/>
                </a:tc>
                <a:tc>
                  <a:txBody>
                    <a:bodyPr/>
                    <a:lstStyle/>
                    <a:p>
                      <a:pPr algn="ctr" fontAlgn="b"/>
                      <a:r>
                        <a:rPr lang="en-US" sz="1300" u="none" strike="noStrike" dirty="0">
                          <a:effectLst/>
                        </a:rPr>
                        <a:t>13,248,996 bps (89,336)</a:t>
                      </a:r>
                      <a:endParaRPr lang="en-US" sz="1300" b="0" i="0" u="none" strike="noStrike" dirty="0">
                        <a:solidFill>
                          <a:srgbClr val="000000"/>
                        </a:solidFill>
                        <a:effectLst/>
                        <a:latin typeface="Calibri"/>
                      </a:endParaRPr>
                    </a:p>
                  </a:txBody>
                  <a:tcPr marL="9525" marR="9525" marT="9525" marB="0" anchor="b"/>
                </a:tc>
                <a:tc>
                  <a:txBody>
                    <a:bodyPr/>
                    <a:lstStyle/>
                    <a:p>
                      <a:pPr algn="ctr" fontAlgn="b"/>
                      <a:r>
                        <a:rPr lang="en-US" sz="1300" u="none" strike="noStrike" dirty="0">
                          <a:effectLst/>
                        </a:rPr>
                        <a:t>44,701,713 bps (135,355)</a:t>
                      </a:r>
                      <a:endParaRPr lang="en-US" sz="1300" b="0" i="0" u="none" strike="noStrike" dirty="0">
                        <a:solidFill>
                          <a:srgbClr val="000000"/>
                        </a:solidFill>
                        <a:effectLst/>
                        <a:latin typeface="Calibri"/>
                      </a:endParaRPr>
                    </a:p>
                  </a:txBody>
                  <a:tcPr marL="9525" marR="9525" marT="9525" marB="0" anchor="b">
                    <a:lnR w="28575" cap="flat" cmpd="sng" algn="ctr">
                      <a:solidFill>
                        <a:schemeClr val="bg1"/>
                      </a:solidFill>
                      <a:prstDash val="solid"/>
                      <a:round/>
                      <a:headEnd type="none" w="med" len="med"/>
                      <a:tailEnd type="none" w="med" len="med"/>
                    </a:lnR>
                  </a:tcPr>
                </a:tc>
              </a:tr>
              <a:tr h="536272">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a:t>
                      </a:r>
                      <a:r>
                        <a:rPr lang="en-US" baseline="0" dirty="0" err="1" smtClean="0"/>
                        <a:t>silico</a:t>
                      </a:r>
                      <a:r>
                        <a:rPr lang="en-US" baseline="0" dirty="0" smtClean="0"/>
                        <a:t> Predictions </a:t>
                      </a:r>
                      <a:endParaRPr lang="en-US" dirty="0" smtClean="0"/>
                    </a:p>
                  </a:txBody>
                  <a:tcPr vert="vert270"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incRNA</a:t>
                      </a:r>
                      <a:r>
                        <a:rPr lang="en-US" dirty="0" smtClean="0"/>
                        <a:t> predictions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Type 1</a:t>
                      </a:r>
                    </a:p>
                  </a:txBody>
                  <a:tcPr anchor="ctr"/>
                </a:tc>
                <a:tc>
                  <a:txBody>
                    <a:bodyPr/>
                    <a:lstStyle/>
                    <a:p>
                      <a:pPr algn="ctr"/>
                      <a:endParaRPr lang="en-US" sz="1300" dirty="0"/>
                    </a:p>
                  </a:txBody>
                  <a:tcPr anchor="ctr"/>
                </a:tc>
                <a:tc>
                  <a:txBody>
                    <a:bodyPr/>
                    <a:lstStyle/>
                    <a:p>
                      <a:pPr algn="ctr"/>
                      <a:endParaRPr lang="en-US" sz="1300" dirty="0"/>
                    </a:p>
                  </a:txBody>
                  <a:tcPr anchor="ctr"/>
                </a:tc>
                <a:tc>
                  <a:txBody>
                    <a:bodyPr/>
                    <a:lstStyle/>
                    <a:p>
                      <a:pPr algn="ctr"/>
                      <a:endParaRPr lang="en-US" sz="1300" dirty="0"/>
                    </a:p>
                  </a:txBody>
                  <a:tcPr anchor="ctr">
                    <a:lnR w="28575" cap="flat" cmpd="sng" algn="ctr">
                      <a:solidFill>
                        <a:schemeClr val="bg1"/>
                      </a:solidFill>
                      <a:prstDash val="solid"/>
                      <a:round/>
                      <a:headEnd type="none" w="med" len="med"/>
                      <a:tailEnd type="none" w="med" len="med"/>
                    </a:lnR>
                  </a:tcPr>
                </a:tc>
              </a:tr>
              <a:tr h="446894">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Type 2</a:t>
                      </a:r>
                    </a:p>
                  </a:txBody>
                  <a:tcPr anchor="ctr"/>
                </a:tc>
                <a:tc>
                  <a:txBody>
                    <a:bodyPr/>
                    <a:lstStyle/>
                    <a:p>
                      <a:pPr algn="ctr"/>
                      <a:endParaRPr lang="en-US" sz="1300" dirty="0"/>
                    </a:p>
                  </a:txBody>
                  <a:tcPr anchor="ctr"/>
                </a:tc>
                <a:tc>
                  <a:txBody>
                    <a:bodyPr/>
                    <a:lstStyle/>
                    <a:p>
                      <a:pPr algn="ctr"/>
                      <a:endParaRPr lang="en-US" sz="1300" dirty="0"/>
                    </a:p>
                  </a:txBody>
                  <a:tcPr anchor="ctr"/>
                </a:tc>
                <a:tc>
                  <a:txBody>
                    <a:bodyPr/>
                    <a:lstStyle/>
                    <a:p>
                      <a:pPr algn="ctr"/>
                      <a:endParaRPr lang="en-US" sz="1300" dirty="0"/>
                    </a:p>
                  </a:txBody>
                  <a:tcPr anchor="ctr">
                    <a:lnR w="28575" cap="flat" cmpd="sng" algn="ctr">
                      <a:solidFill>
                        <a:schemeClr val="bg1"/>
                      </a:solidFill>
                      <a:prstDash val="solid"/>
                      <a:round/>
                      <a:headEnd type="none" w="med" len="med"/>
                      <a:tailEnd type="none" w="med" len="med"/>
                    </a:lnR>
                  </a:tcPr>
                </a:tc>
              </a:tr>
              <a:tr h="670341">
                <a:tc vMerge="1">
                  <a:txBody>
                    <a:bodyPr/>
                    <a:lstStyle/>
                    <a:p>
                      <a:pPr algn="ctr"/>
                      <a:endParaRPr lang="en-US" dirty="0"/>
                    </a:p>
                  </a:txBody>
                  <a:tcPr anchor="ctr"/>
                </a:tc>
                <a:tc rowSpan="2">
                  <a:txBody>
                    <a:bodyPr/>
                    <a:lstStyle/>
                    <a:p>
                      <a:pPr algn="ctr"/>
                      <a:r>
                        <a:rPr lang="en-US" sz="1300" dirty="0" smtClean="0"/>
                        <a:t>Transcriptionally</a:t>
                      </a:r>
                      <a:endParaRPr lang="en-US" sz="1300" baseline="0" dirty="0" smtClean="0"/>
                    </a:p>
                    <a:p>
                      <a:pPr algn="ctr"/>
                      <a:r>
                        <a:rPr lang="en-US" sz="1300" baseline="0" dirty="0" smtClean="0"/>
                        <a:t>Active </a:t>
                      </a:r>
                      <a:r>
                        <a:rPr lang="en-US" sz="1300" baseline="0" dirty="0" err="1" smtClean="0"/>
                        <a:t>Unannotated</a:t>
                      </a:r>
                      <a:r>
                        <a:rPr lang="en-US" sz="1300" baseline="0" dirty="0" smtClean="0"/>
                        <a:t> Regions*</a:t>
                      </a:r>
                      <a:endParaRPr lang="en-US" sz="1300" dirty="0" smtClean="0"/>
                    </a:p>
                  </a:txBody>
                  <a:tcPr anchor="ctr"/>
                </a:tc>
                <a:tc>
                  <a:txBody>
                    <a:bodyPr/>
                    <a:lstStyle/>
                    <a:p>
                      <a:pPr algn="ctr"/>
                      <a:r>
                        <a:rPr lang="en-US" dirty="0" smtClean="0"/>
                        <a:t>80% Exon Discovery</a:t>
                      </a:r>
                      <a:endParaRPr lang="en-US" dirty="0"/>
                    </a:p>
                  </a:txBody>
                  <a:tcPr anchor="ctr"/>
                </a:tc>
                <a:tc>
                  <a:txBody>
                    <a:bodyPr/>
                    <a:lstStyle/>
                    <a:p>
                      <a:pPr algn="ctr"/>
                      <a:r>
                        <a:rPr lang="en-US" sz="1300" dirty="0" err="1" smtClean="0"/>
                        <a:t>xxx,xxx,xxx</a:t>
                      </a:r>
                      <a:r>
                        <a:rPr lang="en-US" sz="1300" dirty="0" smtClean="0"/>
                        <a:t> bps</a:t>
                      </a:r>
                      <a:r>
                        <a:rPr lang="en-US" sz="1300" baseline="0" dirty="0" smtClean="0"/>
                        <a:t> (</a:t>
                      </a:r>
                      <a:r>
                        <a:rPr lang="en-US" sz="1300" baseline="0" dirty="0" err="1" smtClean="0"/>
                        <a:t>xx,xxx</a:t>
                      </a:r>
                      <a:r>
                        <a:rPr lang="en-US" sz="1300" baseline="0" dirty="0" smtClean="0"/>
                        <a:t>)</a:t>
                      </a:r>
                      <a:endParaRPr lang="en-US" sz="1300" dirty="0"/>
                    </a:p>
                  </a:txBody>
                  <a:tcPr anchor="ctr"/>
                </a:tc>
                <a:tc>
                  <a:txBody>
                    <a:bodyPr/>
                    <a:lstStyle/>
                    <a:p>
                      <a:pPr algn="ctr"/>
                      <a:r>
                        <a:rPr lang="en-US" sz="1300" dirty="0" smtClean="0"/>
                        <a:t>5,034,040 bps (64,304)</a:t>
                      </a:r>
                      <a:endParaRPr lang="en-US" sz="1300" dirty="0"/>
                    </a:p>
                  </a:txBody>
                  <a:tcPr anchor="ctr"/>
                </a:tc>
                <a:tc>
                  <a:txBody>
                    <a:bodyPr/>
                    <a:lstStyle/>
                    <a:p>
                      <a:pPr algn="ctr"/>
                      <a:r>
                        <a:rPr lang="en-US" sz="1300" dirty="0" smtClean="0"/>
                        <a:t>3,517,469 bps</a:t>
                      </a:r>
                      <a:r>
                        <a:rPr lang="en-US" sz="1300" baseline="0" dirty="0" smtClean="0"/>
                        <a:t> (27,098)</a:t>
                      </a:r>
                      <a:endParaRPr lang="en-US" sz="1300" dirty="0"/>
                    </a:p>
                  </a:txBody>
                  <a:tcPr anchor="ctr">
                    <a:lnR w="28575" cap="flat" cmpd="sng" algn="ctr">
                      <a:solidFill>
                        <a:schemeClr val="bg1"/>
                      </a:solidFill>
                      <a:prstDash val="solid"/>
                      <a:round/>
                      <a:headEnd type="none" w="med" len="med"/>
                      <a:tailEnd type="none" w="med" len="med"/>
                    </a:lnR>
                  </a:tcPr>
                </a:tc>
              </a:tr>
              <a:tr h="580962">
                <a:tc vMerge="1">
                  <a:txBody>
                    <a:bodyPr/>
                    <a:lstStyle/>
                    <a:p>
                      <a:endParaRPr lang="en-US"/>
                    </a:p>
                  </a:txBody>
                  <a:tcPr/>
                </a:tc>
                <a:tc vMerge="1">
                  <a:txBody>
                    <a:bodyPr/>
                    <a:lstStyle/>
                    <a:p>
                      <a:endParaRPr lang="en-US"/>
                    </a:p>
                  </a:txBody>
                  <a:tcPr/>
                </a:tc>
                <a:tc>
                  <a:txBody>
                    <a:bodyPr/>
                    <a:lstStyle/>
                    <a:p>
                      <a:pPr algn="ctr"/>
                      <a:r>
                        <a:rPr lang="en-US" dirty="0" smtClean="0"/>
                        <a:t>90% Exon Discovery</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err="1" smtClean="0"/>
                        <a:t>xxx,xxx,xxx</a:t>
                      </a:r>
                      <a:r>
                        <a:rPr lang="en-US" sz="1300" baseline="0" dirty="0" smtClean="0"/>
                        <a:t> bps (</a:t>
                      </a:r>
                      <a:r>
                        <a:rPr lang="en-US" sz="1300" baseline="0" dirty="0" err="1" smtClean="0"/>
                        <a:t>xx,xxx</a:t>
                      </a:r>
                      <a:r>
                        <a:rPr lang="en-US" sz="1300" baseline="0" dirty="0" smtClean="0"/>
                        <a:t>)</a:t>
                      </a:r>
                      <a:endParaRPr lang="en-US" sz="1300" dirty="0" smtClean="0"/>
                    </a:p>
                    <a:p>
                      <a:pPr algn="ctr"/>
                      <a:endParaRPr lang="en-US" sz="1300" dirty="0"/>
                    </a:p>
                  </a:txBody>
                  <a:tcPr anchor="ctr"/>
                </a:tc>
                <a:tc>
                  <a:txBody>
                    <a:bodyPr/>
                    <a:lstStyle/>
                    <a:p>
                      <a:pPr algn="ctr"/>
                      <a:r>
                        <a:rPr lang="en-US" sz="1300" dirty="0" smtClean="0"/>
                        <a:t>15,323,269 bps (256,509)</a:t>
                      </a:r>
                      <a:endParaRPr lang="en-US" sz="1300" dirty="0"/>
                    </a:p>
                  </a:txBody>
                  <a:tcPr anchor="ctr"/>
                </a:tc>
                <a:tc>
                  <a:txBody>
                    <a:bodyPr/>
                    <a:lstStyle/>
                    <a:p>
                      <a:pPr algn="ctr"/>
                      <a:r>
                        <a:rPr lang="en-US" sz="1300" dirty="0" smtClean="0"/>
                        <a:t>7,531,278 bps (128,815)</a:t>
                      </a:r>
                      <a:endParaRPr lang="en-US" sz="1300" dirty="0"/>
                    </a:p>
                  </a:txBody>
                  <a:tcPr anchor="ctr">
                    <a:lnR w="28575" cap="flat" cmpd="sng" algn="ctr">
                      <a:solidFill>
                        <a:schemeClr val="bg1"/>
                      </a:solidFill>
                      <a:prstDash val="solid"/>
                      <a:round/>
                      <a:headEnd type="none" w="med" len="med"/>
                      <a:tailEnd type="none" w="med" len="med"/>
                    </a:lnR>
                  </a:tcPr>
                </a:tc>
              </a:tr>
            </a:tbl>
          </a:graphicData>
        </a:graphic>
      </p:graphicFrame>
      <p:sp>
        <p:nvSpPr>
          <p:cNvPr id="3" name="TextBox 2"/>
          <p:cNvSpPr txBox="1"/>
          <p:nvPr/>
        </p:nvSpPr>
        <p:spPr>
          <a:xfrm>
            <a:off x="90931" y="6477000"/>
            <a:ext cx="8976869" cy="307777"/>
          </a:xfrm>
          <a:prstGeom prst="rect">
            <a:avLst/>
          </a:prstGeom>
          <a:noFill/>
        </p:spPr>
        <p:txBody>
          <a:bodyPr wrap="square" rtlCol="0">
            <a:spAutoFit/>
          </a:bodyPr>
          <a:lstStyle/>
          <a:p>
            <a:pPr marL="285750" indent="-285750">
              <a:buFont typeface="Arial" charset="0"/>
              <a:buChar char="•"/>
            </a:pPr>
            <a:r>
              <a:rPr lang="en-US" sz="1400" dirty="0" smtClean="0"/>
              <a:t>* Transcriptionally active regions as identified by the uniform processing for Worm, Fly, and Human RNA-</a:t>
            </a:r>
            <a:r>
              <a:rPr lang="en-US" sz="1400" dirty="0" err="1" smtClean="0"/>
              <a:t>seq</a:t>
            </a:r>
            <a:r>
              <a:rPr lang="en-US" sz="1400" dirty="0" smtClean="0"/>
              <a:t> data</a:t>
            </a:r>
            <a:endParaRPr lang="en-US" sz="1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4864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TotalTime>
  <Words>894</Words>
  <Application>Microsoft Macintosh PowerPoint</Application>
  <PresentationFormat>On-screen Show (4:3)</PresentationFormat>
  <Paragraphs>146</Paragraphs>
  <Slides>16</Slides>
  <Notes>0</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Office Theme</vt:lpstr>
      <vt:lpstr>mod/ENCODE Transcription Comparison Paper </vt:lpstr>
      <vt:lpstr>Slide 2</vt:lpstr>
      <vt:lpstr>Table 1: Summary Statistics for  Protein Coding Genes</vt:lpstr>
      <vt:lpstr>Figure 2: Splicing Figure</vt:lpstr>
      <vt:lpstr>Slide 5</vt:lpstr>
      <vt:lpstr>Figure 3: Orthologs</vt:lpstr>
      <vt:lpstr>Slide 7</vt:lpstr>
      <vt:lpstr>Figure 4: Comparison of ncRNAs</vt:lpstr>
      <vt:lpstr>Slide 9</vt:lpstr>
      <vt:lpstr>Figure 5: Pseudogenes</vt:lpstr>
      <vt:lpstr>Slide 11</vt:lpstr>
      <vt:lpstr>Figure 6: Histone and TF Models for Gene Expression</vt:lpstr>
      <vt:lpstr>Slide 13</vt:lpstr>
      <vt:lpstr>Slide 14</vt:lpstr>
      <vt:lpstr>Figure 7: Expression Clustering of Coding Genes and ncRNAs</vt:lpstr>
      <vt:lpstr>Slide 16</vt:lpstr>
    </vt:vector>
  </TitlesOfParts>
  <Company>Yale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mod/ENCODE Transcription Comparison Paper</dc:title>
  <dc:creator>Joel Rozowsky User</dc:creator>
  <cp:lastModifiedBy>Joel Rozowsky User</cp:lastModifiedBy>
  <cp:revision>18</cp:revision>
  <dcterms:created xsi:type="dcterms:W3CDTF">2012-10-17T17:38:51Z</dcterms:created>
  <dcterms:modified xsi:type="dcterms:W3CDTF">2012-10-17T18:40:20Z</dcterms:modified>
</cp:coreProperties>
</file>