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1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1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3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3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0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92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6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2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72DF7-F3D0-42FE-995F-59C0809E55A1}" type="datetimeFigureOut">
              <a:rPr lang="en-US" smtClean="0"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8CE08-499F-4882-B119-6AB9D36DF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0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Variation of Secondary Structure (</a:t>
            </a:r>
            <a:r>
              <a:rPr lang="en-US" dirty="0" err="1" smtClean="0"/>
              <a:t>ncVARII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Average Base Pairing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362"/>
            <a:ext cx="8229600" cy="53800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a given structure, the average of the pairing probabilities of the base pairs in the structure</a:t>
            </a:r>
          </a:p>
          <a:p>
            <a:r>
              <a:rPr lang="en-US" dirty="0" smtClean="0"/>
              <a:t>A measure of whether the minimum free energy secondary structure of a sequence is  stable</a:t>
            </a:r>
          </a:p>
          <a:p>
            <a:pPr lvl="1"/>
            <a:r>
              <a:rPr lang="en-US" dirty="0" smtClean="0"/>
              <a:t>Always between 0 and 1</a:t>
            </a:r>
          </a:p>
          <a:p>
            <a:pPr lvl="1"/>
            <a:r>
              <a:rPr lang="en-US" dirty="0" smtClean="0"/>
              <a:t>High </a:t>
            </a:r>
            <a:r>
              <a:rPr lang="en-US" dirty="0" err="1"/>
              <a:t>a</a:t>
            </a:r>
            <a:r>
              <a:rPr lang="en-US" dirty="0" err="1" smtClean="0"/>
              <a:t>vg</a:t>
            </a:r>
            <a:r>
              <a:rPr lang="en-US" dirty="0" smtClean="0"/>
              <a:t> </a:t>
            </a:r>
            <a:r>
              <a:rPr lang="en-US" dirty="0" err="1" smtClean="0"/>
              <a:t>bpp</a:t>
            </a:r>
            <a:r>
              <a:rPr lang="en-US" dirty="0" smtClean="0"/>
              <a:t>: All the paired nucleotides have high </a:t>
            </a:r>
            <a:r>
              <a:rPr lang="en-US" dirty="0" err="1" smtClean="0"/>
              <a:t>bpp’s</a:t>
            </a:r>
            <a:r>
              <a:rPr lang="en-US" dirty="0" smtClean="0"/>
              <a:t>; the structure is stable; harder to change the shape</a:t>
            </a:r>
          </a:p>
          <a:p>
            <a:pPr lvl="2"/>
            <a:r>
              <a:rPr lang="en-US" dirty="0" smtClean="0"/>
              <a:t>e.g. hairpin, cloverleaf, etc.</a:t>
            </a:r>
          </a:p>
          <a:p>
            <a:pPr lvl="1"/>
            <a:r>
              <a:rPr lang="en-US" dirty="0" smtClean="0"/>
              <a:t>Low </a:t>
            </a:r>
            <a:r>
              <a:rPr lang="en-US" dirty="0" err="1" smtClean="0"/>
              <a:t>avg</a:t>
            </a:r>
            <a:r>
              <a:rPr lang="en-US" dirty="0" smtClean="0"/>
              <a:t> </a:t>
            </a:r>
            <a:r>
              <a:rPr lang="en-US" dirty="0" err="1" smtClean="0"/>
              <a:t>bpp</a:t>
            </a:r>
            <a:r>
              <a:rPr lang="en-US" dirty="0" smtClean="0"/>
              <a:t>: The structure is less stable, the shape of the structure can be lost more easily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3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Disease </a:t>
            </a:r>
            <a:r>
              <a:rPr lang="en-US" dirty="0" err="1" smtClean="0"/>
              <a:t>miRNAs</a:t>
            </a:r>
            <a:r>
              <a:rPr lang="en-US" dirty="0" smtClean="0"/>
              <a:t>: miR2Disease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~</a:t>
            </a:r>
            <a:r>
              <a:rPr lang="en-US" dirty="0" smtClean="0"/>
              <a:t>500 </a:t>
            </a:r>
            <a:r>
              <a:rPr lang="en-US" dirty="0" err="1" smtClean="0"/>
              <a:t>miRNAs</a:t>
            </a:r>
            <a:r>
              <a:rPr lang="en-US" dirty="0" smtClean="0"/>
              <a:t> associated with diseases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Disease </a:t>
            </a:r>
            <a:r>
              <a:rPr lang="en-US" dirty="0" err="1" smtClean="0"/>
              <a:t>miRNA</a:t>
            </a:r>
            <a:r>
              <a:rPr lang="en-US" dirty="0" smtClean="0"/>
              <a:t> sequences are under more selection pressure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miRNAs</a:t>
            </a:r>
            <a:r>
              <a:rPr lang="en-US" dirty="0" smtClean="0"/>
              <a:t> have a conserved shape of a hairpin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836440"/>
              </p:ext>
            </p:extLst>
          </p:nvPr>
        </p:nvGraphicFramePr>
        <p:xfrm>
          <a:off x="0" y="2514600"/>
          <a:ext cx="8991601" cy="1217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5358"/>
                <a:gridCol w="947453"/>
                <a:gridCol w="1152891"/>
                <a:gridCol w="1329193"/>
                <a:gridCol w="1706333"/>
                <a:gridCol w="1499369"/>
                <a:gridCol w="1251004"/>
              </a:tblGrid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Element    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SNP.Den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All.SNP.Den</a:t>
                      </a:r>
                      <a:r>
                        <a:rPr lang="en-US" sz="1600" b="1" u="none" strike="noStrike" dirty="0">
                          <a:effectLst/>
                        </a:rPr>
                        <a:t>  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Ave.SNP.DAF</a:t>
                      </a:r>
                      <a:r>
                        <a:rPr lang="en-US" sz="1600" b="1" u="none" strike="noStrike" dirty="0">
                          <a:effectLst/>
                        </a:rPr>
                        <a:t>  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0.05.SNP.DAF 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0.95.SNP.DAF   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SNP.Num</a:t>
                      </a:r>
                      <a:r>
                        <a:rPr lang="en-US" sz="1600" b="1" u="none" strike="noStrike" dirty="0">
                          <a:effectLst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Disease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b="1" u="none" strike="noStrike" dirty="0" err="1" smtClean="0">
                          <a:effectLst/>
                        </a:rPr>
                        <a:t>miRNA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0.001395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0.0014654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0.2286764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0.3235294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All </a:t>
                      </a:r>
                      <a:r>
                        <a:rPr lang="en-US" sz="1800" b="1" u="none" strike="noStrike" dirty="0" err="1" smtClean="0">
                          <a:effectLst/>
                        </a:rPr>
                        <a:t>miRNA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0.002311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0.0023173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0.2749325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0.2793522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0.0202429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92" marR="8792" marT="879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26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Disease </a:t>
            </a:r>
            <a:r>
              <a:rPr lang="en-US" dirty="0" err="1" smtClean="0"/>
              <a:t>miRNAs</a:t>
            </a:r>
            <a:r>
              <a:rPr lang="en-US" dirty="0" smtClean="0"/>
              <a:t>: </a:t>
            </a:r>
            <a:r>
              <a:rPr lang="en-US" dirty="0" smtClean="0"/>
              <a:t>Average BPP Distributions</a:t>
            </a:r>
            <a:endParaRPr lang="en-US" dirty="0"/>
          </a:p>
        </p:txBody>
      </p:sp>
      <p:pic>
        <p:nvPicPr>
          <p:cNvPr id="2050" name="Picture 2" descr="C:\Users\Ozgun\Desktop\Working_Directories\Sep.16.2012_ncrna_variation\disease_mirs\avg_bpp_hist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600200"/>
            <a:ext cx="71628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81800" y="4648200"/>
            <a:ext cx="217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P-value: 4.1430e-004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257800" y="1524000"/>
            <a:ext cx="609600" cy="990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172200" y="1600200"/>
            <a:ext cx="533400" cy="1219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29400" y="1295400"/>
            <a:ext cx="211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</a:t>
            </a:r>
            <a:r>
              <a:rPr lang="en-US" dirty="0" err="1" smtClean="0"/>
              <a:t>miRNA</a:t>
            </a:r>
            <a:r>
              <a:rPr lang="en-US" dirty="0" smtClean="0"/>
              <a:t> structures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1143000"/>
            <a:ext cx="259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Disease </a:t>
            </a:r>
            <a:r>
              <a:rPr lang="en-US" dirty="0" err="1" smtClean="0"/>
              <a:t>miRNA</a:t>
            </a:r>
            <a:r>
              <a:rPr lang="en-US" dirty="0" smtClean="0"/>
              <a:t>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0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Average BPP Distributions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/>
          <a:lstStyle/>
          <a:p>
            <a:r>
              <a:rPr lang="en-US" dirty="0" smtClean="0"/>
              <a:t>The disease </a:t>
            </a:r>
            <a:r>
              <a:rPr lang="en-US" dirty="0" err="1" smtClean="0"/>
              <a:t>miRNAs</a:t>
            </a:r>
            <a:r>
              <a:rPr lang="en-US" dirty="0" smtClean="0"/>
              <a:t> have significantly more “</a:t>
            </a:r>
            <a:r>
              <a:rPr lang="en-US" dirty="0" err="1" smtClean="0"/>
              <a:t>mutateable</a:t>
            </a:r>
            <a:r>
              <a:rPr lang="en-US" dirty="0" smtClean="0"/>
              <a:t>” hairpin structures and have more selection pressure on their sequences</a:t>
            </a:r>
          </a:p>
          <a:p>
            <a:r>
              <a:rPr lang="en-US" dirty="0" smtClean="0"/>
              <a:t>Loss-of-structure can be a determinant in loss-of-function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1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196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on Variation of Secondary Structure (ncVARII)</vt:lpstr>
      <vt:lpstr>Average Base Pairing Probability</vt:lpstr>
      <vt:lpstr>Disease miRNAs: miR2Disease Database</vt:lpstr>
      <vt:lpstr>Disease miRNAs: Average BPP Distributions</vt:lpstr>
      <vt:lpstr>Average BPP Distributions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15</cp:revision>
  <dcterms:created xsi:type="dcterms:W3CDTF">2012-10-17T16:34:57Z</dcterms:created>
  <dcterms:modified xsi:type="dcterms:W3CDTF">2012-10-17T18:07:07Z</dcterms:modified>
</cp:coreProperties>
</file>