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1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A6683-9F6D-4043-BE37-D940A5090C8C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C9F5E9-E1E1-ED4B-8DD3-5D5F4AF0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7282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7861E-E903-E348-8775-A834BFE0C075}" type="datetimeFigureOut">
              <a:rPr lang="en-US" smtClean="0"/>
              <a:t>10/17/12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6E3E3C-45E0-D841-BE36-64EDA2622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743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945D-60D7-D14F-9C96-D3E7FCFB2244}" type="datetime1">
              <a:rPr lang="en-US" smtClean="0"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D0F3-34F4-8141-A774-89D2B1A2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7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D7B51-A017-F948-AAE6-886CBC375FFB}" type="datetime1">
              <a:rPr lang="en-US" smtClean="0"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D0F3-34F4-8141-A774-89D2B1A2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92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AEC07-49E2-7341-8C8C-B29570BC8691}" type="datetime1">
              <a:rPr lang="en-US" smtClean="0"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D0F3-34F4-8141-A774-89D2B1A2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3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4A11-39BB-894F-8292-6891F374FF74}" type="datetime1">
              <a:rPr lang="en-US" smtClean="0"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D0F3-34F4-8141-A774-89D2B1A2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3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AC83B-7C5B-4847-947E-A268EE830E33}" type="datetime1">
              <a:rPr lang="en-US" smtClean="0"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D0F3-34F4-8141-A774-89D2B1A2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4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70755-9A17-F847-930E-5E7C494F1D1D}" type="datetime1">
              <a:rPr lang="en-US" smtClean="0"/>
              <a:t>10/17/12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D0F3-34F4-8141-A774-89D2B1A2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D2E82-EC18-2C45-89D1-07051354846D}" type="datetime1">
              <a:rPr lang="en-US" smtClean="0"/>
              <a:t>10/17/12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D0F3-34F4-8141-A774-89D2B1A2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32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943FC-819E-DB4D-A0DD-FFE07D235E4C}" type="datetime1">
              <a:rPr lang="en-US" smtClean="0"/>
              <a:t>10/17/12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D0F3-34F4-8141-A774-89D2B1A2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5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65987-ADCA-8F45-97D2-2EE578BB6E6C}" type="datetime1">
              <a:rPr lang="en-US" smtClean="0"/>
              <a:t>10/17/12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D0F3-34F4-8141-A774-89D2B1A2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67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A00E0-2D0A-7147-9CCC-D812A91013AF}" type="datetime1">
              <a:rPr lang="en-US" smtClean="0"/>
              <a:t>10/17/12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D0F3-34F4-8141-A774-89D2B1A2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701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54192-D406-FD4E-B6F6-D6E94A8FF9C1}" type="datetime1">
              <a:rPr lang="en-US" smtClean="0"/>
              <a:t>10/17/12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D0F3-34F4-8141-A774-89D2B1A2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7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BB51F-41A1-9749-9BA3-D94B59474396}" type="datetime1">
              <a:rPr lang="en-US" smtClean="0"/>
              <a:t>10/17/12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2D0F3-34F4-8141-A774-89D2B1A22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02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NS:S Ratio (per sample)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4931574"/>
              </p:ext>
            </p:extLst>
          </p:nvPr>
        </p:nvGraphicFramePr>
        <p:xfrm>
          <a:off x="1595038" y="2746315"/>
          <a:ext cx="5978803" cy="4111685"/>
        </p:xfrm>
        <a:graphic>
          <a:graphicData uri="http://schemas.openxmlformats.org/drawingml/2006/table">
            <a:tbl>
              <a:tblPr/>
              <a:tblGrid>
                <a:gridCol w="2727893"/>
                <a:gridCol w="1148587"/>
                <a:gridCol w="933226"/>
                <a:gridCol w="1169097"/>
              </a:tblGrid>
              <a:tr h="64608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Dataset</a:t>
                      </a:r>
                    </a:p>
                  </a:txBody>
                  <a:tcPr marL="10255" marR="10255" marT="102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# Samples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Avg variants per sample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NS:S Ratio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1KG</a:t>
                      </a:r>
                    </a:p>
                  </a:txBody>
                  <a:tcPr marL="10255" marR="10255" marT="102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1.396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Pleasance - Melanoma</a:t>
                      </a:r>
                    </a:p>
                  </a:txBody>
                  <a:tcPr marL="10255" marR="10255" marT="102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33,344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1.615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Imielinski - Lung</a:t>
                      </a:r>
                    </a:p>
                  </a:txBody>
                  <a:tcPr marL="10255" marR="10255" marT="102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2.937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TCGA OV WUSTL Illumina</a:t>
                      </a:r>
                    </a:p>
                  </a:txBody>
                  <a:tcPr marL="10255" marR="10255" marT="102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3.436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Nik-Zainal - Breast</a:t>
                      </a:r>
                    </a:p>
                  </a:txBody>
                  <a:tcPr marL="10255" marR="10255" marT="102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8758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3.553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Berger - Prostate</a:t>
                      </a:r>
                    </a:p>
                  </a:txBody>
                  <a:tcPr marL="10255" marR="10255" marT="102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4088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3.677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TCGA OV BCM SOLiD</a:t>
                      </a:r>
                    </a:p>
                  </a:txBody>
                  <a:tcPr marL="10255" marR="10255" marT="102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4.362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TCGA COAD BCM SOLiD</a:t>
                      </a:r>
                    </a:p>
                  </a:txBody>
                  <a:tcPr marL="10255" marR="10255" marT="102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174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7.068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TCGA READ BCM SOLiD</a:t>
                      </a:r>
                    </a:p>
                  </a:txBody>
                  <a:tcPr marL="10255" marR="10255" marT="102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251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10.880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TCGA COAD BCM Illumina</a:t>
                      </a:r>
                    </a:p>
                  </a:txBody>
                  <a:tcPr marL="10255" marR="10255" marT="102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426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15.774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817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TCGA READ BCM </a:t>
                      </a:r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Illumina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0255" marR="10255" marT="1025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16.111</a:t>
                      </a:r>
                    </a:p>
                  </a:txBody>
                  <a:tcPr marL="10255" marR="10255" marT="102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13814" y="1417638"/>
            <a:ext cx="780694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dirty="0" smtClean="0"/>
              <a:t>Huge variance in NS:S ratio between the cancer datasets</a:t>
            </a:r>
          </a:p>
          <a:p>
            <a:pPr marL="285750" indent="-285750">
              <a:buFont typeface="Arial"/>
              <a:buChar char="•"/>
            </a:pPr>
            <a:r>
              <a:rPr lang="en-US" sz="2400" dirty="0" smtClean="0"/>
              <a:t>However, when we look at the datasets with significantly</a:t>
            </a:r>
          </a:p>
          <a:p>
            <a:r>
              <a:rPr lang="en-US" sz="2400" dirty="0" smtClean="0"/>
              <a:t>higher average # of variants/sample (</a:t>
            </a:r>
            <a:r>
              <a:rPr lang="en-US" sz="2400" dirty="0" smtClean="0">
                <a:solidFill>
                  <a:srgbClr val="FF0000"/>
                </a:solidFill>
              </a:rPr>
              <a:t>*</a:t>
            </a:r>
            <a:r>
              <a:rPr lang="en-US" sz="2400" dirty="0" smtClean="0"/>
              <a:t>), the NS:S ratio seems</a:t>
            </a:r>
          </a:p>
          <a:p>
            <a:r>
              <a:rPr lang="en-US" sz="2400" dirty="0" smtClean="0"/>
              <a:t>to be close to ~3.6</a:t>
            </a:r>
            <a:endParaRPr lang="en-US" sz="2400" dirty="0"/>
          </a:p>
        </p:txBody>
      </p:sp>
      <p:sp>
        <p:nvSpPr>
          <p:cNvPr id="10" name="Rounded Rectangle 9"/>
          <p:cNvSpPr/>
          <p:nvPr/>
        </p:nvSpPr>
        <p:spPr>
          <a:xfrm>
            <a:off x="1520331" y="4663162"/>
            <a:ext cx="6118403" cy="60259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0000"/>
                </a:solidFill>
              </a:ln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04130" y="4533368"/>
            <a:ext cx="29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D0F3-34F4-8141-A774-89D2B1A222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40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Cancer WGS Variants Mapping to Individual </a:t>
            </a:r>
            <a:r>
              <a:rPr lang="en-US" dirty="0" err="1" smtClean="0"/>
              <a:t>ncRNA</a:t>
            </a:r>
            <a:r>
              <a:rPr lang="en-US" dirty="0" smtClean="0"/>
              <a:t> and TFBS sites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741091"/>
              </p:ext>
            </p:extLst>
          </p:nvPr>
        </p:nvGraphicFramePr>
        <p:xfrm>
          <a:off x="457200" y="2578194"/>
          <a:ext cx="8229600" cy="1457491"/>
        </p:xfrm>
        <a:graphic>
          <a:graphicData uri="http://schemas.openxmlformats.org/drawingml/2006/table">
            <a:tbl>
              <a:tblPr/>
              <a:tblGrid>
                <a:gridCol w="2166108"/>
                <a:gridCol w="845507"/>
                <a:gridCol w="845507"/>
                <a:gridCol w="724720"/>
                <a:gridCol w="668353"/>
                <a:gridCol w="909926"/>
                <a:gridCol w="668353"/>
                <a:gridCol w="668353"/>
                <a:gridCol w="732773"/>
              </a:tblGrid>
              <a:tr h="241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52" marR="8052" marT="805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ncRNA</a:t>
                      </a:r>
                    </a:p>
                  </a:txBody>
                  <a:tcPr marL="8052" marR="8052" marT="80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52" marR="8052" marT="8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52" marR="8052" marT="8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52" marR="8052" marT="8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52" marR="8052" marT="8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52" marR="8052" marT="8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52" marR="8052" marT="8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52" marR="8052" marT="805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626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052" marR="8052" marT="805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Mt_rRNA</a:t>
                      </a:r>
                    </a:p>
                  </a:txBody>
                  <a:tcPr marL="8052" marR="8052" marT="80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Mt_tRNA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lincRNA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miRNA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misc_RNA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rRNA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snRNA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snoRNA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NA12878</a:t>
                      </a:r>
                    </a:p>
                  </a:txBody>
                  <a:tcPr marL="8052" marR="8052" marT="805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0.000%</a:t>
                      </a:r>
                    </a:p>
                  </a:txBody>
                  <a:tcPr marL="8052" marR="8052" marT="80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0.097%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0.004%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0.007%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0.008%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0.006%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Prostate Cancer (Berger)</a:t>
                      </a:r>
                    </a:p>
                  </a:txBody>
                  <a:tcPr marL="8052" marR="8052" marT="805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%</a:t>
                      </a:r>
                    </a:p>
                  </a:txBody>
                  <a:tcPr marL="8052" marR="8052" marT="80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0.109%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0.015%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0.016%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0.007%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Melanoma (Pleasance)</a:t>
                      </a:r>
                    </a:p>
                  </a:txBody>
                  <a:tcPr marL="8052" marR="8052" marT="805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0.000%</a:t>
                      </a:r>
                    </a:p>
                  </a:txBody>
                  <a:tcPr marL="8052" marR="8052" marT="80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0.066%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0.006%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0.003%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0.009%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Breast Cancer (Nik-Zainal)</a:t>
                      </a:r>
                    </a:p>
                  </a:txBody>
                  <a:tcPr marL="8052" marR="8052" marT="8052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0.000%</a:t>
                      </a:r>
                    </a:p>
                  </a:txBody>
                  <a:tcPr marL="8052" marR="8052" marT="805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0.094%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0.005%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0.008%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0.000%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0.011%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0.004%</a:t>
                      </a:r>
                    </a:p>
                  </a:txBody>
                  <a:tcPr marL="8052" marR="8052" marT="80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941302"/>
              </p:ext>
            </p:extLst>
          </p:nvPr>
        </p:nvGraphicFramePr>
        <p:xfrm>
          <a:off x="605524" y="4290706"/>
          <a:ext cx="7904618" cy="2099425"/>
        </p:xfrm>
        <a:graphic>
          <a:graphicData uri="http://schemas.openxmlformats.org/drawingml/2006/table">
            <a:tbl>
              <a:tblPr/>
              <a:tblGrid>
                <a:gridCol w="3108688"/>
                <a:gridCol w="959186"/>
                <a:gridCol w="959186"/>
                <a:gridCol w="959186"/>
                <a:gridCol w="959186"/>
                <a:gridCol w="959186"/>
              </a:tblGrid>
              <a:tr h="34823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557" marR="11557" marT="115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TFBSes</a:t>
                      </a:r>
                    </a:p>
                  </a:txBody>
                  <a:tcPr marL="11557" marR="11557" marT="115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557" marR="11557" marT="11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557" marR="11557" marT="11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557" marR="11557" marT="11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557" marR="11557" marT="1155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250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1557" marR="11557" marT="115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Pol2</a:t>
                      </a:r>
                    </a:p>
                  </a:txBody>
                  <a:tcPr marL="11557" marR="11557" marT="115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Ctcf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P300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cMyc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Max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3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NA12878</a:t>
                      </a:r>
                    </a:p>
                  </a:txBody>
                  <a:tcPr marL="11557" marR="11557" marT="115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5.096%</a:t>
                      </a:r>
                    </a:p>
                  </a:txBody>
                  <a:tcPr marL="11557" marR="11557" marT="115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3.021%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1.853%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1.709%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1.639%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3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Prostate Cancer (Berger)</a:t>
                      </a:r>
                    </a:p>
                  </a:txBody>
                  <a:tcPr marL="11557" marR="11557" marT="115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3.686%</a:t>
                      </a:r>
                    </a:p>
                  </a:txBody>
                  <a:tcPr marL="11557" marR="11557" marT="115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1.933%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1.342%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1.069%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0.991%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3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Melanoma (Pleasance)</a:t>
                      </a:r>
                    </a:p>
                  </a:txBody>
                  <a:tcPr marL="11557" marR="11557" marT="115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2.909%</a:t>
                      </a:r>
                    </a:p>
                  </a:txBody>
                  <a:tcPr marL="11557" marR="11557" marT="115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2.150%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1.359%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1.056%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1.029%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823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Breast Cancer (Nik-Zainal)</a:t>
                      </a:r>
                    </a:p>
                  </a:txBody>
                  <a:tcPr marL="11557" marR="11557" marT="1155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3.693%</a:t>
                      </a:r>
                    </a:p>
                  </a:txBody>
                  <a:tcPr marL="11557" marR="11557" marT="1155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2.209%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1.564%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1.247%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1.172%</a:t>
                      </a:r>
                    </a:p>
                  </a:txBody>
                  <a:tcPr marL="11557" marR="11557" marT="115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1752161"/>
            <a:ext cx="6622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Appears to be depletion in the TFBS sites studied</a:t>
            </a:r>
            <a:endParaRPr lang="en-US" sz="24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2D0F3-34F4-8141-A774-89D2B1A222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37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302</Words>
  <Application>Microsoft Macintosh PowerPoint</Application>
  <PresentationFormat>On-screen Show (4:3)</PresentationFormat>
  <Paragraphs>148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NS:S Ratio (per sample)</vt:lpstr>
      <vt:lpstr>Cancer WGS Variants Mapping to Individual ncRNA and TFBS sites</vt:lpstr>
    </vt:vector>
  </TitlesOfParts>
  <Company>The Lochovskys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NS:S Ratio (per sample)</dc:title>
  <dc:creator>Lucas Lochovsky</dc:creator>
  <cp:lastModifiedBy>Lucas Lochovsky</cp:lastModifiedBy>
  <cp:revision>15</cp:revision>
  <dcterms:created xsi:type="dcterms:W3CDTF">2012-10-17T18:18:08Z</dcterms:created>
  <dcterms:modified xsi:type="dcterms:W3CDTF">2012-10-17T18:53:43Z</dcterms:modified>
</cp:coreProperties>
</file>