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74" r:id="rId5"/>
    <p:sldId id="275" r:id="rId6"/>
    <p:sldId id="257" r:id="rId7"/>
    <p:sldId id="269" r:id="rId8"/>
    <p:sldId id="277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BC1D8-26F4-1F4D-99C9-5779AECF9509}" type="datetimeFigureOut">
              <a:rPr lang="en-US" smtClean="0"/>
              <a:t>9/28/12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8CFA-8F0B-654C-B9DC-5E126C4FE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0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Forgot the initial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18CFA-8F0B-654C-B9DC-5E126C4FE0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3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52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8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4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2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4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9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1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4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5D6A-D340-EF4F-AB1C-0558F3B17671}" type="datetimeFigureOut">
              <a:rPr lang="en-US" smtClean="0"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C871B-6180-F84D-9A71-2AAF8A7B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3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Detecting network modules across species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KKY</a:t>
            </a:r>
          </a:p>
          <a:p>
            <a:r>
              <a:rPr lang="en-US" dirty="0" smtClean="0"/>
              <a:t>Sept 28,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9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Detecting modules is</a:t>
            </a:r>
            <a:br>
              <a:rPr lang="en-US" dirty="0" smtClean="0"/>
            </a:br>
            <a:r>
              <a:rPr lang="en-US" dirty="0" smtClean="0"/>
              <a:t>an optimization 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5760" y="2321501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27966" y="2577625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endCxn id="15" idx="0"/>
          </p:cNvCxnSpPr>
          <p:nvPr/>
        </p:nvCxnSpPr>
        <p:spPr>
          <a:xfrm flipV="1">
            <a:off x="1989382" y="2876437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15" idx="1"/>
          </p:cNvCxnSpPr>
          <p:nvPr/>
        </p:nvCxnSpPr>
        <p:spPr>
          <a:xfrm flipV="1">
            <a:off x="1081564" y="2851433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3" idx="5"/>
            <a:endCxn id="12" idx="0"/>
          </p:cNvCxnSpPr>
          <p:nvPr/>
        </p:nvCxnSpPr>
        <p:spPr>
          <a:xfrm flipV="1">
            <a:off x="1101137" y="2630979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16327" y="2830089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26016" y="2630979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 flipV="1">
            <a:off x="513542" y="278039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flipV="1">
            <a:off x="1484777" y="2460238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flipV="1">
            <a:off x="928049" y="3194902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V="1">
            <a:off x="1832267" y="3315269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V="1">
            <a:off x="2166106" y="270569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766555" y="2364956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118761" y="2621080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27" idx="0"/>
          </p:cNvCxnSpPr>
          <p:nvPr/>
        </p:nvCxnSpPr>
        <p:spPr>
          <a:xfrm flipV="1">
            <a:off x="5480177" y="2919892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27" idx="1"/>
          </p:cNvCxnSpPr>
          <p:nvPr/>
        </p:nvCxnSpPr>
        <p:spPr>
          <a:xfrm flipV="1">
            <a:off x="4572359" y="2894888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5" idx="5"/>
            <a:endCxn id="24" idx="0"/>
          </p:cNvCxnSpPr>
          <p:nvPr/>
        </p:nvCxnSpPr>
        <p:spPr>
          <a:xfrm flipV="1">
            <a:off x="4591932" y="2674434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207122" y="2873544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16811" y="2674434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 flipV="1">
            <a:off x="4004337" y="2823845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flipV="1">
            <a:off x="4975572" y="2503693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flipV="1">
            <a:off x="4418844" y="3238357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flipV="1">
            <a:off x="5323062" y="3358724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flipV="1">
            <a:off x="5656901" y="2749151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15" idx="6"/>
          </p:cNvCxnSpPr>
          <p:nvPr/>
        </p:nvCxnSpPr>
        <p:spPr>
          <a:xfrm flipH="1" flipV="1">
            <a:off x="2368891" y="2791066"/>
            <a:ext cx="1665144" cy="1184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130834" y="4547345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483040" y="4803469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40" idx="0"/>
          </p:cNvCxnSpPr>
          <p:nvPr/>
        </p:nvCxnSpPr>
        <p:spPr>
          <a:xfrm flipV="1">
            <a:off x="2844456" y="5102281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40" idx="1"/>
          </p:cNvCxnSpPr>
          <p:nvPr/>
        </p:nvCxnSpPr>
        <p:spPr>
          <a:xfrm flipV="1">
            <a:off x="1936638" y="5077277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8" idx="5"/>
            <a:endCxn id="37" idx="0"/>
          </p:cNvCxnSpPr>
          <p:nvPr/>
        </p:nvCxnSpPr>
        <p:spPr>
          <a:xfrm flipV="1">
            <a:off x="1956211" y="4856823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571401" y="5055933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481090" y="4856823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 flipV="1">
            <a:off x="1368616" y="5006234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flipV="1">
            <a:off x="2339851" y="4686082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flipV="1">
            <a:off x="1783123" y="542074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flipV="1">
            <a:off x="2687341" y="5541113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flipV="1">
            <a:off x="3021180" y="493154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476574" y="3426775"/>
            <a:ext cx="493348" cy="1604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0" idx="5"/>
          </p:cNvCxnSpPr>
          <p:nvPr/>
        </p:nvCxnSpPr>
        <p:spPr>
          <a:xfrm flipH="1">
            <a:off x="3194268" y="3377394"/>
            <a:ext cx="1256766" cy="157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956211" y="5544771"/>
            <a:ext cx="731130" cy="6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20424" y="5948840"/>
            <a:ext cx="3295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Reward links within a module</a:t>
            </a:r>
          </a:p>
          <a:p>
            <a:r>
              <a:rPr lang="en-US" dirty="0" smtClean="0"/>
              <a:t>Punish non-links within a module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340069" y="3803310"/>
            <a:ext cx="3557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Reward non-links between modules</a:t>
            </a:r>
          </a:p>
          <a:p>
            <a:r>
              <a:rPr lang="en-US" dirty="0" smtClean="0"/>
              <a:t>Punish </a:t>
            </a:r>
            <a:r>
              <a:rPr lang="en-US" dirty="0"/>
              <a:t>l</a:t>
            </a:r>
            <a:r>
              <a:rPr lang="en-US" dirty="0" smtClean="0"/>
              <a:t>inks between modules</a:t>
            </a:r>
            <a:endParaRPr lang="en-US" dirty="0"/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307573"/>
              </p:ext>
            </p:extLst>
          </p:nvPr>
        </p:nvGraphicFramePr>
        <p:xfrm>
          <a:off x="4315467" y="5330080"/>
          <a:ext cx="4737587" cy="91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3" imgW="2044700" imgH="393700" progId="Equation.3">
                  <p:embed/>
                </p:oleObj>
              </mc:Choice>
              <mc:Fallback>
                <p:oleObj name="Equation" r:id="rId3" imgW="2044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5467" y="5330080"/>
                        <a:ext cx="4737587" cy="912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674606"/>
              </p:ext>
            </p:extLst>
          </p:nvPr>
        </p:nvGraphicFramePr>
        <p:xfrm>
          <a:off x="5897453" y="4573028"/>
          <a:ext cx="2037038" cy="629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Equation" r:id="rId5" imgW="698500" imgH="215900" progId="Equation.3">
                  <p:embed/>
                </p:oleObj>
              </mc:Choice>
              <mc:Fallback>
                <p:oleObj name="Equation" r:id="rId5" imgW="698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97453" y="4573028"/>
                        <a:ext cx="2037038" cy="629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6477469" y="3826396"/>
            <a:ext cx="21848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Potts model</a:t>
            </a:r>
            <a:endParaRPr lang="en-US" sz="3200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6477469" y="5891999"/>
            <a:ext cx="610861" cy="703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7565951" y="5948840"/>
            <a:ext cx="575316" cy="770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25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 of interactions matter for </a:t>
            </a:r>
            <a:br>
              <a:rPr lang="en-US" dirty="0" smtClean="0"/>
            </a:br>
            <a:r>
              <a:rPr lang="en-US" dirty="0" smtClean="0"/>
              <a:t>co-expression network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275760" y="2321501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27966" y="2577625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91" idx="0"/>
          </p:cNvCxnSpPr>
          <p:nvPr/>
        </p:nvCxnSpPr>
        <p:spPr>
          <a:xfrm flipV="1">
            <a:off x="1989382" y="2876437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1" idx="1"/>
          </p:cNvCxnSpPr>
          <p:nvPr/>
        </p:nvCxnSpPr>
        <p:spPr>
          <a:xfrm flipV="1">
            <a:off x="1081564" y="2851433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9" idx="5"/>
            <a:endCxn id="88" idx="0"/>
          </p:cNvCxnSpPr>
          <p:nvPr/>
        </p:nvCxnSpPr>
        <p:spPr>
          <a:xfrm flipV="1">
            <a:off x="1101137" y="2630979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16327" y="2830089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626016" y="2630979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 flipV="1">
            <a:off x="513542" y="278039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 flipV="1">
            <a:off x="1484777" y="2460238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 flipV="1">
            <a:off x="928049" y="3194902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 flipV="1">
            <a:off x="1832267" y="3315269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 flipV="1">
            <a:off x="2166106" y="270569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3766555" y="2364956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4118761" y="2621080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endCxn id="103" idx="0"/>
          </p:cNvCxnSpPr>
          <p:nvPr/>
        </p:nvCxnSpPr>
        <p:spPr>
          <a:xfrm flipV="1">
            <a:off x="5480177" y="2919892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03" idx="1"/>
          </p:cNvCxnSpPr>
          <p:nvPr/>
        </p:nvCxnSpPr>
        <p:spPr>
          <a:xfrm flipV="1">
            <a:off x="4572359" y="2894888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01" idx="5"/>
            <a:endCxn id="100" idx="0"/>
          </p:cNvCxnSpPr>
          <p:nvPr/>
        </p:nvCxnSpPr>
        <p:spPr>
          <a:xfrm flipV="1">
            <a:off x="4591932" y="2674434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4207122" y="2873544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116811" y="2674434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 flipV="1">
            <a:off x="4004337" y="2823845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 flipV="1">
            <a:off x="4975572" y="2503693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 flipV="1">
            <a:off x="4418844" y="3238357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 flipV="1">
            <a:off x="5323062" y="3358724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flipV="1">
            <a:off x="5656901" y="2749151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>
            <a:endCxn id="91" idx="6"/>
          </p:cNvCxnSpPr>
          <p:nvPr/>
        </p:nvCxnSpPr>
        <p:spPr>
          <a:xfrm flipH="1" flipV="1">
            <a:off x="2368891" y="2791066"/>
            <a:ext cx="1665144" cy="1184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1130834" y="4547345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1483040" y="4803469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116" idx="0"/>
          </p:cNvCxnSpPr>
          <p:nvPr/>
        </p:nvCxnSpPr>
        <p:spPr>
          <a:xfrm flipV="1">
            <a:off x="2844456" y="5102281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endCxn id="116" idx="1"/>
          </p:cNvCxnSpPr>
          <p:nvPr/>
        </p:nvCxnSpPr>
        <p:spPr>
          <a:xfrm flipV="1">
            <a:off x="1936638" y="5077277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14" idx="5"/>
            <a:endCxn id="113" idx="0"/>
          </p:cNvCxnSpPr>
          <p:nvPr/>
        </p:nvCxnSpPr>
        <p:spPr>
          <a:xfrm flipV="1">
            <a:off x="1956211" y="4856823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571401" y="5055933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2481090" y="4856823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 flipV="1">
            <a:off x="1368616" y="5006234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 flipV="1">
            <a:off x="2339851" y="4686082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 flipV="1">
            <a:off x="1783123" y="542074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 flipV="1">
            <a:off x="2687341" y="5541113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flipV="1">
            <a:off x="3021180" y="493154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/>
          <p:cNvCxnSpPr/>
          <p:nvPr/>
        </p:nvCxnSpPr>
        <p:spPr>
          <a:xfrm flipV="1">
            <a:off x="1476574" y="3426775"/>
            <a:ext cx="493348" cy="1604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endCxn id="116" idx="5"/>
          </p:cNvCxnSpPr>
          <p:nvPr/>
        </p:nvCxnSpPr>
        <p:spPr>
          <a:xfrm flipH="1">
            <a:off x="3194268" y="3377394"/>
            <a:ext cx="1256766" cy="157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1956211" y="5544771"/>
            <a:ext cx="731130" cy="6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020424" y="5948840"/>
            <a:ext cx="3295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Reward links within a module</a:t>
            </a:r>
          </a:p>
          <a:p>
            <a:r>
              <a:rPr lang="en-US" dirty="0" smtClean="0"/>
              <a:t>Punish non-links within a module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2340069" y="3803310"/>
            <a:ext cx="3557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Reward non-links between modules</a:t>
            </a:r>
          </a:p>
          <a:p>
            <a:r>
              <a:rPr lang="en-US" dirty="0" smtClean="0"/>
              <a:t>Punish </a:t>
            </a:r>
            <a:r>
              <a:rPr lang="en-US" dirty="0"/>
              <a:t>l</a:t>
            </a:r>
            <a:r>
              <a:rPr lang="en-US" dirty="0" smtClean="0"/>
              <a:t>inks between modules</a:t>
            </a:r>
            <a:endParaRPr lang="en-US" dirty="0"/>
          </a:p>
        </p:txBody>
      </p:sp>
      <p:cxnSp>
        <p:nvCxnSpPr>
          <p:cNvPr id="122" name="Straight Connector 121"/>
          <p:cNvCxnSpPr>
            <a:stCxn id="101" idx="2"/>
          </p:cNvCxnSpPr>
          <p:nvPr/>
        </p:nvCxnSpPr>
        <p:spPr>
          <a:xfrm flipH="1">
            <a:off x="1989382" y="3323727"/>
            <a:ext cx="2429462" cy="739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01" idx="3"/>
          </p:cNvCxnSpPr>
          <p:nvPr/>
        </p:nvCxnSpPr>
        <p:spPr>
          <a:xfrm flipH="1" flipV="1">
            <a:off x="1675395" y="2534221"/>
            <a:ext cx="2773146" cy="7291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00" idx="2"/>
          </p:cNvCxnSpPr>
          <p:nvPr/>
        </p:nvCxnSpPr>
        <p:spPr>
          <a:xfrm flipH="1" flipV="1">
            <a:off x="1649834" y="2534221"/>
            <a:ext cx="3325738" cy="548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16" idx="5"/>
          </p:cNvCxnSpPr>
          <p:nvPr/>
        </p:nvCxnSpPr>
        <p:spPr>
          <a:xfrm flipV="1">
            <a:off x="3194268" y="3444931"/>
            <a:ext cx="2227343" cy="15116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endCxn id="113" idx="6"/>
          </p:cNvCxnSpPr>
          <p:nvPr/>
        </p:nvCxnSpPr>
        <p:spPr>
          <a:xfrm flipH="1">
            <a:off x="2542636" y="3319614"/>
            <a:ext cx="1984746" cy="14518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12" idx="4"/>
          </p:cNvCxnSpPr>
          <p:nvPr/>
        </p:nvCxnSpPr>
        <p:spPr>
          <a:xfrm flipH="1" flipV="1">
            <a:off x="1079451" y="3312340"/>
            <a:ext cx="390558" cy="16938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14" idx="4"/>
          </p:cNvCxnSpPr>
          <p:nvPr/>
        </p:nvCxnSpPr>
        <p:spPr>
          <a:xfrm flipV="1">
            <a:off x="1884516" y="3444931"/>
            <a:ext cx="44363" cy="19758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endCxn id="90" idx="3"/>
          </p:cNvCxnSpPr>
          <p:nvPr/>
        </p:nvCxnSpPr>
        <p:spPr>
          <a:xfrm>
            <a:off x="617113" y="2839811"/>
            <a:ext cx="1244851" cy="500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1901118" y="1865321"/>
            <a:ext cx="3920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Reward NEG links between modules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Punish NEG non-links between modules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108949" y="5122819"/>
            <a:ext cx="3936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Reward NEG non-links within a modules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Punish NEG links within a module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47" name="Group 146"/>
          <p:cNvGrpSpPr/>
          <p:nvPr/>
        </p:nvGrpSpPr>
        <p:grpSpPr>
          <a:xfrm>
            <a:off x="5314923" y="4556979"/>
            <a:ext cx="3763947" cy="1587383"/>
            <a:chOff x="5821820" y="3731841"/>
            <a:chExt cx="3265189" cy="1201083"/>
          </a:xfrm>
        </p:grpSpPr>
        <p:graphicFrame>
          <p:nvGraphicFramePr>
            <p:cNvPr id="145" name="Object 1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0581332"/>
                </p:ext>
              </p:extLst>
            </p:nvPr>
          </p:nvGraphicFramePr>
          <p:xfrm>
            <a:off x="5821820" y="3731841"/>
            <a:ext cx="3265189" cy="577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4" name="Equation" r:id="rId3" imgW="2222500" imgH="393700" progId="Equation.3">
                    <p:embed/>
                  </p:oleObj>
                </mc:Choice>
                <mc:Fallback>
                  <p:oleObj name="Equation" r:id="rId3" imgW="2222500" imgH="3937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821820" y="3731841"/>
                          <a:ext cx="3265189" cy="5779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" name="Object 1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3192885"/>
                </p:ext>
              </p:extLst>
            </p:nvPr>
          </p:nvGraphicFramePr>
          <p:xfrm>
            <a:off x="6853238" y="4355074"/>
            <a:ext cx="2090737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5" name="Equation" r:id="rId5" imgW="1422400" imgH="393700" progId="Equation.3">
                    <p:embed/>
                  </p:oleObj>
                </mc:Choice>
                <mc:Fallback>
                  <p:oleObj name="Equation" r:id="rId5" imgW="1422400" imgH="3937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853238" y="4355074"/>
                          <a:ext cx="2090737" cy="5778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48" name="Straight Connector 147"/>
          <p:cNvCxnSpPr/>
          <p:nvPr/>
        </p:nvCxnSpPr>
        <p:spPr>
          <a:xfrm flipV="1">
            <a:off x="170312" y="1729737"/>
            <a:ext cx="68244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168396" y="2027222"/>
            <a:ext cx="699254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907186" y="1495989"/>
            <a:ext cx="99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907186" y="1799869"/>
            <a:ext cx="10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</p:txBody>
      </p:sp>
    </p:spTree>
    <p:extLst>
      <p:ext uri="{BB962C8B-B14F-4D97-AF65-F5344CB8AC3E}">
        <p14:creationId xmlns:p14="http://schemas.microsoft.com/office/powerpoint/2010/main" val="13136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Co-expression networks for </a:t>
            </a:r>
            <a:br>
              <a:rPr lang="en-US" dirty="0" smtClean="0"/>
            </a:br>
            <a:r>
              <a:rPr lang="en-US" dirty="0" smtClean="0"/>
              <a:t>worm, fly, human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775628"/>
              </p:ext>
            </p:extLst>
          </p:nvPr>
        </p:nvGraphicFramePr>
        <p:xfrm>
          <a:off x="1086792" y="1875463"/>
          <a:ext cx="7173880" cy="117852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80571"/>
                <a:gridCol w="1406369"/>
                <a:gridCol w="1793470"/>
                <a:gridCol w="1793470"/>
              </a:tblGrid>
              <a:tr h="3296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human</a:t>
                      </a:r>
                      <a:endParaRPr lang="en-US" dirty="0"/>
                    </a:p>
                  </a:txBody>
                  <a:tcPr anchor="ctr"/>
                </a:tc>
              </a:tr>
              <a:tr h="8127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Genes (stages/cell types)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10450</a:t>
                      </a:r>
                      <a:r>
                        <a:rPr lang="en-US" baseline="0" dirty="0" smtClean="0"/>
                        <a:t> (33)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10377  (30)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16572 (21)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3" y="3429825"/>
            <a:ext cx="3141474" cy="25963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262" y="3484105"/>
            <a:ext cx="3150972" cy="26214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2677" y="5970541"/>
            <a:ext cx="137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</a:t>
            </a:r>
            <a:r>
              <a:rPr lang="en-US" dirty="0" smtClean="0"/>
              <a:t>: 1438000</a:t>
            </a:r>
          </a:p>
          <a:p>
            <a:r>
              <a:rPr lang="en-US" dirty="0" smtClean="0"/>
              <a:t>An: 1342000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29948" y="5944098"/>
            <a:ext cx="137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</a:t>
            </a:r>
            <a:r>
              <a:rPr lang="en-US" dirty="0" smtClean="0"/>
              <a:t>: 1693000</a:t>
            </a:r>
          </a:p>
          <a:p>
            <a:r>
              <a:rPr lang="en-US" dirty="0" smtClean="0"/>
              <a:t>An: 635000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2237" y="3419461"/>
            <a:ext cx="3111763" cy="27323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024060" y="5905405"/>
            <a:ext cx="137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</a:t>
            </a:r>
            <a:r>
              <a:rPr lang="en-US" dirty="0" smtClean="0"/>
              <a:t>: 3276000</a:t>
            </a:r>
          </a:p>
          <a:p>
            <a:r>
              <a:rPr lang="en-US" dirty="0" smtClean="0"/>
              <a:t>An: 500000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47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trial on worm network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5" y="1845445"/>
            <a:ext cx="8933214" cy="4875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4536" y="1443784"/>
            <a:ext cx="4410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  <a:r>
              <a:rPr lang="en-US" dirty="0" smtClean="0"/>
              <a:t>=250, gamma=1; </a:t>
            </a:r>
          </a:p>
          <a:p>
            <a:r>
              <a:rPr lang="en-US" dirty="0" smtClean="0"/>
              <a:t>Start with a random spin assignment, set T=1</a:t>
            </a:r>
          </a:p>
        </p:txBody>
      </p:sp>
    </p:spTree>
    <p:extLst>
      <p:ext uri="{BB962C8B-B14F-4D97-AF65-F5344CB8AC3E}">
        <p14:creationId xmlns:p14="http://schemas.microsoft.com/office/powerpoint/2010/main" val="80739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544" y="1324379"/>
            <a:ext cx="6292483" cy="539249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Co-appearance matrix for worm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45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etecting modules across </a:t>
            </a:r>
            <a:r>
              <a:rPr lang="en-US" dirty="0"/>
              <a:t>species</a:t>
            </a:r>
          </a:p>
        </p:txBody>
      </p:sp>
      <p:sp>
        <p:nvSpPr>
          <p:cNvPr id="5" name="Oval 4"/>
          <p:cNvSpPr/>
          <p:nvPr/>
        </p:nvSpPr>
        <p:spPr>
          <a:xfrm>
            <a:off x="370019" y="1523291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22225" y="1779415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16" idx="0"/>
          </p:cNvCxnSpPr>
          <p:nvPr/>
        </p:nvCxnSpPr>
        <p:spPr>
          <a:xfrm flipV="1">
            <a:off x="2083641" y="2078227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16" idx="1"/>
          </p:cNvCxnSpPr>
          <p:nvPr/>
        </p:nvCxnSpPr>
        <p:spPr>
          <a:xfrm flipV="1">
            <a:off x="1175823" y="2053223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4" idx="5"/>
            <a:endCxn id="13" idx="0"/>
          </p:cNvCxnSpPr>
          <p:nvPr/>
        </p:nvCxnSpPr>
        <p:spPr>
          <a:xfrm flipV="1">
            <a:off x="1195396" y="1832769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10586" y="2031879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20275" y="1832769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 flipV="1">
            <a:off x="607801" y="198218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flipV="1">
            <a:off x="1579036" y="1662028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V="1">
            <a:off x="1022308" y="2396692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V="1">
            <a:off x="1926526" y="2517059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flipV="1">
            <a:off x="2260365" y="190748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55146" y="1527549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407352" y="1783673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28" idx="0"/>
          </p:cNvCxnSpPr>
          <p:nvPr/>
        </p:nvCxnSpPr>
        <p:spPr>
          <a:xfrm flipV="1">
            <a:off x="5821212" y="2149395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28" idx="1"/>
          </p:cNvCxnSpPr>
          <p:nvPr/>
        </p:nvCxnSpPr>
        <p:spPr>
          <a:xfrm flipV="1">
            <a:off x="4867888" y="2124391"/>
            <a:ext cx="1159745" cy="3151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26" idx="5"/>
            <a:endCxn id="25" idx="0"/>
          </p:cNvCxnSpPr>
          <p:nvPr/>
        </p:nvCxnSpPr>
        <p:spPr>
          <a:xfrm flipV="1">
            <a:off x="4880523" y="1837027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6" idx="3"/>
          </p:cNvCxnSpPr>
          <p:nvPr/>
        </p:nvCxnSpPr>
        <p:spPr>
          <a:xfrm>
            <a:off x="4495713" y="2096151"/>
            <a:ext cx="241419" cy="3298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05402" y="1837027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flipV="1">
            <a:off x="4292928" y="1986438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flipV="1">
            <a:off x="5264163" y="166628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flipV="1">
            <a:off x="4707435" y="240095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flipV="1">
            <a:off x="5706900" y="2584815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flipV="1">
            <a:off x="5997936" y="1978654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5" idx="2"/>
          </p:cNvCxnSpPr>
          <p:nvPr/>
        </p:nvCxnSpPr>
        <p:spPr>
          <a:xfrm flipH="1">
            <a:off x="2480886" y="1751656"/>
            <a:ext cx="2783277" cy="2305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8" idx="2"/>
          </p:cNvCxnSpPr>
          <p:nvPr/>
        </p:nvCxnSpPr>
        <p:spPr>
          <a:xfrm flipV="1">
            <a:off x="2117082" y="2064024"/>
            <a:ext cx="3880854" cy="5110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2115299" y="2600709"/>
            <a:ext cx="3640079" cy="807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6" idx="2"/>
          </p:cNvCxnSpPr>
          <p:nvPr/>
        </p:nvCxnSpPr>
        <p:spPr>
          <a:xfrm flipH="1" flipV="1">
            <a:off x="2463150" y="2031879"/>
            <a:ext cx="2244285" cy="4544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4" idx="2"/>
            <a:endCxn id="16" idx="6"/>
          </p:cNvCxnSpPr>
          <p:nvPr/>
        </p:nvCxnSpPr>
        <p:spPr>
          <a:xfrm flipH="1" flipV="1">
            <a:off x="2463150" y="1992856"/>
            <a:ext cx="1829778" cy="789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222429" y="2252843"/>
            <a:ext cx="682442" cy="1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32808" y="2114669"/>
            <a:ext cx="329780" cy="3176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433061" y="3644191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785267" y="3900315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50" idx="0"/>
          </p:cNvCxnSpPr>
          <p:nvPr/>
        </p:nvCxnSpPr>
        <p:spPr>
          <a:xfrm flipV="1">
            <a:off x="2146683" y="4199127"/>
            <a:ext cx="278117" cy="4678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50" idx="1"/>
          </p:cNvCxnSpPr>
          <p:nvPr/>
        </p:nvCxnSpPr>
        <p:spPr>
          <a:xfrm flipV="1">
            <a:off x="1238865" y="4174123"/>
            <a:ext cx="1114239" cy="407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873628" y="4152779"/>
            <a:ext cx="1479476" cy="60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83317" y="3953669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 flipV="1">
            <a:off x="670843" y="410308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 flipV="1">
            <a:off x="1642078" y="3782928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 flipV="1">
            <a:off x="1085350" y="4517592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flipV="1">
            <a:off x="1989568" y="4637959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flipV="1">
            <a:off x="2323407" y="402838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18188" y="3648449"/>
            <a:ext cx="2710914" cy="134465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4470394" y="3904573"/>
            <a:ext cx="907196" cy="29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62" idx="0"/>
          </p:cNvCxnSpPr>
          <p:nvPr/>
        </p:nvCxnSpPr>
        <p:spPr>
          <a:xfrm>
            <a:off x="5529990" y="3904573"/>
            <a:ext cx="632381" cy="3657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62" idx="1"/>
          </p:cNvCxnSpPr>
          <p:nvPr/>
        </p:nvCxnSpPr>
        <p:spPr>
          <a:xfrm flipV="1">
            <a:off x="4930930" y="4245291"/>
            <a:ext cx="1159745" cy="3151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0" idx="5"/>
            <a:endCxn id="59" idx="0"/>
          </p:cNvCxnSpPr>
          <p:nvPr/>
        </p:nvCxnSpPr>
        <p:spPr>
          <a:xfrm flipV="1">
            <a:off x="4943565" y="3957927"/>
            <a:ext cx="485033" cy="588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60" idx="3"/>
          </p:cNvCxnSpPr>
          <p:nvPr/>
        </p:nvCxnSpPr>
        <p:spPr>
          <a:xfrm>
            <a:off x="4558755" y="4217051"/>
            <a:ext cx="241419" cy="3298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468444" y="3957927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 flipV="1">
            <a:off x="4355970" y="4107338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flipV="1">
            <a:off x="5327205" y="3787186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flipV="1">
            <a:off x="4770477" y="4521850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flipV="1">
            <a:off x="5764145" y="4705715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flipV="1">
            <a:off x="6060978" y="4099554"/>
            <a:ext cx="202785" cy="170741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>
            <a:stCxn id="59" idx="2"/>
          </p:cNvCxnSpPr>
          <p:nvPr/>
        </p:nvCxnSpPr>
        <p:spPr>
          <a:xfrm flipH="1">
            <a:off x="2543928" y="3872556"/>
            <a:ext cx="2783277" cy="2305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2" idx="2"/>
          </p:cNvCxnSpPr>
          <p:nvPr/>
        </p:nvCxnSpPr>
        <p:spPr>
          <a:xfrm flipV="1">
            <a:off x="2180124" y="4184924"/>
            <a:ext cx="3880854" cy="5110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2178341" y="4721609"/>
            <a:ext cx="3640079" cy="807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0" idx="2"/>
          </p:cNvCxnSpPr>
          <p:nvPr/>
        </p:nvCxnSpPr>
        <p:spPr>
          <a:xfrm flipH="1" flipV="1">
            <a:off x="2526192" y="4152779"/>
            <a:ext cx="2244285" cy="4544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8" idx="2"/>
            <a:endCxn id="50" idx="6"/>
          </p:cNvCxnSpPr>
          <p:nvPr/>
        </p:nvCxnSpPr>
        <p:spPr>
          <a:xfrm flipH="1" flipV="1">
            <a:off x="2526192" y="4113756"/>
            <a:ext cx="1829778" cy="789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209495" y="1600910"/>
            <a:ext cx="68244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7207579" y="1898395"/>
            <a:ext cx="699254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946369" y="1367162"/>
            <a:ext cx="99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946369" y="1671042"/>
            <a:ext cx="10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</p:txBody>
      </p:sp>
      <p:cxnSp>
        <p:nvCxnSpPr>
          <p:cNvPr id="72" name="Straight Connector 71"/>
          <p:cNvCxnSpPr/>
          <p:nvPr/>
        </p:nvCxnSpPr>
        <p:spPr>
          <a:xfrm flipH="1" flipV="1">
            <a:off x="795850" y="4235569"/>
            <a:ext cx="329780" cy="3176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54045" y="2025846"/>
            <a:ext cx="105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ortholog</a:t>
            </a:r>
            <a:endParaRPr lang="en-US" dirty="0" smtClean="0"/>
          </a:p>
        </p:txBody>
      </p:sp>
      <p:cxnSp>
        <p:nvCxnSpPr>
          <p:cNvPr id="75" name="Straight Connector 74"/>
          <p:cNvCxnSpPr>
            <a:endCxn id="48" idx="3"/>
          </p:cNvCxnSpPr>
          <p:nvPr/>
        </p:nvCxnSpPr>
        <p:spPr>
          <a:xfrm flipH="1">
            <a:off x="1115047" y="2517059"/>
            <a:ext cx="10584" cy="2025537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3" idx="0"/>
            <a:endCxn id="47" idx="3"/>
          </p:cNvCxnSpPr>
          <p:nvPr/>
        </p:nvCxnSpPr>
        <p:spPr>
          <a:xfrm flipH="1">
            <a:off x="1671775" y="1832769"/>
            <a:ext cx="8654" cy="197516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60" idx="3"/>
          </p:cNvCxnSpPr>
          <p:nvPr/>
        </p:nvCxnSpPr>
        <p:spPr>
          <a:xfrm flipH="1">
            <a:off x="4800174" y="2517059"/>
            <a:ext cx="8654" cy="202979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2353104" y="2091892"/>
            <a:ext cx="8654" cy="197516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6100517" y="2114669"/>
            <a:ext cx="8654" cy="202979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5818420" y="2755556"/>
            <a:ext cx="8654" cy="202979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398475"/>
              </p:ext>
            </p:extLst>
          </p:nvPr>
        </p:nvGraphicFramePr>
        <p:xfrm>
          <a:off x="259235" y="5016244"/>
          <a:ext cx="5072063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3" imgW="2882900" imgH="520700" progId="Equation.3">
                  <p:embed/>
                </p:oleObj>
              </mc:Choice>
              <mc:Fallback>
                <p:oleObj name="Equation" r:id="rId3" imgW="28829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235" y="5016244"/>
                        <a:ext cx="5072063" cy="91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773913"/>
              </p:ext>
            </p:extLst>
          </p:nvPr>
        </p:nvGraphicFramePr>
        <p:xfrm>
          <a:off x="228000" y="5905500"/>
          <a:ext cx="5008563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5" imgW="2946400" imgH="533400" progId="Equation.3">
                  <p:embed/>
                </p:oleObj>
              </mc:Choice>
              <mc:Fallback>
                <p:oleObj name="Equation" r:id="rId5" imgW="2946400" imgH="533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000" y="5905500"/>
                        <a:ext cx="5008563" cy="906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404413"/>
              </p:ext>
            </p:extLst>
          </p:nvPr>
        </p:nvGraphicFramePr>
        <p:xfrm>
          <a:off x="5227638" y="6035675"/>
          <a:ext cx="16891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7" imgW="965200" imgH="393700" progId="Equation.3">
                  <p:embed/>
                </p:oleObj>
              </mc:Choice>
              <mc:Fallback>
                <p:oleObj name="Equation" r:id="rId7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27638" y="6035675"/>
                        <a:ext cx="1689100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5236564" y="5948923"/>
            <a:ext cx="1688942" cy="819615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9405" y="1280956"/>
            <a:ext cx="3234797" cy="3832013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771476" y="1313305"/>
            <a:ext cx="3234797" cy="3832013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829102" y="3885974"/>
            <a:ext cx="237684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Module: 2 sets from genes from 2 species, which presumably corresponding to the same biological function.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066464" y="6231088"/>
            <a:ext cx="2059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n</a:t>
            </a:r>
            <a:r>
              <a:rPr lang="en-US" dirty="0" smtClean="0">
                <a:solidFill>
                  <a:srgbClr val="008000"/>
                </a:solidFill>
              </a:rPr>
              <a:t>ot really, weighted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11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trial on worm-fly network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2070" y="1443784"/>
            <a:ext cx="4698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</a:t>
            </a:r>
            <a:r>
              <a:rPr lang="en-US" dirty="0" smtClean="0"/>
              <a:t>with a random spin assignment, set T=</a:t>
            </a:r>
            <a:r>
              <a:rPr lang="en-US" dirty="0" smtClean="0"/>
              <a:t>1	</a:t>
            </a:r>
          </a:p>
          <a:p>
            <a:r>
              <a:rPr lang="en-US" dirty="0" smtClean="0"/>
              <a:t>q</a:t>
            </a:r>
            <a:r>
              <a:rPr lang="en-US" dirty="0"/>
              <a:t>=250;gamma=1;kappa=100</a:t>
            </a:r>
            <a:r>
              <a:rPr lang="en-US" dirty="0" smtClean="0"/>
              <a:t>;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70" y="2562151"/>
            <a:ext cx="4297300" cy="21961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4523" y="1443784"/>
            <a:ext cx="3732159" cy="33145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725713" y="5156391"/>
            <a:ext cx="3724991" cy="1259246"/>
            <a:chOff x="1379877" y="5080401"/>
            <a:chExt cx="3724991" cy="1259246"/>
          </a:xfrm>
        </p:grpSpPr>
        <p:sp>
          <p:nvSpPr>
            <p:cNvPr id="6" name="Oval 5"/>
            <p:cNvSpPr/>
            <p:nvPr/>
          </p:nvSpPr>
          <p:spPr>
            <a:xfrm>
              <a:off x="1932194" y="5156391"/>
              <a:ext cx="2116729" cy="118325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47794" y="5156391"/>
              <a:ext cx="2116729" cy="118325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79877" y="5080401"/>
              <a:ext cx="736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worm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89370" y="5080401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fly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23155" y="5504013"/>
              <a:ext cx="1082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orthologs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473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Generalization to </a:t>
            </a:r>
            <a:br>
              <a:rPr lang="en-US" dirty="0" smtClean="0"/>
            </a:br>
            <a:r>
              <a:rPr lang="en-US" dirty="0" smtClean="0"/>
              <a:t>worm, fly, human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8012"/>
            <a:ext cx="8229600" cy="4248151"/>
          </a:xfrm>
        </p:spPr>
        <p:txBody>
          <a:bodyPr/>
          <a:lstStyle/>
          <a:p>
            <a:r>
              <a:rPr lang="en-US" dirty="0" smtClean="0"/>
              <a:t>Straight-forward</a:t>
            </a:r>
          </a:p>
          <a:p>
            <a:endParaRPr lang="en-US" dirty="0"/>
          </a:p>
          <a:p>
            <a:r>
              <a:rPr lang="en-US" dirty="0" smtClean="0"/>
              <a:t>The 3 co-expression networks are not very </a:t>
            </a:r>
            <a:r>
              <a:rPr lang="en-US" dirty="0" smtClean="0"/>
              <a:t>consistent…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06396"/>
              </p:ext>
            </p:extLst>
          </p:nvPr>
        </p:nvGraphicFramePr>
        <p:xfrm>
          <a:off x="944008" y="2522513"/>
          <a:ext cx="5745554" cy="625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" imgW="1981200" imgH="215900" progId="Equation.3">
                  <p:embed/>
                </p:oleObj>
              </mc:Choice>
              <mc:Fallback>
                <p:oleObj name="Equation" r:id="rId3" imgW="1981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4008" y="2522513"/>
                        <a:ext cx="5745554" cy="6255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235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242</Words>
  <Application>Microsoft Macintosh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Update on Detecting network modules across species</vt:lpstr>
      <vt:lpstr>Detecting modules is an optimization problem</vt:lpstr>
      <vt:lpstr>Sign of interactions matter for  co-expression network</vt:lpstr>
      <vt:lpstr>Co-expression networks for  worm, fly, human</vt:lpstr>
      <vt:lpstr>A trial on worm network</vt:lpstr>
      <vt:lpstr>Co-appearance matrix for worm </vt:lpstr>
      <vt:lpstr>Detecting modules across species</vt:lpstr>
      <vt:lpstr>A trial on worm-fly network</vt:lpstr>
      <vt:lpstr>Generalization to  worm, fly, human</vt:lpstr>
    </vt:vector>
  </TitlesOfParts>
  <Company>Gerstein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Detecting network modules across species</dc:title>
  <dc:creator>Koon-Kiu Yan</dc:creator>
  <cp:lastModifiedBy>Koon-Kiu Yan</cp:lastModifiedBy>
  <cp:revision>48</cp:revision>
  <dcterms:created xsi:type="dcterms:W3CDTF">2012-09-27T21:19:18Z</dcterms:created>
  <dcterms:modified xsi:type="dcterms:W3CDTF">2012-09-28T14:06:24Z</dcterms:modified>
</cp:coreProperties>
</file>