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7" r:id="rId2"/>
    <p:sldId id="278" r:id="rId3"/>
    <p:sldId id="284" r:id="rId4"/>
    <p:sldId id="285" r:id="rId5"/>
    <p:sldId id="281" r:id="rId6"/>
    <p:sldId id="283" r:id="rId7"/>
    <p:sldId id="28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157E48-C9AF-6547-B496-CFF2B5E9E5D7}">
          <p14:sldIdLst>
            <p14:sldId id="277"/>
            <p14:sldId id="278"/>
            <p14:sldId id="284"/>
            <p14:sldId id="285"/>
            <p14:sldId id="281"/>
            <p14:sldId id="283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FFD300"/>
    <a:srgbClr val="FFC65A"/>
    <a:srgbClr val="FF7777"/>
    <a:srgbClr val="FF4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16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ristinasisu:Documents:modEncode:CDS-compariso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ristinasisu:Documents:modEncode:CDS-comparison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ristinasisu:Documents:modEncode:CDS-comparis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ristinasisu:Documents:modEncode:CDS-comparis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ristinasisu:Documents:modEncode:CDS-comparison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ristinasisu:Documents:modEncode:CDS-comparison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ristinasisu:Documents:modEncode:CDS-comparis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ristinasisu:Documents:modEncode:CDS-compariso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ristinasisu:Documents:modEncode:CDS-comparis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7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5270156309281"/>
          <c:y val="0.260647606446697"/>
          <c:w val="0.460583497375328"/>
          <c:h val="0.69087524606299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pattFill prst="lgCheck">
                <a:fgClr>
                  <a:schemeClr val="tx2">
                    <a:lumMod val="60000"/>
                    <a:lumOff val="40000"/>
                  </a:schemeClr>
                </a:fgClr>
                <a:bgClr>
                  <a:prstClr val="white"/>
                </a:bgClr>
              </a:patt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pattFill prst="lgCheck">
                <a:fgClr>
                  <a:srgbClr val="FF0000"/>
                </a:fgClr>
                <a:bgClr>
                  <a:prstClr val="white"/>
                </a:bgClr>
              </a:patt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0269587939393864"/>
                  <c:y val="0.01244642424947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021031168184935"/>
                  <c:y val="-0.019204245007000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997693864998907"/>
                  <c:y val="0.0042921873611779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09407224795119"/>
                  <c:y val="0.0010477716470541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278188585263216"/>
                  <c:y val="0.0096327591013673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600">
                    <a:latin typeface="Helvetica"/>
                    <a:cs typeface="Helvetica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Processed</c:v>
                </c:pt>
                <c:pt idx="1">
                  <c:v>Processed Transcribed</c:v>
                </c:pt>
                <c:pt idx="2">
                  <c:v>Duplicated</c:v>
                </c:pt>
                <c:pt idx="3">
                  <c:v>Duplicated Transcribed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8109.0</c:v>
                </c:pt>
                <c:pt idx="1">
                  <c:v>606.0</c:v>
                </c:pt>
                <c:pt idx="2">
                  <c:v>1888.0</c:v>
                </c:pt>
                <c:pt idx="3">
                  <c:v>270.0</c:v>
                </c:pt>
                <c:pt idx="4">
                  <c:v>367.0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Worm!$F$42</c:f>
              <c:strCache>
                <c:ptCount val="1"/>
                <c:pt idx="0">
                  <c:v>Enrichment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  <c:invertIfNegative val="0"/>
          <c:cat>
            <c:numRef>
              <c:f>Worm!$A$43:$A$48</c:f>
              <c:numCache>
                <c:formatCode>General</c:formatCode>
                <c:ptCount val="6"/>
                <c:pt idx="0">
                  <c:v>45.0</c:v>
                </c:pt>
                <c:pt idx="1">
                  <c:v>55.0</c:v>
                </c:pt>
                <c:pt idx="2">
                  <c:v>65.0</c:v>
                </c:pt>
                <c:pt idx="3">
                  <c:v>75.0</c:v>
                </c:pt>
                <c:pt idx="4">
                  <c:v>85.0</c:v>
                </c:pt>
                <c:pt idx="5">
                  <c:v>95.0</c:v>
                </c:pt>
              </c:numCache>
            </c:numRef>
          </c:cat>
          <c:val>
            <c:numRef>
              <c:f>Worm!$F$43:$F$48</c:f>
              <c:numCache>
                <c:formatCode>General</c:formatCode>
                <c:ptCount val="6"/>
                <c:pt idx="0">
                  <c:v>0.630649350649351</c:v>
                </c:pt>
                <c:pt idx="1">
                  <c:v>-0.0701798201798202</c:v>
                </c:pt>
                <c:pt idx="2">
                  <c:v>-0.0858070500927642</c:v>
                </c:pt>
                <c:pt idx="3">
                  <c:v>-0.243958573072497</c:v>
                </c:pt>
                <c:pt idx="4">
                  <c:v>0.0478468899521531</c:v>
                </c:pt>
                <c:pt idx="5">
                  <c:v>-0.416583416583417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680458264"/>
        <c:axId val="667252968"/>
        <c:axId val="0"/>
      </c:bar3DChart>
      <c:catAx>
        <c:axId val="680458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Similarity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crossAx val="667252968"/>
        <c:crosses val="autoZero"/>
        <c:auto val="1"/>
        <c:lblAlgn val="ctr"/>
        <c:lblOffset val="100"/>
        <c:noMultiLvlLbl val="0"/>
      </c:catAx>
      <c:valAx>
        <c:axId val="667252968"/>
        <c:scaling>
          <c:orientation val="minMax"/>
          <c:max val="1.5"/>
          <c:min val="-1.0"/>
        </c:scaling>
        <c:delete val="0"/>
        <c:axPos val="l"/>
        <c:title>
          <c:tx>
            <c:rich>
              <a:bodyPr/>
              <a:lstStyle/>
              <a:p>
                <a:pPr algn="ctr">
                  <a:defRPr/>
                </a:pPr>
                <a:r>
                  <a:rPr lang="en-US" sz="1200" b="1" i="0" baseline="0">
                    <a:effectLst/>
                  </a:rPr>
                  <a:t>Enrichment of Processed Vs Duplicated Pseudogenes</a:t>
                </a:r>
                <a:endParaRPr lang="en-US" sz="12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80458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  <c:spPr>
        <a:effectLst/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Fly!$F$1</c:f>
              <c:strCache>
                <c:ptCount val="1"/>
                <c:pt idx="0">
                  <c:v>Enrichment</c:v>
                </c:pt>
              </c:strCache>
            </c:strRef>
          </c:tx>
          <c:spPr>
            <a:effectLst/>
          </c:spPr>
          <c:invertIfNegative val="0"/>
          <c:cat>
            <c:numRef>
              <c:f>Fly!$A$2:$A$7</c:f>
              <c:numCache>
                <c:formatCode>General</c:formatCode>
                <c:ptCount val="6"/>
                <c:pt idx="0">
                  <c:v>45.0</c:v>
                </c:pt>
                <c:pt idx="1">
                  <c:v>55.0</c:v>
                </c:pt>
                <c:pt idx="2">
                  <c:v>65.0</c:v>
                </c:pt>
                <c:pt idx="3">
                  <c:v>75.0</c:v>
                </c:pt>
                <c:pt idx="4">
                  <c:v>85.0</c:v>
                </c:pt>
                <c:pt idx="5">
                  <c:v>95.0</c:v>
                </c:pt>
              </c:numCache>
            </c:numRef>
          </c:cat>
          <c:val>
            <c:numRef>
              <c:f>Fly!$F$2:$F$7</c:f>
              <c:numCache>
                <c:formatCode>General</c:formatCode>
                <c:ptCount val="6"/>
                <c:pt idx="0">
                  <c:v>1.193548387096774</c:v>
                </c:pt>
                <c:pt idx="1">
                  <c:v>0.535483870967742</c:v>
                </c:pt>
                <c:pt idx="2">
                  <c:v>0.645161290322581</c:v>
                </c:pt>
                <c:pt idx="3">
                  <c:v>0.096774193548387</c:v>
                </c:pt>
                <c:pt idx="4">
                  <c:v>-0.670967741935484</c:v>
                </c:pt>
                <c:pt idx="5">
                  <c:v>-0.102639296187683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857190920"/>
        <c:axId val="667342024"/>
        <c:axId val="0"/>
      </c:bar3DChart>
      <c:catAx>
        <c:axId val="857190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Similarity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crossAx val="667342024"/>
        <c:crosses val="autoZero"/>
        <c:auto val="1"/>
        <c:lblAlgn val="ctr"/>
        <c:lblOffset val="100"/>
        <c:noMultiLvlLbl val="0"/>
      </c:catAx>
      <c:valAx>
        <c:axId val="6673420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Enrichment of Processed Vs Duplicated Pseudogenes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57190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Fly!$F$45</c:f>
              <c:strCache>
                <c:ptCount val="1"/>
                <c:pt idx="0">
                  <c:v>Enrichment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  <c:invertIfNegative val="0"/>
          <c:cat>
            <c:numRef>
              <c:f>Fly!$A$46:$A$56</c:f>
              <c:numCache>
                <c:formatCode>General</c:formatCode>
                <c:ptCount val="11"/>
                <c:pt idx="0">
                  <c:v>47.5</c:v>
                </c:pt>
                <c:pt idx="1">
                  <c:v>52.5</c:v>
                </c:pt>
                <c:pt idx="2">
                  <c:v>57.5</c:v>
                </c:pt>
                <c:pt idx="3">
                  <c:v>62.5</c:v>
                </c:pt>
                <c:pt idx="4">
                  <c:v>67.5</c:v>
                </c:pt>
                <c:pt idx="5">
                  <c:v>72.5</c:v>
                </c:pt>
                <c:pt idx="6">
                  <c:v>77.5</c:v>
                </c:pt>
                <c:pt idx="7">
                  <c:v>82.5</c:v>
                </c:pt>
                <c:pt idx="8">
                  <c:v>87.5</c:v>
                </c:pt>
                <c:pt idx="9">
                  <c:v>92.5</c:v>
                </c:pt>
                <c:pt idx="10">
                  <c:v>97.5</c:v>
                </c:pt>
              </c:numCache>
            </c:numRef>
          </c:cat>
          <c:val>
            <c:numRef>
              <c:f>Fly!$F$46:$F$56</c:f>
              <c:numCache>
                <c:formatCode>General</c:formatCode>
                <c:ptCount val="11"/>
                <c:pt idx="0">
                  <c:v>1.193548387096774</c:v>
                </c:pt>
                <c:pt idx="1">
                  <c:v>-0.634408602150538</c:v>
                </c:pt>
                <c:pt idx="2">
                  <c:v>2.290322580645161</c:v>
                </c:pt>
                <c:pt idx="3">
                  <c:v>0.096774193548387</c:v>
                </c:pt>
                <c:pt idx="4">
                  <c:v>1.193548387096774</c:v>
                </c:pt>
                <c:pt idx="5">
                  <c:v>0.096774193548387</c:v>
                </c:pt>
                <c:pt idx="6">
                  <c:v>0.096774193548387</c:v>
                </c:pt>
                <c:pt idx="7">
                  <c:v>-0.529953917050691</c:v>
                </c:pt>
                <c:pt idx="8">
                  <c:v>-1.0</c:v>
                </c:pt>
                <c:pt idx="9">
                  <c:v>-0.634408602150538</c:v>
                </c:pt>
                <c:pt idx="10">
                  <c:v>0.096774193548387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724806360"/>
        <c:axId val="774114248"/>
        <c:axId val="0"/>
      </c:bar3DChart>
      <c:catAx>
        <c:axId val="724806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Similarity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crossAx val="774114248"/>
        <c:crosses val="autoZero"/>
        <c:auto val="1"/>
        <c:lblAlgn val="ctr"/>
        <c:lblOffset val="100"/>
        <c:noMultiLvlLbl val="0"/>
      </c:catAx>
      <c:valAx>
        <c:axId val="774114248"/>
        <c:scaling>
          <c:orientation val="minMax"/>
        </c:scaling>
        <c:delete val="0"/>
        <c:axPos val="l"/>
        <c:title>
          <c:layout/>
          <c:overlay val="0"/>
        </c:title>
        <c:numFmt formatCode="General" sourceLinked="1"/>
        <c:majorTickMark val="out"/>
        <c:minorTickMark val="none"/>
        <c:tickLblPos val="nextTo"/>
        <c:crossAx val="724806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7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5674430822896"/>
          <c:y val="0.248804100402259"/>
          <c:w val="0.460583497375328"/>
          <c:h val="0.69087524606299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</c:spPr>
          <c:explosion val="11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pattFill prst="lgCheck">
                <a:fgClr>
                  <a:schemeClr val="tx2">
                    <a:lumMod val="60000"/>
                    <a:lumOff val="40000"/>
                  </a:schemeClr>
                </a:fgClr>
                <a:bgClr>
                  <a:prstClr val="white"/>
                </a:bgClr>
              </a:pattFill>
            </c:spPr>
          </c:dPt>
          <c:dPt>
            <c:idx val="3"/>
            <c:bubble3D val="0"/>
            <c:spPr>
              <a:pattFill prst="lgCheck">
                <a:fgClr>
                  <a:srgbClr val="FF0000"/>
                </a:fgClr>
                <a:bgClr>
                  <a:prstClr val="white"/>
                </a:bgClr>
              </a:patt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pattFill prst="lgCheck">
                <a:fgClr>
                  <a:srgbClr val="FFD300"/>
                </a:fgClr>
                <a:bgClr>
                  <a:prstClr val="white"/>
                </a:bgClr>
              </a:pattFill>
            </c:spPr>
          </c:dPt>
          <c:dLbls>
            <c:dLbl>
              <c:idx val="0"/>
              <c:layout>
                <c:manualLayout>
                  <c:x val="-0.00535756459009271"/>
                  <c:y val="0.020557157168810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101960593634007"/>
                  <c:y val="-0.0041665773099228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110711214055047"/>
                  <c:y val="-0.034368748219247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44783348341313"/>
                  <c:y val="-0.022890440462367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352140247360132"/>
                  <c:y val="-0.033048923583133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1493520283639"/>
                  <c:y val="-0.020367210262034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600">
                    <a:latin typeface="Helvetica"/>
                    <a:cs typeface="Helvetica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Processed</c:v>
                </c:pt>
                <c:pt idx="1">
                  <c:v>Processed Transcribed</c:v>
                </c:pt>
                <c:pt idx="2">
                  <c:v>Duplicated</c:v>
                </c:pt>
                <c:pt idx="3">
                  <c:v>Duplicated Transcribed</c:v>
                </c:pt>
                <c:pt idx="4">
                  <c:v>Other</c:v>
                </c:pt>
                <c:pt idx="5">
                  <c:v>Other Transcribed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29.0</c:v>
                </c:pt>
                <c:pt idx="1">
                  <c:v>2.0</c:v>
                </c:pt>
                <c:pt idx="2">
                  <c:v>31.0</c:v>
                </c:pt>
                <c:pt idx="3">
                  <c:v>3.0</c:v>
                </c:pt>
                <c:pt idx="4">
                  <c:v>42.0</c:v>
                </c:pt>
                <c:pt idx="5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7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96304791826155"/>
          <c:y val="0.24102240454402"/>
          <c:w val="0.460583497375328"/>
          <c:h val="0.69087524606299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</c:spPr>
          <c:explosion val="11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pattFill prst="lgCheck">
                <a:fgClr>
                  <a:schemeClr val="tx2">
                    <a:lumMod val="60000"/>
                    <a:lumOff val="40000"/>
                  </a:schemeClr>
                </a:fgClr>
                <a:bgClr>
                  <a:prstClr val="white"/>
                </a:bgClr>
              </a:pattFill>
            </c:spPr>
          </c:dPt>
          <c:dPt>
            <c:idx val="3"/>
            <c:bubble3D val="0"/>
            <c:spPr>
              <a:pattFill prst="lgCheck">
                <a:fgClr>
                  <a:srgbClr val="FF0000"/>
                </a:fgClr>
                <a:bgClr>
                  <a:prstClr val="white"/>
                </a:bgClr>
              </a:patt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pattFill prst="lgCheck">
                <a:fgClr>
                  <a:srgbClr val="FFD300"/>
                </a:fgClr>
                <a:bgClr>
                  <a:prstClr val="white"/>
                </a:bgClr>
              </a:pattFill>
            </c:spPr>
          </c:dPt>
          <c:dLbls>
            <c:dLbl>
              <c:idx val="0"/>
              <c:layout>
                <c:manualLayout>
                  <c:x val="-0.0209954900284289"/>
                  <c:y val="0.016519253569929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0867594888109512"/>
                  <c:y val="0.025562564528334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278665346469631"/>
                  <c:y val="0.020103122788420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105613657977201"/>
                  <c:y val="-0.042993563250788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860696058731929"/>
                  <c:y val="0.01395803398824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269941563599945"/>
                  <c:y val="0.010759573170918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600">
                    <a:latin typeface="Helvetica"/>
                    <a:cs typeface="Helvetica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Processed</c:v>
                </c:pt>
                <c:pt idx="1">
                  <c:v>Processed Transcribed</c:v>
                </c:pt>
                <c:pt idx="2">
                  <c:v>Duplicated</c:v>
                </c:pt>
                <c:pt idx="3">
                  <c:v>Duplicated Transcribed</c:v>
                </c:pt>
                <c:pt idx="4">
                  <c:v>Ambiguous*</c:v>
                </c:pt>
                <c:pt idx="5">
                  <c:v>Ambiguous* Transcribed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154.0</c:v>
                </c:pt>
                <c:pt idx="1">
                  <c:v>26.0</c:v>
                </c:pt>
                <c:pt idx="2">
                  <c:v>438.0</c:v>
                </c:pt>
                <c:pt idx="3">
                  <c:v>56.0</c:v>
                </c:pt>
                <c:pt idx="4">
                  <c:v>356.0</c:v>
                </c:pt>
                <c:pt idx="5">
                  <c:v>66.0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000">
                <a:latin typeface="Helvetica"/>
                <a:cs typeface="Helvetica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000">
                <a:latin typeface="Helvetica"/>
                <a:cs typeface="Helvetica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000">
                <a:latin typeface="Helvetica"/>
                <a:cs typeface="Helvetica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000">
                <a:latin typeface="Helvetica"/>
                <a:cs typeface="Helvetica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000">
                <a:latin typeface="Helvetica"/>
                <a:cs typeface="Helvetica"/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1000">
                <a:latin typeface="Helvetica"/>
                <a:cs typeface="Helvetica"/>
              </a:defRPr>
            </a:pPr>
            <a:endParaRPr lang="en-US"/>
          </a:p>
        </c:txPr>
      </c:legendEntry>
      <c:layout>
        <c:manualLayout>
          <c:xMode val="edge"/>
          <c:yMode val="edge"/>
          <c:x val="0.00721783247922315"/>
          <c:y val="0.113742658705236"/>
          <c:w val="0.295496925032864"/>
          <c:h val="0.869073425378147"/>
        </c:manualLayout>
      </c:layout>
      <c:overlay val="0"/>
      <c:spPr>
        <a:ln>
          <a:noFill/>
        </a:ln>
      </c:spPr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  <c:spPr>
        <a:effectLst/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Fly!$F$1</c:f>
              <c:strCache>
                <c:ptCount val="1"/>
                <c:pt idx="0">
                  <c:v>Enrichment</c:v>
                </c:pt>
              </c:strCache>
            </c:strRef>
          </c:tx>
          <c:spPr>
            <a:effectLst/>
          </c:spPr>
          <c:invertIfNegative val="0"/>
          <c:cat>
            <c:numRef>
              <c:f>Fly!$A$2:$A$7</c:f>
              <c:numCache>
                <c:formatCode>General</c:formatCode>
                <c:ptCount val="6"/>
                <c:pt idx="0">
                  <c:v>45.0</c:v>
                </c:pt>
                <c:pt idx="1">
                  <c:v>55.0</c:v>
                </c:pt>
                <c:pt idx="2">
                  <c:v>65.0</c:v>
                </c:pt>
                <c:pt idx="3">
                  <c:v>75.0</c:v>
                </c:pt>
                <c:pt idx="4">
                  <c:v>85.0</c:v>
                </c:pt>
                <c:pt idx="5">
                  <c:v>95.0</c:v>
                </c:pt>
              </c:numCache>
            </c:numRef>
          </c:cat>
          <c:val>
            <c:numRef>
              <c:f>Fly!$F$2:$F$7</c:f>
              <c:numCache>
                <c:formatCode>General</c:formatCode>
                <c:ptCount val="6"/>
                <c:pt idx="0">
                  <c:v>1.193548387096774</c:v>
                </c:pt>
                <c:pt idx="1">
                  <c:v>0.535483870967742</c:v>
                </c:pt>
                <c:pt idx="2">
                  <c:v>0.645161290322581</c:v>
                </c:pt>
                <c:pt idx="3">
                  <c:v>0.096774193548387</c:v>
                </c:pt>
                <c:pt idx="4">
                  <c:v>-0.670967741935484</c:v>
                </c:pt>
                <c:pt idx="5">
                  <c:v>-0.102639296187683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547449960"/>
        <c:axId val="547455448"/>
        <c:axId val="0"/>
      </c:bar3DChart>
      <c:catAx>
        <c:axId val="547449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en-US" sz="800" b="0" dirty="0" smtClean="0"/>
                  <a:t>% Similarity</a:t>
                </a:r>
                <a:endParaRPr lang="en-US" sz="800" b="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txPr>
          <a:bodyPr rot="-5400000" vert="horz"/>
          <a:lstStyle/>
          <a:p>
            <a:pPr>
              <a:defRPr sz="800"/>
            </a:pPr>
            <a:endParaRPr lang="en-US"/>
          </a:p>
        </c:txPr>
        <c:crossAx val="547455448"/>
        <c:crosses val="autoZero"/>
        <c:auto val="1"/>
        <c:lblAlgn val="ctr"/>
        <c:lblOffset val="100"/>
        <c:noMultiLvlLbl val="0"/>
      </c:catAx>
      <c:valAx>
        <c:axId val="547455448"/>
        <c:scaling>
          <c:orientation val="minMax"/>
          <c:max val="1.5"/>
          <c:min val="-1.0"/>
        </c:scaling>
        <c:delete val="0"/>
        <c:axPos val="l"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en-US" sz="800" b="0" dirty="0"/>
                  <a:t>Enrichment of Processed Vs</a:t>
                </a:r>
                <a:r>
                  <a:rPr lang="en-US" sz="800" b="0" dirty="0" smtClean="0"/>
                  <a:t> </a:t>
                </a:r>
              </a:p>
              <a:p>
                <a:pPr>
                  <a:defRPr sz="1200" b="0"/>
                </a:pPr>
                <a:r>
                  <a:rPr lang="en-US" sz="800" b="0" dirty="0" smtClean="0"/>
                  <a:t>Duplicated </a:t>
                </a:r>
                <a:r>
                  <a:rPr lang="en-US" sz="800" b="0" dirty="0" err="1"/>
                  <a:t>Pseudogenes</a:t>
                </a:r>
                <a:endParaRPr lang="en-US" sz="800" b="0" dirty="0"/>
              </a:p>
            </c:rich>
          </c:tx>
          <c:layout>
            <c:manualLayout>
              <c:xMode val="edge"/>
              <c:yMode val="edge"/>
              <c:x val="0.0272519813404366"/>
              <c:y val="0.1477610182525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547449960"/>
        <c:crosses val="autoZero"/>
        <c:crossBetween val="between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6600084979146"/>
          <c:y val="0.172804250468728"/>
          <c:w val="0.716833619718687"/>
          <c:h val="0.658272072124998"/>
        </c:manualLayout>
      </c:layout>
      <c:bar3DChart>
        <c:barDir val="col"/>
        <c:grouping val="clustered"/>
        <c:varyColors val="0"/>
        <c:ser>
          <c:idx val="0"/>
          <c:order val="0"/>
          <c:spPr>
            <a:effectLst/>
          </c:spPr>
          <c:invertIfNegative val="0"/>
          <c:cat>
            <c:numRef>
              <c:f>'Worm - Table 1'!$G$2:$G$13</c:f>
              <c:numCache>
                <c:formatCode>General</c:formatCode>
                <c:ptCount val="12"/>
                <c:pt idx="0">
                  <c:v>42.5</c:v>
                </c:pt>
                <c:pt idx="1">
                  <c:v>47.5</c:v>
                </c:pt>
                <c:pt idx="2">
                  <c:v>52.5</c:v>
                </c:pt>
                <c:pt idx="3">
                  <c:v>57.5</c:v>
                </c:pt>
                <c:pt idx="4">
                  <c:v>62.5</c:v>
                </c:pt>
                <c:pt idx="5">
                  <c:v>67.5</c:v>
                </c:pt>
                <c:pt idx="6">
                  <c:v>72.5</c:v>
                </c:pt>
                <c:pt idx="7">
                  <c:v>77.5</c:v>
                </c:pt>
                <c:pt idx="8">
                  <c:v>82.5</c:v>
                </c:pt>
                <c:pt idx="9">
                  <c:v>87.5</c:v>
                </c:pt>
                <c:pt idx="10">
                  <c:v>92.5</c:v>
                </c:pt>
                <c:pt idx="11">
                  <c:v>97.5</c:v>
                </c:pt>
              </c:numCache>
            </c:numRef>
          </c:cat>
          <c:val>
            <c:numRef>
              <c:f>'Worm - Table 1'!$F$2:$F$13</c:f>
              <c:numCache>
                <c:formatCode>General</c:formatCode>
                <c:ptCount val="12"/>
                <c:pt idx="0">
                  <c:v>0.33842627960275</c:v>
                </c:pt>
                <c:pt idx="1">
                  <c:v>0.872980677858727</c:v>
                </c:pt>
                <c:pt idx="2">
                  <c:v>0.11734693877551</c:v>
                </c:pt>
                <c:pt idx="3">
                  <c:v>-0.288961038961039</c:v>
                </c:pt>
                <c:pt idx="4">
                  <c:v>-0.196216826651609</c:v>
                </c:pt>
                <c:pt idx="5">
                  <c:v>0.0478468899521531</c:v>
                </c:pt>
                <c:pt idx="6">
                  <c:v>-0.268645640074212</c:v>
                </c:pt>
                <c:pt idx="7">
                  <c:v>-0.224321133412043</c:v>
                </c:pt>
                <c:pt idx="8">
                  <c:v>-0.163483575248281</c:v>
                </c:pt>
                <c:pt idx="9">
                  <c:v>0.360248447204969</c:v>
                </c:pt>
                <c:pt idx="10">
                  <c:v>-0.695269016697588</c:v>
                </c:pt>
                <c:pt idx="11">
                  <c:v>0.292798110979929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547516744"/>
        <c:axId val="547522312"/>
        <c:axId val="0"/>
      </c:bar3DChart>
      <c:catAx>
        <c:axId val="547516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 b="0"/>
                  <a:t>% Similarity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800"/>
            </a:pPr>
            <a:endParaRPr lang="en-US"/>
          </a:p>
        </c:txPr>
        <c:crossAx val="547522312"/>
        <c:crosses val="autoZero"/>
        <c:auto val="1"/>
        <c:lblAlgn val="ctr"/>
        <c:lblOffset val="100"/>
        <c:noMultiLvlLbl val="0"/>
      </c:catAx>
      <c:valAx>
        <c:axId val="547522312"/>
        <c:scaling>
          <c:orientation val="minMax"/>
          <c:max val="1.5"/>
        </c:scaling>
        <c:delete val="0"/>
        <c:axPos val="l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800" b="0" i="0" baseline="0" dirty="0" smtClean="0">
                    <a:effectLst/>
                  </a:rPr>
                  <a:t>Enrichment </a:t>
                </a:r>
                <a:r>
                  <a:rPr lang="en-US" sz="800" b="0" i="0" baseline="0" dirty="0">
                    <a:effectLst/>
                  </a:rPr>
                  <a:t>of Processed</a:t>
                </a:r>
                <a:r>
                  <a:rPr lang="en-US" sz="800" b="0" i="0" baseline="0" dirty="0" smtClean="0">
                    <a:effectLst/>
                  </a:rPr>
                  <a:t> Vs </a:t>
                </a: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800" b="0" i="0" baseline="0" dirty="0" smtClean="0">
                    <a:effectLst/>
                  </a:rPr>
                  <a:t>Duplicated </a:t>
                </a:r>
                <a:r>
                  <a:rPr lang="en-US" sz="800" b="0" i="0" baseline="0" dirty="0" err="1" smtClean="0">
                    <a:effectLst/>
                  </a:rPr>
                  <a:t>Pseudogenes</a:t>
                </a:r>
                <a:endParaRPr lang="en-US" sz="800" b="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0263913195417331"/>
              <c:y val="0.33983582163334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547516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3179964382024"/>
          <c:y val="0.0750648007918404"/>
          <c:w val="0.693761894633239"/>
          <c:h val="0.6101986284647"/>
        </c:manualLayout>
      </c:layout>
      <c:bar3DChart>
        <c:barDir val="col"/>
        <c:grouping val="clustered"/>
        <c:varyColors val="0"/>
        <c:ser>
          <c:idx val="0"/>
          <c:order val="0"/>
          <c:spPr>
            <a:effectLst/>
          </c:spPr>
          <c:invertIfNegative val="0"/>
          <c:cat>
            <c:numRef>
              <c:f>'Human - Table 1'!$G$2:$G$12</c:f>
              <c:numCache>
                <c:formatCode>General</c:formatCode>
                <c:ptCount val="11"/>
                <c:pt idx="0">
                  <c:v>47.5</c:v>
                </c:pt>
                <c:pt idx="1">
                  <c:v>52.5</c:v>
                </c:pt>
                <c:pt idx="2">
                  <c:v>57.5</c:v>
                </c:pt>
                <c:pt idx="3">
                  <c:v>62.5</c:v>
                </c:pt>
                <c:pt idx="4">
                  <c:v>67.5</c:v>
                </c:pt>
                <c:pt idx="5">
                  <c:v>72.5</c:v>
                </c:pt>
                <c:pt idx="6">
                  <c:v>77.5</c:v>
                </c:pt>
                <c:pt idx="7">
                  <c:v>82.5</c:v>
                </c:pt>
                <c:pt idx="8">
                  <c:v>87.5</c:v>
                </c:pt>
                <c:pt idx="9">
                  <c:v>92.5</c:v>
                </c:pt>
                <c:pt idx="10">
                  <c:v>97.5</c:v>
                </c:pt>
              </c:numCache>
            </c:numRef>
          </c:cat>
          <c:val>
            <c:numRef>
              <c:f>'Human - Table 1'!$F$2:$F$12</c:f>
              <c:numCache>
                <c:formatCode>General</c:formatCode>
                <c:ptCount val="11"/>
                <c:pt idx="0">
                  <c:v>0.271538242820586</c:v>
                </c:pt>
                <c:pt idx="1">
                  <c:v>-0.188105649009829</c:v>
                </c:pt>
                <c:pt idx="2">
                  <c:v>-0.351616411895058</c:v>
                </c:pt>
                <c:pt idx="3">
                  <c:v>-0.165553028148991</c:v>
                </c:pt>
                <c:pt idx="4">
                  <c:v>-0.462851691097629</c:v>
                </c:pt>
                <c:pt idx="5">
                  <c:v>-0.0269968228851171</c:v>
                </c:pt>
                <c:pt idx="6">
                  <c:v>-0.201833331272948</c:v>
                </c:pt>
                <c:pt idx="7">
                  <c:v>0.070523005904096</c:v>
                </c:pt>
                <c:pt idx="8">
                  <c:v>0.366369351266238</c:v>
                </c:pt>
                <c:pt idx="9">
                  <c:v>1.313028448288763</c:v>
                </c:pt>
                <c:pt idx="10">
                  <c:v>-0.233898208700597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547548536"/>
        <c:axId val="547554328"/>
        <c:axId val="0"/>
      </c:bar3DChart>
      <c:catAx>
        <c:axId val="547548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 b="0"/>
                  <a:t>%</a:t>
                </a:r>
                <a:r>
                  <a:rPr lang="en-US" sz="800" b="0" baseline="0"/>
                  <a:t> Similarity</a:t>
                </a:r>
                <a:endParaRPr lang="en-US" sz="800" b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800"/>
            </a:pPr>
            <a:endParaRPr lang="en-US"/>
          </a:p>
        </c:txPr>
        <c:crossAx val="547554328"/>
        <c:crosses val="autoZero"/>
        <c:auto val="1"/>
        <c:lblAlgn val="ctr"/>
        <c:lblOffset val="100"/>
        <c:noMultiLvlLbl val="0"/>
      </c:catAx>
      <c:valAx>
        <c:axId val="547554328"/>
        <c:scaling>
          <c:orientation val="minMax"/>
          <c:min val="-1.0"/>
        </c:scaling>
        <c:delete val="0"/>
        <c:axPos val="l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800" b="0" i="0" baseline="0" dirty="0" smtClean="0">
                    <a:effectLst/>
                  </a:rPr>
                  <a:t>Enrichment </a:t>
                </a:r>
                <a:r>
                  <a:rPr lang="en-US" sz="800" b="0" i="0" baseline="0" dirty="0">
                    <a:effectLst/>
                  </a:rPr>
                  <a:t>of Processed</a:t>
                </a:r>
                <a:r>
                  <a:rPr lang="en-US" sz="800" b="0" i="0" baseline="0" dirty="0" smtClean="0">
                    <a:effectLst/>
                  </a:rPr>
                  <a:t> Vs </a:t>
                </a: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800" b="0" i="0" baseline="0" dirty="0" smtClean="0">
                    <a:effectLst/>
                  </a:rPr>
                  <a:t>Duplicated </a:t>
                </a:r>
                <a:r>
                  <a:rPr lang="en-US" sz="800" b="0" i="0" baseline="0" dirty="0" err="1">
                    <a:effectLst/>
                  </a:rPr>
                  <a:t>Pseudogenes</a:t>
                </a:r>
                <a:endParaRPr lang="en-US" sz="8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0709705112635999"/>
              <c:y val="0.15030692001074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547548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Human!$F$1</c:f>
              <c:strCache>
                <c:ptCount val="1"/>
                <c:pt idx="0">
                  <c:v>Enrichment</c:v>
                </c:pt>
              </c:strCache>
            </c:strRef>
          </c:tx>
          <c:spPr>
            <a:effectLst/>
          </c:spPr>
          <c:invertIfNegative val="0"/>
          <c:cat>
            <c:numRef>
              <c:f>Human!$G$2:$G$12</c:f>
              <c:numCache>
                <c:formatCode>General</c:formatCode>
                <c:ptCount val="11"/>
                <c:pt idx="0">
                  <c:v>47.5</c:v>
                </c:pt>
                <c:pt idx="1">
                  <c:v>52.5</c:v>
                </c:pt>
                <c:pt idx="2">
                  <c:v>57.5</c:v>
                </c:pt>
                <c:pt idx="3">
                  <c:v>62.5</c:v>
                </c:pt>
                <c:pt idx="4">
                  <c:v>67.5</c:v>
                </c:pt>
                <c:pt idx="5">
                  <c:v>72.5</c:v>
                </c:pt>
                <c:pt idx="6">
                  <c:v>77.5</c:v>
                </c:pt>
                <c:pt idx="7">
                  <c:v>82.5</c:v>
                </c:pt>
                <c:pt idx="8">
                  <c:v>87.5</c:v>
                </c:pt>
                <c:pt idx="9">
                  <c:v>92.5</c:v>
                </c:pt>
                <c:pt idx="10">
                  <c:v>97.5</c:v>
                </c:pt>
              </c:numCache>
            </c:numRef>
          </c:cat>
          <c:val>
            <c:numRef>
              <c:f>Human!$F$2:$F$12</c:f>
              <c:numCache>
                <c:formatCode>General</c:formatCode>
                <c:ptCount val="11"/>
                <c:pt idx="0">
                  <c:v>0.271538242820586</c:v>
                </c:pt>
                <c:pt idx="1">
                  <c:v>-0.188105649009829</c:v>
                </c:pt>
                <c:pt idx="2">
                  <c:v>-0.351616411895058</c:v>
                </c:pt>
                <c:pt idx="3">
                  <c:v>-0.165553028148991</c:v>
                </c:pt>
                <c:pt idx="4">
                  <c:v>-0.462851691097629</c:v>
                </c:pt>
                <c:pt idx="5">
                  <c:v>-0.0269968228851171</c:v>
                </c:pt>
                <c:pt idx="6">
                  <c:v>-0.201833331272948</c:v>
                </c:pt>
                <c:pt idx="7">
                  <c:v>0.070523005904096</c:v>
                </c:pt>
                <c:pt idx="8">
                  <c:v>0.366369351266238</c:v>
                </c:pt>
                <c:pt idx="9">
                  <c:v>1.313028448288763</c:v>
                </c:pt>
                <c:pt idx="10">
                  <c:v>-0.233898208700597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669444312"/>
        <c:axId val="730287000"/>
        <c:axId val="0"/>
      </c:bar3DChart>
      <c:catAx>
        <c:axId val="669444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Similarity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crossAx val="730287000"/>
        <c:crosses val="autoZero"/>
        <c:auto val="1"/>
        <c:lblAlgn val="ctr"/>
        <c:lblOffset val="100"/>
        <c:noMultiLvlLbl val="0"/>
      </c:catAx>
      <c:valAx>
        <c:axId val="73028700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b="1" i="0" baseline="0">
                    <a:effectLst/>
                  </a:rPr>
                  <a:t>Enrichment of Processed Vs Duplicated Pseudogenes</a:t>
                </a:r>
                <a:endParaRPr lang="en-US" sz="12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69444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Human!$R$1</c:f>
              <c:strCache>
                <c:ptCount val="1"/>
                <c:pt idx="0">
                  <c:v>Enrichment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  <c:invertIfNegative val="0"/>
          <c:cat>
            <c:numRef>
              <c:f>Human!$S$2:$S$7</c:f>
              <c:numCache>
                <c:formatCode>General</c:formatCode>
                <c:ptCount val="6"/>
                <c:pt idx="0">
                  <c:v>50.0</c:v>
                </c:pt>
                <c:pt idx="1">
                  <c:v>60.0</c:v>
                </c:pt>
                <c:pt idx="2">
                  <c:v>70.0</c:v>
                </c:pt>
                <c:pt idx="3">
                  <c:v>80.0</c:v>
                </c:pt>
                <c:pt idx="4">
                  <c:v>90.0</c:v>
                </c:pt>
                <c:pt idx="5">
                  <c:v>97.5</c:v>
                </c:pt>
              </c:numCache>
            </c:numRef>
          </c:cat>
          <c:val>
            <c:numRef>
              <c:f>Human!$R$2:$R$7</c:f>
              <c:numCache>
                <c:formatCode>General</c:formatCode>
                <c:ptCount val="6"/>
                <c:pt idx="0">
                  <c:v>-0.176009757119555</c:v>
                </c:pt>
                <c:pt idx="1">
                  <c:v>-0.271156570275137</c:v>
                </c:pt>
                <c:pt idx="2">
                  <c:v>-0.284476922967953</c:v>
                </c:pt>
                <c:pt idx="3">
                  <c:v>-0.0586356694582133</c:v>
                </c:pt>
                <c:pt idx="4">
                  <c:v>0.829541613328761</c:v>
                </c:pt>
                <c:pt idx="5">
                  <c:v>-0.233898208700597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635673464"/>
        <c:axId val="680369304"/>
        <c:axId val="0"/>
      </c:bar3DChart>
      <c:catAx>
        <c:axId val="635673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Similarity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crossAx val="680369304"/>
        <c:crosses val="autoZero"/>
        <c:auto val="1"/>
        <c:lblAlgn val="ctr"/>
        <c:lblOffset val="100"/>
        <c:noMultiLvlLbl val="0"/>
      </c:catAx>
      <c:valAx>
        <c:axId val="680369304"/>
        <c:scaling>
          <c:orientation val="minMax"/>
          <c:max val="1.5"/>
          <c:min val="-1.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1" i="0" baseline="0">
                    <a:effectLst/>
                    <a:latin typeface="Helvetica"/>
                    <a:cs typeface="Helvetica"/>
                  </a:rPr>
                  <a:t>Enrichment of Processed Vs Duplicated Pseudogenes</a:t>
                </a:r>
                <a:endParaRPr lang="en-US" sz="1000">
                  <a:effectLst/>
                  <a:latin typeface="Helvetica"/>
                  <a:cs typeface="Helvetica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35673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Worm!$F$1</c:f>
              <c:strCache>
                <c:ptCount val="1"/>
                <c:pt idx="0">
                  <c:v>Enrichment</c:v>
                </c:pt>
              </c:strCache>
            </c:strRef>
          </c:tx>
          <c:spPr>
            <a:effectLst/>
          </c:spPr>
          <c:invertIfNegative val="0"/>
          <c:cat>
            <c:numRef>
              <c:f>Worm!$G$2:$G$13</c:f>
              <c:numCache>
                <c:formatCode>General</c:formatCode>
                <c:ptCount val="12"/>
                <c:pt idx="0">
                  <c:v>42.5</c:v>
                </c:pt>
                <c:pt idx="1">
                  <c:v>47.5</c:v>
                </c:pt>
                <c:pt idx="2">
                  <c:v>52.5</c:v>
                </c:pt>
                <c:pt idx="3">
                  <c:v>57.5</c:v>
                </c:pt>
                <c:pt idx="4">
                  <c:v>62.5</c:v>
                </c:pt>
                <c:pt idx="5">
                  <c:v>67.5</c:v>
                </c:pt>
                <c:pt idx="6">
                  <c:v>72.5</c:v>
                </c:pt>
                <c:pt idx="7">
                  <c:v>77.5</c:v>
                </c:pt>
                <c:pt idx="8">
                  <c:v>82.5</c:v>
                </c:pt>
                <c:pt idx="9">
                  <c:v>87.5</c:v>
                </c:pt>
                <c:pt idx="10">
                  <c:v>92.5</c:v>
                </c:pt>
                <c:pt idx="11">
                  <c:v>97.5</c:v>
                </c:pt>
              </c:numCache>
            </c:numRef>
          </c:cat>
          <c:val>
            <c:numRef>
              <c:f>Worm!$F$2:$F$13</c:f>
              <c:numCache>
                <c:formatCode>General</c:formatCode>
                <c:ptCount val="12"/>
                <c:pt idx="0">
                  <c:v>0.33842627960275</c:v>
                </c:pt>
                <c:pt idx="1">
                  <c:v>0.872980677858727</c:v>
                </c:pt>
                <c:pt idx="2">
                  <c:v>0.11734693877551</c:v>
                </c:pt>
                <c:pt idx="3">
                  <c:v>-0.288961038961039</c:v>
                </c:pt>
                <c:pt idx="4">
                  <c:v>-0.196216826651609</c:v>
                </c:pt>
                <c:pt idx="5">
                  <c:v>0.0478468899521531</c:v>
                </c:pt>
                <c:pt idx="6">
                  <c:v>-0.268645640074212</c:v>
                </c:pt>
                <c:pt idx="7">
                  <c:v>-0.224321133412043</c:v>
                </c:pt>
                <c:pt idx="8">
                  <c:v>-0.163483575248281</c:v>
                </c:pt>
                <c:pt idx="9">
                  <c:v>0.360248447204969</c:v>
                </c:pt>
                <c:pt idx="10">
                  <c:v>-0.695269016697588</c:v>
                </c:pt>
                <c:pt idx="11">
                  <c:v>0.292798110979929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722309800"/>
        <c:axId val="856452232"/>
        <c:axId val="0"/>
      </c:bar3DChart>
      <c:catAx>
        <c:axId val="722309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Similarity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crossAx val="856452232"/>
        <c:crosses val="autoZero"/>
        <c:auto val="1"/>
        <c:lblAlgn val="ctr"/>
        <c:lblOffset val="100"/>
        <c:noMultiLvlLbl val="0"/>
      </c:catAx>
      <c:valAx>
        <c:axId val="85645223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b="1" i="0" baseline="0">
                    <a:effectLst/>
                  </a:rPr>
                  <a:t>Enrichment of Processed Vs Duplicated Pseudogenes</a:t>
                </a:r>
                <a:endParaRPr lang="en-US" sz="12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2309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D8C3FA-258C-5F41-8B08-578B37D49811}" type="doc">
      <dgm:prSet loTypeId="urn:microsoft.com/office/officeart/2005/8/layout/venn1" loCatId="" qsTypeId="urn:microsoft.com/office/officeart/2005/8/quickstyle/simple4" qsCatId="simple" csTypeId="urn:microsoft.com/office/officeart/2005/8/colors/colorful1" csCatId="colorful" phldr="1"/>
      <dgm:spPr/>
    </dgm:pt>
    <dgm:pt modelId="{7F476632-684A-254A-9B3D-DA2BF9C34ADE}">
      <dgm:prSet phldrT="[Text]"/>
      <dgm:spPr>
        <a:noFill/>
        <a:ln w="38100" cmpd="sng">
          <a:solidFill>
            <a:srgbClr val="FF0000"/>
          </a:solidFill>
        </a:ln>
      </dgm:spPr>
      <dgm:t>
        <a:bodyPr/>
        <a:lstStyle/>
        <a:p>
          <a:pPr marL="0" algn="ctr"/>
          <a:endParaRPr lang="en-US" dirty="0"/>
        </a:p>
      </dgm:t>
    </dgm:pt>
    <dgm:pt modelId="{27D7F906-DA1C-1247-BC8F-5B51AA60BCC1}" type="parTrans" cxnId="{01831BF6-7E50-2E45-9C11-01D05929BD6A}">
      <dgm:prSet/>
      <dgm:spPr/>
      <dgm:t>
        <a:bodyPr/>
        <a:lstStyle/>
        <a:p>
          <a:endParaRPr lang="en-US"/>
        </a:p>
      </dgm:t>
    </dgm:pt>
    <dgm:pt modelId="{A46048E6-8E4C-6140-9F80-F95DDB3B157C}" type="sibTrans" cxnId="{01831BF6-7E50-2E45-9C11-01D05929BD6A}">
      <dgm:prSet/>
      <dgm:spPr/>
      <dgm:t>
        <a:bodyPr/>
        <a:lstStyle/>
        <a:p>
          <a:endParaRPr lang="en-US"/>
        </a:p>
      </dgm:t>
    </dgm:pt>
    <dgm:pt modelId="{D613C48D-3AA5-EC4F-A359-0D66B9C6F6C7}">
      <dgm:prSet phldrT="[Text]"/>
      <dgm:spPr>
        <a:noFill/>
        <a:ln w="38100" cmpd="sng">
          <a:solidFill>
            <a:schemeClr val="accent1"/>
          </a:solidFill>
        </a:ln>
      </dgm:spPr>
      <dgm:t>
        <a:bodyPr/>
        <a:lstStyle/>
        <a:p>
          <a:pPr marL="72000" algn="l">
            <a:spcBef>
              <a:spcPts val="0"/>
            </a:spcBef>
          </a:pPr>
          <a:endParaRPr lang="en-US" dirty="0"/>
        </a:p>
      </dgm:t>
    </dgm:pt>
    <dgm:pt modelId="{9CA54279-DEC0-2C41-84C6-2C566B471523}" type="parTrans" cxnId="{0C9B7F3F-910F-8F46-A13F-445DBC54B39E}">
      <dgm:prSet/>
      <dgm:spPr/>
      <dgm:t>
        <a:bodyPr/>
        <a:lstStyle/>
        <a:p>
          <a:endParaRPr lang="en-US"/>
        </a:p>
      </dgm:t>
    </dgm:pt>
    <dgm:pt modelId="{86D4CBF5-0A55-374D-8BBD-0480756016E5}" type="sibTrans" cxnId="{0C9B7F3F-910F-8F46-A13F-445DBC54B39E}">
      <dgm:prSet/>
      <dgm:spPr/>
      <dgm:t>
        <a:bodyPr/>
        <a:lstStyle/>
        <a:p>
          <a:endParaRPr lang="en-US"/>
        </a:p>
      </dgm:t>
    </dgm:pt>
    <dgm:pt modelId="{3B436591-DD16-CC41-968D-59205ABCF757}">
      <dgm:prSet phldrT="[Text]"/>
      <dgm:spPr>
        <a:noFill/>
        <a:ln w="38100" cmpd="sng">
          <a:solidFill>
            <a:srgbClr val="FFFF00"/>
          </a:solidFill>
        </a:ln>
      </dgm:spPr>
      <dgm:t>
        <a:bodyPr/>
        <a:lstStyle/>
        <a:p>
          <a:pPr marL="0" algn="ctr"/>
          <a:endParaRPr lang="en-US" dirty="0"/>
        </a:p>
      </dgm:t>
    </dgm:pt>
    <dgm:pt modelId="{07267EF4-640B-EC40-B549-987328E9D13B}" type="sibTrans" cxnId="{5539C349-AAF7-A44E-A351-D2E97E1EBFEA}">
      <dgm:prSet/>
      <dgm:spPr/>
      <dgm:t>
        <a:bodyPr/>
        <a:lstStyle/>
        <a:p>
          <a:endParaRPr lang="en-US"/>
        </a:p>
      </dgm:t>
    </dgm:pt>
    <dgm:pt modelId="{310DE6A4-B700-D740-8D59-08FB5C8EEDCB}" type="parTrans" cxnId="{5539C349-AAF7-A44E-A351-D2E97E1EBFEA}">
      <dgm:prSet/>
      <dgm:spPr/>
      <dgm:t>
        <a:bodyPr/>
        <a:lstStyle/>
        <a:p>
          <a:endParaRPr lang="en-US"/>
        </a:p>
      </dgm:t>
    </dgm:pt>
    <dgm:pt modelId="{85D69470-EBFB-6844-9D52-C9EB4A0E1C0A}" type="pres">
      <dgm:prSet presAssocID="{56D8C3FA-258C-5F41-8B08-578B37D49811}" presName="compositeShape" presStyleCnt="0">
        <dgm:presLayoutVars>
          <dgm:chMax val="7"/>
          <dgm:dir/>
          <dgm:resizeHandles val="exact"/>
        </dgm:presLayoutVars>
      </dgm:prSet>
      <dgm:spPr/>
    </dgm:pt>
    <dgm:pt modelId="{DFFDF0FC-800C-5949-9DC9-017787D80604}" type="pres">
      <dgm:prSet presAssocID="{7F476632-684A-254A-9B3D-DA2BF9C34ADE}" presName="circ1" presStyleLbl="vennNode1" presStyleIdx="0" presStyleCnt="3" custLinFactNeighborY="-3091"/>
      <dgm:spPr/>
      <dgm:t>
        <a:bodyPr/>
        <a:lstStyle/>
        <a:p>
          <a:endParaRPr lang="en-US"/>
        </a:p>
      </dgm:t>
    </dgm:pt>
    <dgm:pt modelId="{EE5B57BA-6057-2846-A4E2-B00478FFF1C9}" type="pres">
      <dgm:prSet presAssocID="{7F476632-684A-254A-9B3D-DA2BF9C34AD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E9EEB-07AE-3E49-AC02-B37C216288B7}" type="pres">
      <dgm:prSet presAssocID="{D613C48D-3AA5-EC4F-A359-0D66B9C6F6C7}" presName="circ2" presStyleLbl="vennNode1" presStyleIdx="1" presStyleCnt="3" custLinFactNeighborX="3556" custLinFactNeighborY="-16967"/>
      <dgm:spPr/>
      <dgm:t>
        <a:bodyPr/>
        <a:lstStyle/>
        <a:p>
          <a:endParaRPr lang="en-US"/>
        </a:p>
      </dgm:t>
    </dgm:pt>
    <dgm:pt modelId="{71760B01-06B4-9C43-8222-4F487D754168}" type="pres">
      <dgm:prSet presAssocID="{D613C48D-3AA5-EC4F-A359-0D66B9C6F6C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3DFD-D208-6F47-91A4-9518338F7D95}" type="pres">
      <dgm:prSet presAssocID="{3B436591-DD16-CC41-968D-59205ABCF757}" presName="circ3" presStyleLbl="vennNode1" presStyleIdx="2" presStyleCnt="3" custLinFactNeighborX="-1506" custLinFactNeighborY="-16054"/>
      <dgm:spPr/>
      <dgm:t>
        <a:bodyPr/>
        <a:lstStyle/>
        <a:p>
          <a:endParaRPr lang="en-US"/>
        </a:p>
      </dgm:t>
    </dgm:pt>
    <dgm:pt modelId="{72CE11BC-4D7B-D643-AAFC-B18F227BC8C6}" type="pres">
      <dgm:prSet presAssocID="{3B436591-DD16-CC41-968D-59205ABCF75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6C35FA-24EA-194B-B04B-EC3CEF172093}" type="presOf" srcId="{7F476632-684A-254A-9B3D-DA2BF9C34ADE}" destId="{DFFDF0FC-800C-5949-9DC9-017787D80604}" srcOrd="0" destOrd="0" presId="urn:microsoft.com/office/officeart/2005/8/layout/venn1"/>
    <dgm:cxn modelId="{0C9B7F3F-910F-8F46-A13F-445DBC54B39E}" srcId="{56D8C3FA-258C-5F41-8B08-578B37D49811}" destId="{D613C48D-3AA5-EC4F-A359-0D66B9C6F6C7}" srcOrd="1" destOrd="0" parTransId="{9CA54279-DEC0-2C41-84C6-2C566B471523}" sibTransId="{86D4CBF5-0A55-374D-8BBD-0480756016E5}"/>
    <dgm:cxn modelId="{8959E598-851C-574D-933B-532C478D9DC2}" type="presOf" srcId="{3B436591-DD16-CC41-968D-59205ABCF757}" destId="{72CE11BC-4D7B-D643-AAFC-B18F227BC8C6}" srcOrd="1" destOrd="0" presId="urn:microsoft.com/office/officeart/2005/8/layout/venn1"/>
    <dgm:cxn modelId="{15FB3EAB-647F-0D4C-AFA2-744EB6C3F61B}" type="presOf" srcId="{D613C48D-3AA5-EC4F-A359-0D66B9C6F6C7}" destId="{71760B01-06B4-9C43-8222-4F487D754168}" srcOrd="1" destOrd="0" presId="urn:microsoft.com/office/officeart/2005/8/layout/venn1"/>
    <dgm:cxn modelId="{5D504E84-EB7A-5F42-96A0-D4BF64F1067B}" type="presOf" srcId="{D613C48D-3AA5-EC4F-A359-0D66B9C6F6C7}" destId="{991E9EEB-07AE-3E49-AC02-B37C216288B7}" srcOrd="0" destOrd="0" presId="urn:microsoft.com/office/officeart/2005/8/layout/venn1"/>
    <dgm:cxn modelId="{9AC07565-D7DF-8C43-AA60-EECE619177C2}" type="presOf" srcId="{56D8C3FA-258C-5F41-8B08-578B37D49811}" destId="{85D69470-EBFB-6844-9D52-C9EB4A0E1C0A}" srcOrd="0" destOrd="0" presId="urn:microsoft.com/office/officeart/2005/8/layout/venn1"/>
    <dgm:cxn modelId="{01831BF6-7E50-2E45-9C11-01D05929BD6A}" srcId="{56D8C3FA-258C-5F41-8B08-578B37D49811}" destId="{7F476632-684A-254A-9B3D-DA2BF9C34ADE}" srcOrd="0" destOrd="0" parTransId="{27D7F906-DA1C-1247-BC8F-5B51AA60BCC1}" sibTransId="{A46048E6-8E4C-6140-9F80-F95DDB3B157C}"/>
    <dgm:cxn modelId="{5539C349-AAF7-A44E-A351-D2E97E1EBFEA}" srcId="{56D8C3FA-258C-5F41-8B08-578B37D49811}" destId="{3B436591-DD16-CC41-968D-59205ABCF757}" srcOrd="2" destOrd="0" parTransId="{310DE6A4-B700-D740-8D59-08FB5C8EEDCB}" sibTransId="{07267EF4-640B-EC40-B549-987328E9D13B}"/>
    <dgm:cxn modelId="{424220BE-F8EC-6E48-8B7D-68D4C39CCE05}" type="presOf" srcId="{3B436591-DD16-CC41-968D-59205ABCF757}" destId="{A0E53DFD-D208-6F47-91A4-9518338F7D95}" srcOrd="0" destOrd="0" presId="urn:microsoft.com/office/officeart/2005/8/layout/venn1"/>
    <dgm:cxn modelId="{30AFEF14-4E9B-0046-94A9-C308AFF969BF}" type="presOf" srcId="{7F476632-684A-254A-9B3D-DA2BF9C34ADE}" destId="{EE5B57BA-6057-2846-A4E2-B00478FFF1C9}" srcOrd="1" destOrd="0" presId="urn:microsoft.com/office/officeart/2005/8/layout/venn1"/>
    <dgm:cxn modelId="{C19775AA-C068-D447-94AB-80CA44AC232A}" type="presParOf" srcId="{85D69470-EBFB-6844-9D52-C9EB4A0E1C0A}" destId="{DFFDF0FC-800C-5949-9DC9-017787D80604}" srcOrd="0" destOrd="0" presId="urn:microsoft.com/office/officeart/2005/8/layout/venn1"/>
    <dgm:cxn modelId="{400951BB-D51E-984F-8D7D-14CCD29589C7}" type="presParOf" srcId="{85D69470-EBFB-6844-9D52-C9EB4A0E1C0A}" destId="{EE5B57BA-6057-2846-A4E2-B00478FFF1C9}" srcOrd="1" destOrd="0" presId="urn:microsoft.com/office/officeart/2005/8/layout/venn1"/>
    <dgm:cxn modelId="{7B27948A-2041-2F47-9E4A-61EB627DF2B4}" type="presParOf" srcId="{85D69470-EBFB-6844-9D52-C9EB4A0E1C0A}" destId="{991E9EEB-07AE-3E49-AC02-B37C216288B7}" srcOrd="2" destOrd="0" presId="urn:microsoft.com/office/officeart/2005/8/layout/venn1"/>
    <dgm:cxn modelId="{C124DBA3-CBBE-E94D-8EB2-8625E1C5D6E4}" type="presParOf" srcId="{85D69470-EBFB-6844-9D52-C9EB4A0E1C0A}" destId="{71760B01-06B4-9C43-8222-4F487D754168}" srcOrd="3" destOrd="0" presId="urn:microsoft.com/office/officeart/2005/8/layout/venn1"/>
    <dgm:cxn modelId="{2B458EE6-0D5C-8044-9663-C6C551D9DB7C}" type="presParOf" srcId="{85D69470-EBFB-6844-9D52-C9EB4A0E1C0A}" destId="{A0E53DFD-D208-6F47-91A4-9518338F7D95}" srcOrd="4" destOrd="0" presId="urn:microsoft.com/office/officeart/2005/8/layout/venn1"/>
    <dgm:cxn modelId="{F50E163A-75D5-5A42-92C9-17331897686A}" type="presParOf" srcId="{85D69470-EBFB-6844-9D52-C9EB4A0E1C0A}" destId="{72CE11BC-4D7B-D643-AAFC-B18F227BC8C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DF0FC-800C-5949-9DC9-017787D80604}">
      <dsp:nvSpPr>
        <dsp:cNvPr id="0" name=""/>
        <dsp:cNvSpPr/>
      </dsp:nvSpPr>
      <dsp:spPr>
        <a:xfrm>
          <a:off x="661896" y="0"/>
          <a:ext cx="1008330" cy="1008330"/>
        </a:xfrm>
        <a:prstGeom prst="ellipse">
          <a:avLst/>
        </a:prstGeom>
        <a:noFill/>
        <a:ln w="38100" cmpd="sng">
          <a:solidFill>
            <a:srgbClr val="FF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>
        <a:off x="796340" y="176457"/>
        <a:ext cx="739442" cy="453748"/>
      </dsp:txXfrm>
    </dsp:sp>
    <dsp:sp modelId="{991E9EEB-07AE-3E49-AC02-B37C216288B7}">
      <dsp:nvSpPr>
        <dsp:cNvPr id="0" name=""/>
        <dsp:cNvSpPr/>
      </dsp:nvSpPr>
      <dsp:spPr>
        <a:xfrm>
          <a:off x="1061591" y="480130"/>
          <a:ext cx="1008330" cy="1008330"/>
        </a:xfrm>
        <a:prstGeom prst="ellipse">
          <a:avLst/>
        </a:prstGeom>
        <a:noFill/>
        <a:ln w="38100" cmpd="sng">
          <a:solidFill>
            <a:schemeClr val="accent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72000"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1369972" y="740615"/>
        <a:ext cx="604998" cy="554581"/>
      </dsp:txXfrm>
    </dsp:sp>
    <dsp:sp modelId="{A0E53DFD-D208-6F47-91A4-9518338F7D95}">
      <dsp:nvSpPr>
        <dsp:cNvPr id="0" name=""/>
        <dsp:cNvSpPr/>
      </dsp:nvSpPr>
      <dsp:spPr>
        <a:xfrm>
          <a:off x="282871" y="489336"/>
          <a:ext cx="1008330" cy="1008330"/>
        </a:xfrm>
        <a:prstGeom prst="ellipse">
          <a:avLst/>
        </a:prstGeom>
        <a:noFill/>
        <a:ln w="38100" cmpd="sng">
          <a:solidFill>
            <a:srgbClr val="FFFF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377822" y="749821"/>
        <a:ext cx="604998" cy="554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5DFB-C971-044F-AB2C-CCE25D8605D7}" type="datetime1">
              <a:rPr lang="en-GB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9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E522-10E9-4444-AB72-C17A8E683292}" type="datetime1">
              <a:rPr lang="en-GB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9041-A3DC-5B40-AE2F-F551016DC717}" type="datetime1">
              <a:rPr lang="en-GB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6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C84F-835A-814C-9AD9-F5B7D552E2E5}" type="datetime1">
              <a:rPr lang="en-GB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7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D9F6-409F-374F-B369-9A5EAE421C49}" type="datetime1">
              <a:rPr lang="en-GB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8482-3EC1-C24B-885A-82BD17D0ABC3}" type="datetime1">
              <a:rPr lang="en-GB" smtClean="0"/>
              <a:t>27/09/2012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14F4-43ED-7848-BB7B-2C5592BCB333}" type="datetime1">
              <a:rPr lang="en-GB" smtClean="0"/>
              <a:t>27/09/2012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1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A7D9-A690-284B-8798-80979978D8AD}" type="datetime1">
              <a:rPr lang="en-GB" smtClean="0"/>
              <a:t>27/09/2012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1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E293-89E8-2B49-81ED-85BE37C0193A}" type="datetime1">
              <a:rPr lang="en-GB" smtClean="0"/>
              <a:t>27/09/2012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5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A621-92D0-3D4E-B323-79CBFFE7781C}" type="datetime1">
              <a:rPr lang="en-GB" smtClean="0"/>
              <a:t>27/09/2012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0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D8DC-D288-AD45-A649-AF354BA27125}" type="datetime1">
              <a:rPr lang="en-GB" smtClean="0"/>
              <a:t>27/09/2012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8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099B4-BC76-FF41-9E88-3010365CB15E}" type="datetime1">
              <a:rPr lang="en-GB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E623E-B3A8-8944-9F63-321E437DA8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91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4" Type="http://schemas.openxmlformats.org/officeDocument/2006/relationships/chart" Target="../charts/chart3.xml"/><Relationship Id="rId10" Type="http://schemas.openxmlformats.org/officeDocument/2006/relationships/diagramQuickStyle" Target="../diagrams/quickStyle1.xml"/><Relationship Id="rId5" Type="http://schemas.openxmlformats.org/officeDocument/2006/relationships/chart" Target="../charts/chart4.xml"/><Relationship Id="rId7" Type="http://schemas.openxmlformats.org/officeDocument/2006/relationships/chart" Target="../charts/chart6.xml"/><Relationship Id="rId11" Type="http://schemas.openxmlformats.org/officeDocument/2006/relationships/diagramColors" Target="../diagrams/colors1.xml"/><Relationship Id="rId12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9" Type="http://schemas.openxmlformats.org/officeDocument/2006/relationships/diagramLayout" Target="../diagrams/layout1.xml"/><Relationship Id="rId3" Type="http://schemas.openxmlformats.org/officeDocument/2006/relationships/chart" Target="../charts/chart2.xml"/><Relationship Id="rId6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3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3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3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/>
          <p:cNvSpPr/>
          <p:nvPr/>
        </p:nvSpPr>
        <p:spPr>
          <a:xfrm>
            <a:off x="197536" y="4218372"/>
            <a:ext cx="184495" cy="208961"/>
          </a:xfrm>
          <a:prstGeom prst="rect">
            <a:avLst/>
          </a:prstGeom>
          <a:solidFill>
            <a:srgbClr val="E9EDF4"/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856846" y="4218372"/>
            <a:ext cx="184495" cy="208961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08" y="27409"/>
            <a:ext cx="6099449" cy="2137915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250" y="2295710"/>
            <a:ext cx="6106608" cy="2205170"/>
          </a:xfrm>
          <a:prstGeom prst="rect">
            <a:avLst/>
          </a:prstGeom>
          <a:noFill/>
          <a:ln w="3175" cmpd="sng">
            <a:solidFill>
              <a:srgbClr val="BFBFBF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80936" y="27410"/>
            <a:ext cx="2932583" cy="6715244"/>
          </a:xfrm>
          <a:prstGeom prst="rect">
            <a:avLst/>
          </a:prstGeom>
          <a:noFill/>
          <a:ln w="3175" cmpd="sng">
            <a:solidFill>
              <a:srgbClr val="BFBFBF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-14029" y="267792"/>
            <a:ext cx="7195036" cy="1800027"/>
            <a:chOff x="3041864" y="-5286060"/>
            <a:chExt cx="9968110" cy="3567811"/>
          </a:xfrm>
        </p:grpSpPr>
        <p:grpSp>
          <p:nvGrpSpPr>
            <p:cNvPr id="11" name="Group 10"/>
            <p:cNvGrpSpPr/>
            <p:nvPr/>
          </p:nvGrpSpPr>
          <p:grpSpPr>
            <a:xfrm>
              <a:off x="3041864" y="-5286060"/>
              <a:ext cx="9968110" cy="3283445"/>
              <a:chOff x="3813713" y="-5233015"/>
              <a:chExt cx="8968539" cy="3283445"/>
            </a:xfrm>
          </p:grpSpPr>
          <p:graphicFrame>
            <p:nvGraphicFramePr>
              <p:cNvPr id="15" name="Chart 14"/>
              <p:cNvGraphicFramePr/>
              <p:nvPr>
                <p:extLst>
                  <p:ext uri="{D42A27DB-BD31-4B8C-83A1-F6EECF244321}">
                    <p14:modId xmlns:p14="http://schemas.microsoft.com/office/powerpoint/2010/main" val="437779162"/>
                  </p:ext>
                </p:extLst>
              </p:nvPr>
            </p:nvGraphicFramePr>
            <p:xfrm>
              <a:off x="4512655" y="-5233015"/>
              <a:ext cx="4002984" cy="323483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16" name="Chart 15"/>
              <p:cNvGraphicFramePr/>
              <p:nvPr>
                <p:extLst>
                  <p:ext uri="{D42A27DB-BD31-4B8C-83A1-F6EECF244321}">
                    <p14:modId xmlns:p14="http://schemas.microsoft.com/office/powerpoint/2010/main" val="3776597305"/>
                  </p:ext>
                </p:extLst>
              </p:nvPr>
            </p:nvGraphicFramePr>
            <p:xfrm>
              <a:off x="8779267" y="-5233015"/>
              <a:ext cx="4002985" cy="323483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7" name="Chart 16"/>
              <p:cNvGraphicFramePr/>
              <p:nvPr>
                <p:extLst>
                  <p:ext uri="{D42A27DB-BD31-4B8C-83A1-F6EECF244321}">
                    <p14:modId xmlns:p14="http://schemas.microsoft.com/office/powerpoint/2010/main" val="376731325"/>
                  </p:ext>
                </p:extLst>
              </p:nvPr>
            </p:nvGraphicFramePr>
            <p:xfrm>
              <a:off x="3813713" y="-5184406"/>
              <a:ext cx="6671538" cy="323483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12" name="TextBox 11"/>
            <p:cNvSpPr txBox="1"/>
            <p:nvPr/>
          </p:nvSpPr>
          <p:spPr>
            <a:xfrm>
              <a:off x="7992727" y="-2200493"/>
              <a:ext cx="1029482" cy="482244"/>
            </a:xfrm>
            <a:prstGeom prst="rect">
              <a:avLst/>
            </a:prstGeom>
            <a:noFill/>
          </p:spPr>
          <p:txBody>
            <a:bodyPr wrap="square" rtlCol="0">
              <a:normAutofit lnSpcReduction="10000"/>
            </a:bodyPr>
            <a:lstStyle/>
            <a:p>
              <a:pPr algn="ctr"/>
              <a:r>
                <a:rPr lang="en-US" sz="1000" dirty="0" smtClean="0">
                  <a:latin typeface="Helvetica"/>
                  <a:cs typeface="Helvetica"/>
                </a:rPr>
                <a:t>Worm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299807" y="-2200493"/>
              <a:ext cx="777793" cy="48224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000" dirty="0" smtClean="0">
                  <a:latin typeface="Helvetica"/>
                  <a:cs typeface="Helvetica"/>
                </a:rPr>
                <a:t>Fly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16571" y="-2200493"/>
              <a:ext cx="920890" cy="48224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000" dirty="0" smtClean="0">
                  <a:latin typeface="Helvetica"/>
                  <a:cs typeface="Helvetica"/>
                </a:rPr>
                <a:t>Human</a:t>
              </a:r>
              <a:endParaRPr lang="en-US" sz="1000" dirty="0">
                <a:latin typeface="Helvetica"/>
                <a:cs typeface="Helvetica"/>
              </a:endParaRPr>
            </a:p>
          </p:txBody>
        </p:sp>
      </p:grp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279403"/>
              </p:ext>
            </p:extLst>
          </p:nvPr>
        </p:nvGraphicFramePr>
        <p:xfrm>
          <a:off x="6126858" y="4692675"/>
          <a:ext cx="2887313" cy="2131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775127"/>
              </p:ext>
            </p:extLst>
          </p:nvPr>
        </p:nvGraphicFramePr>
        <p:xfrm>
          <a:off x="6180937" y="1946169"/>
          <a:ext cx="2887313" cy="2791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533998"/>
              </p:ext>
            </p:extLst>
          </p:nvPr>
        </p:nvGraphicFramePr>
        <p:xfrm>
          <a:off x="6205089" y="292316"/>
          <a:ext cx="2863161" cy="2199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839672" y="4831155"/>
            <a:ext cx="813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Helvetica"/>
                <a:cs typeface="Helvetica"/>
              </a:rPr>
              <a:t>Fly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39672" y="2434585"/>
            <a:ext cx="813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Helvetica"/>
                <a:cs typeface="Helvetica"/>
              </a:rPr>
              <a:t>Worm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39672" y="248584"/>
            <a:ext cx="813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Helvetica"/>
                <a:cs typeface="Helvetica"/>
              </a:rPr>
              <a:t>Human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-25977"/>
            <a:ext cx="2567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Pseudogene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 Distribution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80937" y="45683"/>
            <a:ext cx="2074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6A6A6"/>
                </a:solidFill>
                <a:latin typeface="Helvetica"/>
                <a:cs typeface="Helvetica"/>
              </a:rPr>
              <a:t>Sequence </a:t>
            </a:r>
            <a:r>
              <a:rPr lang="en-US" sz="1200" dirty="0" smtClean="0">
                <a:solidFill>
                  <a:srgbClr val="A6A6A6"/>
                </a:solidFill>
                <a:latin typeface="Helvetica"/>
                <a:cs typeface="Helvetica"/>
              </a:rPr>
              <a:t>Analysis</a:t>
            </a:r>
            <a:endParaRPr lang="en-US" sz="1200" dirty="0">
              <a:solidFill>
                <a:srgbClr val="A6A6A6"/>
              </a:solidFill>
              <a:latin typeface="Helvetica"/>
              <a:cs typeface="Helvetic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408" y="2295710"/>
            <a:ext cx="2567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6A6A6"/>
                </a:solidFill>
                <a:latin typeface="Helvetica"/>
                <a:cs typeface="Helvetica"/>
              </a:rPr>
              <a:t>Partial Activity</a:t>
            </a:r>
            <a:endParaRPr lang="en-US" sz="1200" dirty="0">
              <a:solidFill>
                <a:srgbClr val="A6A6A6"/>
              </a:solidFill>
              <a:latin typeface="Helvetica"/>
              <a:cs typeface="Helvetica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71626" y="2756054"/>
            <a:ext cx="1964428" cy="1209894"/>
            <a:chOff x="115402" y="2246980"/>
            <a:chExt cx="1964428" cy="1209894"/>
          </a:xfrm>
        </p:grpSpPr>
        <p:sp>
          <p:nvSpPr>
            <p:cNvPr id="26" name="Rectangle 25"/>
            <p:cNvSpPr/>
            <p:nvPr/>
          </p:nvSpPr>
          <p:spPr>
            <a:xfrm>
              <a:off x="238414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61403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4414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7402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28957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51946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972821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95809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218820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41809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464820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7808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710819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33808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956819" y="3213971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15403" y="3215006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61426" y="2974654"/>
              <a:ext cx="245999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358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7402" y="2974654"/>
              <a:ext cx="244543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 19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51945" y="2974654"/>
              <a:ext cx="243887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463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95809" y="2974654"/>
              <a:ext cx="246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 102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341809" y="2974654"/>
              <a:ext cx="246022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3220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587808" y="2974654"/>
              <a:ext cx="246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 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33808" y="2973620"/>
              <a:ext cx="246022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5403" y="2974655"/>
              <a:ext cx="246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0" rIns="0" rtlCol="0" anchor="b"/>
            <a:lstStyle/>
            <a:p>
              <a:r>
                <a:rPr lang="en-US" sz="800" dirty="0" smtClean="0">
                  <a:solidFill>
                    <a:srgbClr val="000000"/>
                  </a:solidFill>
                </a:rPr>
                <a:t> 36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07425" y="2732785"/>
              <a:ext cx="488407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482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95809" y="2732785"/>
              <a:ext cx="491999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 3422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587831" y="2731751"/>
              <a:ext cx="491999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6918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15403" y="2732786"/>
              <a:ext cx="492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 394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95832" y="2488848"/>
              <a:ext cx="983998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10340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15403" y="2489883"/>
              <a:ext cx="980407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 876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15402" y="2246980"/>
              <a:ext cx="1964427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 11216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144046" y="2755019"/>
            <a:ext cx="1964428" cy="1209894"/>
            <a:chOff x="115402" y="2246980"/>
            <a:chExt cx="1964428" cy="1209894"/>
          </a:xfrm>
        </p:grpSpPr>
        <p:sp>
          <p:nvSpPr>
            <p:cNvPr id="59" name="Rectangle 58"/>
            <p:cNvSpPr/>
            <p:nvPr/>
          </p:nvSpPr>
          <p:spPr>
            <a:xfrm>
              <a:off x="238414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61403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84414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07402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28957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51946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72821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095809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218820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341809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464820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587808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710819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833808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956819" y="3213971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15403" y="3215006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61426" y="2974654"/>
              <a:ext cx="245999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43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07402" y="2974654"/>
              <a:ext cx="244543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 </a:t>
              </a:r>
              <a:r>
                <a:rPr lang="en-US" sz="800" dirty="0" smtClean="0">
                  <a:solidFill>
                    <a:srgbClr val="000000"/>
                  </a:solidFill>
                </a:rPr>
                <a:t>21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51945" y="2974654"/>
              <a:ext cx="243887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73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95809" y="2974654"/>
              <a:ext cx="246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 </a:t>
              </a:r>
              <a:r>
                <a:rPr lang="en-US" sz="800" dirty="0" smtClean="0">
                  <a:solidFill>
                    <a:srgbClr val="000000"/>
                  </a:solidFill>
                </a:rPr>
                <a:t>74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341809" y="2974654"/>
              <a:ext cx="246022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3220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587808" y="2974654"/>
              <a:ext cx="246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 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833808" y="2973620"/>
              <a:ext cx="246022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15403" y="2974655"/>
              <a:ext cx="246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0" rIns="0" rtlCol="0" anchor="b"/>
            <a:lstStyle/>
            <a:p>
              <a:r>
                <a:rPr lang="en-US" sz="800" dirty="0" smtClean="0">
                  <a:solidFill>
                    <a:srgbClr val="000000"/>
                  </a:solidFill>
                </a:rPr>
                <a:t>10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07425" y="2732785"/>
              <a:ext cx="488407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93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095809" y="2732785"/>
              <a:ext cx="491999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549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587831" y="2731751"/>
              <a:ext cx="491999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251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15403" y="2732786"/>
              <a:ext cx="492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53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095832" y="2488848"/>
              <a:ext cx="983998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800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15403" y="2489883"/>
              <a:ext cx="980407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146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15402" y="2246980"/>
              <a:ext cx="1964427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946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110960" y="2753984"/>
            <a:ext cx="1964428" cy="1209894"/>
            <a:chOff x="115402" y="2246980"/>
            <a:chExt cx="1964428" cy="1209894"/>
          </a:xfrm>
        </p:grpSpPr>
        <p:sp>
          <p:nvSpPr>
            <p:cNvPr id="91" name="Rectangle 90"/>
            <p:cNvSpPr/>
            <p:nvPr/>
          </p:nvSpPr>
          <p:spPr>
            <a:xfrm>
              <a:off x="238414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61403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484414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07402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728957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851946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972821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95809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218820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341809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464820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587808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710819" y="3215005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833808" y="3215005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56819" y="3213971"/>
              <a:ext cx="123011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15403" y="3215006"/>
              <a:ext cx="123011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61426" y="2974654"/>
              <a:ext cx="245999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07402" y="2974654"/>
              <a:ext cx="244543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>
                  <a:solidFill>
                    <a:srgbClr val="000000"/>
                  </a:solidFill>
                </a:rPr>
                <a:t>2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851945" y="2974654"/>
              <a:ext cx="243887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095809" y="2974654"/>
              <a:ext cx="246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 </a:t>
              </a:r>
              <a:r>
                <a:rPr lang="en-US" sz="800" dirty="0" smtClean="0">
                  <a:solidFill>
                    <a:srgbClr val="000000"/>
                  </a:solidFill>
                </a:rPr>
                <a:t>24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341809" y="2974654"/>
              <a:ext cx="246022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2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833808" y="2973620"/>
              <a:ext cx="246022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15403" y="2974655"/>
              <a:ext cx="246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0" rIns="0" rtlCol="0" anchor="b"/>
            <a:lstStyle/>
            <a:p>
              <a:r>
                <a:rPr lang="en-US" sz="800" dirty="0">
                  <a:solidFill>
                    <a:srgbClr val="000000"/>
                  </a:solidFill>
                </a:rPr>
                <a:t> </a:t>
              </a:r>
              <a:r>
                <a:rPr lang="en-US" sz="800" dirty="0" smtClean="0">
                  <a:solidFill>
                    <a:srgbClr val="000000"/>
                  </a:solidFill>
                </a:rPr>
                <a:t>  3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07425" y="2732785"/>
              <a:ext cx="488407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4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95809" y="2732785"/>
              <a:ext cx="491999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26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587831" y="2731751"/>
              <a:ext cx="491999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76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15403" y="2732786"/>
              <a:ext cx="492022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7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1095832" y="2488848"/>
              <a:ext cx="983998" cy="24186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bg1"/>
                  </a:solidFill>
                </a:rPr>
                <a:t>102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15403" y="2489883"/>
              <a:ext cx="980407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11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15402" y="2246980"/>
              <a:ext cx="1964427" cy="241868"/>
            </a:xfrm>
            <a:prstGeom prst="rect">
              <a:avLst/>
            </a:prstGeom>
            <a:solidFill>
              <a:srgbClr val="E9EDF4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113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794369" y="2524282"/>
            <a:ext cx="655555" cy="2317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000" dirty="0" smtClean="0">
                <a:latin typeface="Helvetica"/>
                <a:cs typeface="Helvetica"/>
              </a:rPr>
              <a:t>Human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719269" y="2512753"/>
            <a:ext cx="732858" cy="243301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/>
            <a:r>
              <a:rPr lang="en-US" sz="1000" dirty="0" smtClean="0">
                <a:latin typeface="Helvetica"/>
                <a:cs typeface="Helvetica"/>
              </a:rPr>
              <a:t>Worm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806863" y="2493902"/>
            <a:ext cx="553688" cy="2600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000" dirty="0" smtClean="0">
                <a:latin typeface="Helvetica"/>
                <a:cs typeface="Helvetica"/>
              </a:rPr>
              <a:t>Fly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53873" y="2722880"/>
            <a:ext cx="441019" cy="128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b="1" dirty="0"/>
              <a:t>T</a:t>
            </a:r>
            <a:endParaRPr lang="en-US" sz="1200" b="1" dirty="0" smtClean="0"/>
          </a:p>
          <a:p>
            <a:pPr>
              <a:lnSpc>
                <a:spcPct val="130000"/>
              </a:lnSpc>
            </a:pPr>
            <a:r>
              <a:rPr lang="en-US" sz="1200" b="1" dirty="0" err="1" smtClean="0"/>
              <a:t>Tr</a:t>
            </a:r>
            <a:endParaRPr lang="en-US" sz="1200" b="1" dirty="0" smtClean="0"/>
          </a:p>
          <a:p>
            <a:pPr>
              <a:lnSpc>
                <a:spcPct val="130000"/>
              </a:lnSpc>
            </a:pPr>
            <a:r>
              <a:rPr lang="en-US" sz="1200" b="1" dirty="0" smtClean="0"/>
              <a:t>TF</a:t>
            </a:r>
          </a:p>
          <a:p>
            <a:pPr>
              <a:lnSpc>
                <a:spcPct val="130000"/>
              </a:lnSpc>
            </a:pPr>
            <a:r>
              <a:rPr lang="en-US" sz="1200" b="1" dirty="0" smtClean="0"/>
              <a:t>P</a:t>
            </a:r>
          </a:p>
          <a:p>
            <a:pPr>
              <a:lnSpc>
                <a:spcPct val="130000"/>
              </a:lnSpc>
            </a:pPr>
            <a:r>
              <a:rPr lang="en-US" sz="1200" b="1" dirty="0" smtClean="0"/>
              <a:t>C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97963" y="3975828"/>
            <a:ext cx="597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</a:t>
            </a:r>
            <a:r>
              <a:rPr lang="en-US" sz="1200" dirty="0" smtClean="0"/>
              <a:t> – Total   </a:t>
            </a:r>
            <a:r>
              <a:rPr lang="en-US" sz="1200" b="1" dirty="0" err="1" smtClean="0"/>
              <a:t>Tr</a:t>
            </a:r>
            <a:r>
              <a:rPr lang="en-US" sz="1200" dirty="0" smtClean="0"/>
              <a:t> – Transcription    </a:t>
            </a:r>
            <a:r>
              <a:rPr lang="en-US" sz="1200" b="1" dirty="0" smtClean="0"/>
              <a:t>TF</a:t>
            </a:r>
            <a:r>
              <a:rPr lang="en-US" sz="1200" dirty="0" smtClean="0"/>
              <a:t> – Transcription Factor   </a:t>
            </a:r>
            <a:r>
              <a:rPr lang="en-US" sz="1200" b="1" dirty="0" smtClean="0"/>
              <a:t>P</a:t>
            </a:r>
            <a:r>
              <a:rPr lang="en-US" sz="1200" dirty="0" smtClean="0"/>
              <a:t> – Pol2   </a:t>
            </a:r>
            <a:r>
              <a:rPr lang="en-US" sz="1200" b="1" dirty="0" smtClean="0"/>
              <a:t>C</a:t>
            </a:r>
            <a:r>
              <a:rPr lang="en-US" sz="1200" dirty="0" smtClean="0"/>
              <a:t> – Open Chromatin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xx – YES     </a:t>
            </a:r>
            <a:r>
              <a:rPr lang="en-US" sz="1200" dirty="0" smtClean="0">
                <a:solidFill>
                  <a:srgbClr val="FFFFFF"/>
                </a:solidFill>
              </a:rPr>
              <a:t>xx</a:t>
            </a:r>
            <a:r>
              <a:rPr lang="en-US" sz="1200" dirty="0" smtClean="0"/>
              <a:t> – </a:t>
            </a:r>
            <a:r>
              <a:rPr lang="en-US" sz="1200" dirty="0" smtClean="0"/>
              <a:t>NO </a:t>
            </a:r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20250" y="4629036"/>
            <a:ext cx="6106608" cy="2113618"/>
          </a:xfrm>
          <a:prstGeom prst="rect">
            <a:avLst/>
          </a:prstGeom>
          <a:noFill/>
          <a:ln w="3175" cmpd="sng">
            <a:solidFill>
              <a:srgbClr val="BFBFBF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19035" y="4629036"/>
            <a:ext cx="34330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A6A6A6"/>
                </a:solidFill>
                <a:latin typeface="Helvetica"/>
                <a:cs typeface="Helvetica"/>
              </a:rPr>
              <a:t>Orthology</a:t>
            </a:r>
            <a:endParaRPr lang="en-US" sz="1200" dirty="0">
              <a:solidFill>
                <a:srgbClr val="A6A6A6"/>
              </a:solidFill>
              <a:latin typeface="Helvetica"/>
              <a:cs typeface="Helvetica"/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3370453" y="4865618"/>
            <a:ext cx="2332123" cy="1680551"/>
            <a:chOff x="-196070" y="4974248"/>
            <a:chExt cx="2332123" cy="1680551"/>
          </a:xfrm>
        </p:grpSpPr>
        <p:grpSp>
          <p:nvGrpSpPr>
            <p:cNvPr id="138" name="Group 137"/>
            <p:cNvGrpSpPr/>
            <p:nvPr/>
          </p:nvGrpSpPr>
          <p:grpSpPr>
            <a:xfrm>
              <a:off x="-196070" y="4974248"/>
              <a:ext cx="2332123" cy="1680551"/>
              <a:chOff x="-196070" y="4974248"/>
              <a:chExt cx="2332123" cy="1680551"/>
            </a:xfrm>
          </p:grpSpPr>
          <p:graphicFrame>
            <p:nvGraphicFramePr>
              <p:cNvPr id="9" name="Diagram 8"/>
              <p:cNvGraphicFramePr/>
              <p:nvPr>
                <p:extLst>
                  <p:ext uri="{D42A27DB-BD31-4B8C-83A1-F6EECF244321}">
                    <p14:modId xmlns:p14="http://schemas.microsoft.com/office/powerpoint/2010/main" val="2409107291"/>
                  </p:ext>
                </p:extLst>
              </p:nvPr>
            </p:nvGraphicFramePr>
            <p:xfrm>
              <a:off x="-196070" y="4974248"/>
              <a:ext cx="2332123" cy="168055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  <p:sp>
            <p:nvSpPr>
              <p:cNvPr id="38" name="TextBox 37"/>
              <p:cNvSpPr txBox="1"/>
              <p:nvPr/>
            </p:nvSpPr>
            <p:spPr>
              <a:xfrm>
                <a:off x="1136757" y="5446057"/>
                <a:ext cx="2698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3</a:t>
                </a:r>
                <a:endParaRPr lang="en-US" sz="1400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519508" y="5446057"/>
                <a:ext cx="2698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2</a:t>
                </a:r>
                <a:endParaRPr lang="en-US" sz="1400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842730" y="5918478"/>
                <a:ext cx="2698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0</a:t>
                </a:r>
                <a:endParaRPr lang="en-US" sz="1400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849744" y="5602328"/>
                <a:ext cx="2452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0</a:t>
                </a:r>
              </a:p>
            </p:txBody>
          </p:sp>
        </p:grpSp>
        <p:sp>
          <p:nvSpPr>
            <p:cNvPr id="133" name="TextBox 132"/>
            <p:cNvSpPr txBox="1"/>
            <p:nvPr/>
          </p:nvSpPr>
          <p:spPr>
            <a:xfrm>
              <a:off x="560958" y="4989563"/>
              <a:ext cx="841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000" dirty="0" smtClean="0">
                  <a:latin typeface="Helvetica"/>
                  <a:cs typeface="Helvetica"/>
                </a:rPr>
                <a:t>Human</a:t>
              </a:r>
            </a:p>
            <a:p>
              <a:pPr lvl="0" algn="ctr"/>
              <a:r>
                <a:rPr lang="en-US" sz="1000" dirty="0" smtClean="0">
                  <a:latin typeface="Helvetica"/>
                  <a:cs typeface="Helvetica"/>
                </a:rPr>
                <a:t>555 </a:t>
              </a:r>
              <a:r>
                <a:rPr lang="en-US" sz="1000" dirty="0">
                  <a:latin typeface="Helvetica"/>
                  <a:cs typeface="Helvetica"/>
                </a:rPr>
                <a:t>(2145</a:t>
              </a:r>
              <a:r>
                <a:rPr lang="en-US" sz="1000" dirty="0" smtClean="0">
                  <a:latin typeface="Helvetica"/>
                  <a:cs typeface="Helvetica"/>
                </a:rPr>
                <a:t>)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182513" y="5896318"/>
              <a:ext cx="5819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"/>
                  <a:cs typeface="Helvetica"/>
                </a:rPr>
                <a:t>Fly</a:t>
              </a:r>
              <a:r>
                <a:rPr lang="en-US" sz="1000" dirty="0">
                  <a:latin typeface="Helvetica"/>
                  <a:cs typeface="Helvetica"/>
                </a:rPr>
                <a:t/>
              </a:r>
              <a:br>
                <a:rPr lang="en-US" sz="1000" dirty="0">
                  <a:latin typeface="Helvetica"/>
                  <a:cs typeface="Helvetica"/>
                </a:rPr>
              </a:br>
              <a:r>
                <a:rPr lang="en-US" sz="1000" dirty="0">
                  <a:latin typeface="Helvetica"/>
                  <a:cs typeface="Helvetica"/>
                </a:rPr>
                <a:t>8 (15)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30857" y="5906478"/>
              <a:ext cx="5819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"/>
                  <a:cs typeface="Helvetica"/>
                </a:rPr>
                <a:t>Worm</a:t>
              </a:r>
              <a:r>
                <a:rPr lang="en-US" sz="1000" dirty="0">
                  <a:latin typeface="Helvetica"/>
                  <a:cs typeface="Helvetica"/>
                </a:rPr>
                <a:t/>
              </a:r>
              <a:br>
                <a:rPr lang="en-US" sz="1000" dirty="0">
                  <a:latin typeface="Helvetica"/>
                  <a:cs typeface="Helvetica"/>
                </a:rPr>
              </a:br>
              <a:r>
                <a:rPr lang="en-US" sz="1000" dirty="0">
                  <a:latin typeface="Helvetica"/>
                  <a:cs typeface="Helvetica"/>
                </a:rPr>
                <a:t>8 </a:t>
              </a:r>
              <a:r>
                <a:rPr lang="en-US" sz="1000" dirty="0" smtClean="0">
                  <a:latin typeface="Helvetica"/>
                  <a:cs typeface="Helvetica"/>
                </a:rPr>
                <a:t>(8)</a:t>
              </a:r>
              <a:endParaRPr lang="en-US" sz="1000" dirty="0">
                <a:latin typeface="Helvetica"/>
                <a:cs typeface="Helvetica"/>
              </a:endParaRPr>
            </a:p>
          </p:txBody>
        </p:sp>
      </p:grpSp>
      <p:graphicFrame>
        <p:nvGraphicFramePr>
          <p:cNvPr id="141" name="Table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045651"/>
              </p:ext>
            </p:extLst>
          </p:nvPr>
        </p:nvGraphicFramePr>
        <p:xfrm>
          <a:off x="171626" y="4981086"/>
          <a:ext cx="2806063" cy="167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795"/>
                <a:gridCol w="690756"/>
                <a:gridCol w="690756"/>
                <a:gridCol w="690756"/>
              </a:tblGrid>
              <a:tr h="36395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 smtClean="0">
                          <a:latin typeface="Helvetica"/>
                          <a:cs typeface="Helvetica"/>
                        </a:rPr>
                        <a:t>Pgene</a:t>
                      </a: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                   </a:t>
                      </a:r>
                      <a:r>
                        <a:rPr lang="en-US" sz="1000" baseline="0" dirty="0" smtClean="0">
                          <a:latin typeface="Helvetica"/>
                          <a:cs typeface="Helvetica"/>
                        </a:rPr>
                        <a:t> </a:t>
                      </a:r>
                    </a:p>
                    <a:p>
                      <a:pPr marL="0" indent="0"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aseline="0" dirty="0" smtClean="0">
                          <a:latin typeface="Helvetica"/>
                          <a:cs typeface="Helvetica"/>
                        </a:rPr>
                        <a:t>     </a:t>
                      </a: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Gene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Human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2145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Worm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8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Fly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15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Human   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555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Helvetica"/>
                          <a:cs typeface="Helvetica"/>
                        </a:rPr>
                        <a:t>2113</a:t>
                      </a:r>
                      <a:r>
                        <a:rPr lang="en-US" sz="1000" b="1" baseline="0" dirty="0" smtClean="0">
                          <a:latin typeface="Helvetica"/>
                          <a:cs typeface="Helvetica"/>
                        </a:rPr>
                        <a:t>             </a:t>
                      </a:r>
                    </a:p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aseline="0" dirty="0" smtClean="0">
                          <a:latin typeface="Helvetica"/>
                          <a:cs typeface="Helvetica"/>
                        </a:rPr>
                        <a:t>       </a:t>
                      </a: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550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Helvetica"/>
                          <a:cs typeface="Helvetica"/>
                        </a:rPr>
                        <a:t>4              </a:t>
                      </a:r>
                    </a:p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           2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Helvetica"/>
                          <a:cs typeface="Helvetica"/>
                        </a:rPr>
                        <a:t>28</a:t>
                      </a:r>
                      <a:r>
                        <a:rPr lang="en-US" sz="1000" b="1" baseline="0" dirty="0" smtClean="0">
                          <a:latin typeface="Helvetica"/>
                          <a:cs typeface="Helvetica"/>
                        </a:rPr>
                        <a:t>        </a:t>
                      </a:r>
                      <a:r>
                        <a:rPr lang="en-US" sz="1000" b="1" dirty="0" smtClean="0">
                          <a:latin typeface="Helvetica"/>
                          <a:cs typeface="Helvetica"/>
                        </a:rPr>
                        <a:t>    </a:t>
                      </a:r>
                    </a:p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           3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0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Worm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8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Helvetica"/>
                          <a:cs typeface="Helvetica"/>
                        </a:rPr>
                        <a:t>2</a:t>
                      </a:r>
                      <a:r>
                        <a:rPr lang="en-US" sz="1000" b="1" baseline="0" dirty="0" smtClean="0">
                          <a:latin typeface="Helvetica"/>
                          <a:cs typeface="Helvetica"/>
                        </a:rPr>
                        <a:t>            </a:t>
                      </a:r>
                    </a:p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aseline="0" dirty="0" smtClean="0">
                          <a:latin typeface="Helvetica"/>
                          <a:cs typeface="Helvetica"/>
                        </a:rPr>
                        <a:t>            </a:t>
                      </a: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2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Helvetica"/>
                          <a:cs typeface="Helvetica"/>
                        </a:rPr>
                        <a:t>6 </a:t>
                      </a:r>
                      <a:r>
                        <a:rPr lang="en-US" sz="1000" b="1" baseline="0" dirty="0" smtClean="0">
                          <a:latin typeface="Helvetica"/>
                          <a:cs typeface="Helvetica"/>
                        </a:rPr>
                        <a:t>            </a:t>
                      </a:r>
                    </a:p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aseline="0" dirty="0" smtClean="0">
                          <a:latin typeface="Helvetica"/>
                          <a:cs typeface="Helvetica"/>
                        </a:rPr>
                        <a:t>           </a:t>
                      </a: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6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   -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 anchor="ctr"/>
                </a:tc>
              </a:tr>
              <a:tr h="30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Fly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8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Helvetica"/>
                          <a:cs typeface="Helvetica"/>
                        </a:rPr>
                        <a:t>6</a:t>
                      </a:r>
                      <a:r>
                        <a:rPr lang="en-US" sz="1000" b="1" baseline="0" dirty="0" smtClean="0">
                          <a:latin typeface="Helvetica"/>
                          <a:cs typeface="Helvetica"/>
                        </a:rPr>
                        <a:t>         </a:t>
                      </a:r>
                      <a:r>
                        <a:rPr lang="en-US" sz="1000" b="1" dirty="0" smtClean="0">
                          <a:latin typeface="Helvetica"/>
                          <a:cs typeface="Helvetica"/>
                        </a:rPr>
                        <a:t> </a:t>
                      </a:r>
                    </a:p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           3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288000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Helvetica"/>
                          <a:cs typeface="Helvetica"/>
                        </a:rPr>
                        <a:t> -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 anchor="ctr"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="1" baseline="0" dirty="0" smtClean="0">
                          <a:latin typeface="Helvetica"/>
                          <a:cs typeface="Helvetica"/>
                        </a:rPr>
                        <a:t>9               </a:t>
                      </a:r>
                    </a:p>
                    <a:p>
                      <a:pPr marL="0">
                        <a:lnSpc>
                          <a:spcPct val="100000"/>
                        </a:lnSpc>
                      </a:pPr>
                      <a:r>
                        <a:rPr lang="en-US" sz="1000" baseline="0" dirty="0" smtClean="0">
                          <a:latin typeface="Helvetica"/>
                          <a:cs typeface="Helvetica"/>
                        </a:rPr>
                        <a:t>          5</a:t>
                      </a:r>
                      <a:endParaRPr lang="en-US" sz="1000" dirty="0">
                        <a:latin typeface="Helvetica"/>
                        <a:cs typeface="Helvetica"/>
                      </a:endParaRPr>
                    </a:p>
                  </a:txBody>
                  <a:tcPr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43" name="Rectangle 142"/>
          <p:cNvSpPr/>
          <p:nvPr/>
        </p:nvSpPr>
        <p:spPr>
          <a:xfrm>
            <a:off x="1644010" y="3489752"/>
            <a:ext cx="246022" cy="241868"/>
          </a:xfrm>
          <a:prstGeom prst="rect">
            <a:avLst/>
          </a:prstGeom>
          <a:solidFill>
            <a:srgbClr val="E9EDF4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327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816715" y="3505828"/>
            <a:ext cx="39265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6791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616323" y="3490536"/>
            <a:ext cx="246022" cy="241868"/>
          </a:xfrm>
          <a:prstGeom prst="rect">
            <a:avLst/>
          </a:prstGeom>
          <a:solidFill>
            <a:srgbClr val="E9EDF4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 </a:t>
            </a:r>
            <a:r>
              <a:rPr lang="en-US" sz="800" dirty="0" smtClean="0">
                <a:solidFill>
                  <a:srgbClr val="000000"/>
                </a:solidFill>
              </a:rPr>
              <a:t>74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3815134" y="3505531"/>
            <a:ext cx="34065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165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5586337" y="3482498"/>
            <a:ext cx="246022" cy="241868"/>
          </a:xfrm>
          <a:prstGeom prst="rect">
            <a:avLst/>
          </a:prstGeom>
          <a:solidFill>
            <a:srgbClr val="E9EDF4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37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5821966" y="3500305"/>
            <a:ext cx="28866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39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4844781" y="3501517"/>
            <a:ext cx="23666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2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4361640" y="3511286"/>
            <a:ext cx="23666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4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23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Sequence Similarity Human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09684"/>
              </p:ext>
            </p:extLst>
          </p:nvPr>
        </p:nvGraphicFramePr>
        <p:xfrm>
          <a:off x="266701" y="1478121"/>
          <a:ext cx="3486856" cy="4285996"/>
        </p:xfrm>
        <a:graphic>
          <a:graphicData uri="http://schemas.openxmlformats.org/drawingml/2006/table">
            <a:tbl>
              <a:tblPr/>
              <a:tblGrid>
                <a:gridCol w="1218857"/>
                <a:gridCol w="1157142"/>
                <a:gridCol w="1110857"/>
              </a:tblGrid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  <a:cs typeface="Helvetica"/>
                        </a:rPr>
                        <a:t>Similarity %</a:t>
                      </a:r>
                    </a:p>
                  </a:txBody>
                  <a:tcPr marL="12700" marR="12700" marT="1270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  <a:cs typeface="Helvetica"/>
                        </a:rPr>
                        <a:t>Duplicated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  <a:cs typeface="Helvetica"/>
                        </a:rPr>
                        <a:t>Processed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47.5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52.5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37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189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57.5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126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514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62.5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96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504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67.5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166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561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72.5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115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704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77.5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92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462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82.5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102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687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87.5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119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1023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92.5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114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1659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97.5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indent="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150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432000"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723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Total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1118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7034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766726"/>
              </p:ext>
            </p:extLst>
          </p:nvPr>
        </p:nvGraphicFramePr>
        <p:xfrm>
          <a:off x="3753557" y="1198739"/>
          <a:ext cx="5631038" cy="2916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348972"/>
              </p:ext>
            </p:extLst>
          </p:nvPr>
        </p:nvGraphicFramePr>
        <p:xfrm>
          <a:off x="4261555" y="40019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9077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Similarity Worm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C84F-835A-814C-9AD9-F5B7D552E2E5}" type="datetime1">
              <a:rPr lang="en-GB" smtClean="0"/>
              <a:t>28/09/2012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290612"/>
              </p:ext>
            </p:extLst>
          </p:nvPr>
        </p:nvGraphicFramePr>
        <p:xfrm>
          <a:off x="266700" y="1448840"/>
          <a:ext cx="3515078" cy="4615688"/>
        </p:xfrm>
        <a:graphic>
          <a:graphicData uri="http://schemas.openxmlformats.org/drawingml/2006/table">
            <a:tbl>
              <a:tblPr/>
              <a:tblGrid>
                <a:gridCol w="1228722"/>
                <a:gridCol w="1166508"/>
                <a:gridCol w="1119848"/>
              </a:tblGrid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  <a:cs typeface="Helvetica"/>
                        </a:rPr>
                        <a:t>Similarity 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  <a:cs typeface="Helvetica"/>
                        </a:rPr>
                        <a:t>Duplicated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  <a:cs typeface="Helvetica"/>
                        </a:rPr>
                        <a:t>Processed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42.5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34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47.5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27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52.5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22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57.5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62.5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67.5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38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72.5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35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77.5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82.5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34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87.5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23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92.5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28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97.5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Total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438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154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698779"/>
              </p:ext>
            </p:extLst>
          </p:nvPr>
        </p:nvGraphicFramePr>
        <p:xfrm>
          <a:off x="3530247" y="1417638"/>
          <a:ext cx="5820128" cy="3163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5924047"/>
              </p:ext>
            </p:extLst>
          </p:nvPr>
        </p:nvGraphicFramePr>
        <p:xfrm>
          <a:off x="3781778" y="4284838"/>
          <a:ext cx="5182306" cy="2629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411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Similarity Fly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C84F-835A-814C-9AD9-F5B7D552E2E5}" type="datetime1">
              <a:rPr lang="en-GB" smtClean="0"/>
              <a:t>28/09/2012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514990"/>
              </p:ext>
            </p:extLst>
          </p:nvPr>
        </p:nvGraphicFramePr>
        <p:xfrm>
          <a:off x="266699" y="1516221"/>
          <a:ext cx="3529189" cy="2637536"/>
        </p:xfrm>
        <a:graphic>
          <a:graphicData uri="http://schemas.openxmlformats.org/drawingml/2006/table">
            <a:tbl>
              <a:tblPr/>
              <a:tblGrid>
                <a:gridCol w="1233655"/>
                <a:gridCol w="1171191"/>
                <a:gridCol w="1124343"/>
              </a:tblGrid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  <a:cs typeface="Helvetica"/>
                        </a:rPr>
                        <a:t>Similarity 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  <a:cs typeface="Helvetica"/>
                        </a:rPr>
                        <a:t>Duplicated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  <a:cs typeface="Helvetica"/>
                        </a:rPr>
                        <a:t>Processed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65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75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85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Total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34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3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/>
                          <a:cs typeface="Helvetica"/>
                        </a:rPr>
                        <a:t>31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846480"/>
              </p:ext>
            </p:extLst>
          </p:nvPr>
        </p:nvGraphicFramePr>
        <p:xfrm>
          <a:off x="3645958" y="1306135"/>
          <a:ext cx="5323417" cy="2847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912089"/>
              </p:ext>
            </p:extLst>
          </p:nvPr>
        </p:nvGraphicFramePr>
        <p:xfrm>
          <a:off x="3584222" y="3840692"/>
          <a:ext cx="5559778" cy="288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900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Orthologs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1935 gene </a:t>
            </a:r>
            <a:r>
              <a:rPr lang="en-US" sz="2400" dirty="0" err="1" smtClean="0"/>
              <a:t>orthologs</a:t>
            </a:r>
            <a:r>
              <a:rPr lang="en-US" sz="2400" dirty="0" smtClean="0"/>
              <a:t> 1-1-1 for human, worm, and fly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There are no 1-1-1 </a:t>
            </a:r>
            <a:r>
              <a:rPr lang="en-US" sz="2400" dirty="0" err="1" smtClean="0"/>
              <a:t>ortholog</a:t>
            </a:r>
            <a:r>
              <a:rPr lang="en-US" sz="2400" dirty="0" smtClean="0"/>
              <a:t> genes with </a:t>
            </a:r>
            <a:r>
              <a:rPr lang="en-US" sz="2400" dirty="0" err="1" smtClean="0"/>
              <a:t>pseudogenes</a:t>
            </a:r>
            <a:r>
              <a:rPr lang="en-US" sz="2400" dirty="0" smtClean="0"/>
              <a:t> in all three organisms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C84F-835A-814C-9AD9-F5B7D552E2E5}" type="datetime1">
              <a:rPr lang="en-GB" smtClean="0"/>
              <a:t>28/09/2012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099580"/>
              </p:ext>
            </p:extLst>
          </p:nvPr>
        </p:nvGraphicFramePr>
        <p:xfrm>
          <a:off x="664279" y="2205423"/>
          <a:ext cx="8022521" cy="2914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400"/>
                <a:gridCol w="2123440"/>
                <a:gridCol w="1987974"/>
                <a:gridCol w="2055707"/>
              </a:tblGrid>
              <a:tr h="8110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 err="1" smtClean="0">
                          <a:latin typeface="Helvetica"/>
                          <a:cs typeface="Helvetica"/>
                        </a:rPr>
                        <a:t>Pgene</a:t>
                      </a:r>
                      <a:endParaRPr lang="en-US" sz="2000" dirty="0" smtClean="0">
                        <a:latin typeface="Helvetica"/>
                        <a:cs typeface="Helvetic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Helvetica"/>
                          <a:cs typeface="Helvetica"/>
                        </a:rPr>
                        <a:t>              Gene</a:t>
                      </a:r>
                      <a:endParaRPr lang="en-US" sz="2000" dirty="0">
                        <a:latin typeface="Helvetica"/>
                        <a:cs typeface="Helvetica"/>
                      </a:endParaRPr>
                    </a:p>
                  </a:txBody>
                  <a:tcPr anchor="ctr"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Helvetica"/>
                          <a:cs typeface="Helvetica"/>
                        </a:rPr>
                        <a:t>Human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Helvetica"/>
                          <a:cs typeface="Helvetica"/>
                        </a:rPr>
                        <a:t>2145</a:t>
                      </a:r>
                      <a:endParaRPr lang="en-US" sz="2000" dirty="0">
                        <a:latin typeface="Helvetica"/>
                        <a:cs typeface="Helvetica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Helvetica"/>
                          <a:cs typeface="Helvetica"/>
                        </a:rPr>
                        <a:t>Worm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Helvetica"/>
                          <a:cs typeface="Helvetica"/>
                        </a:rPr>
                        <a:t>8</a:t>
                      </a:r>
                      <a:endParaRPr lang="en-US" sz="2000" dirty="0">
                        <a:latin typeface="Helvetica"/>
                        <a:cs typeface="Helvetic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Helvetica"/>
                          <a:cs typeface="Helvetica"/>
                        </a:rPr>
                        <a:t>Fly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Helvetica"/>
                          <a:cs typeface="Helvetica"/>
                        </a:rPr>
                        <a:t>15</a:t>
                      </a:r>
                      <a:endParaRPr lang="en-US" sz="2000" dirty="0">
                        <a:latin typeface="Helvetica"/>
                        <a:cs typeface="Helvetica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Human 555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latin typeface="Helvetica"/>
                          <a:cs typeface="Helvetica"/>
                        </a:rPr>
                        <a:t>2113</a:t>
                      </a:r>
                      <a:r>
                        <a:rPr lang="en-US" sz="2000" b="1" baseline="0" dirty="0" smtClean="0">
                          <a:latin typeface="Helvetica"/>
                          <a:cs typeface="Helvetica"/>
                        </a:rPr>
                        <a:t>    </a:t>
                      </a:r>
                    </a:p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0" baseline="0" dirty="0" smtClean="0">
                          <a:latin typeface="Helvetica"/>
                          <a:cs typeface="Helvetica"/>
                        </a:rPr>
                        <a:t>           </a:t>
                      </a:r>
                      <a:r>
                        <a:rPr lang="en-US" sz="2000" b="0" dirty="0" smtClean="0">
                          <a:latin typeface="Helvetica"/>
                          <a:cs typeface="Helvetica"/>
                        </a:rPr>
                        <a:t>550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latin typeface="Helvetica"/>
                          <a:cs typeface="Helvetica"/>
                        </a:rPr>
                        <a:t>4 </a:t>
                      </a:r>
                    </a:p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0" dirty="0" smtClean="0">
                          <a:latin typeface="Helvetica"/>
                          <a:cs typeface="Helvetica"/>
                        </a:rPr>
                        <a:t>           2</a:t>
                      </a:r>
                      <a:endParaRPr lang="en-US" sz="2000" b="0" dirty="0">
                        <a:latin typeface="Helvetica"/>
                        <a:cs typeface="Helvetica"/>
                      </a:endParaRPr>
                    </a:p>
                  </a:txBody>
                  <a:tcPr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latin typeface="Helvetica"/>
                          <a:cs typeface="Helvetica"/>
                        </a:rPr>
                        <a:t>28 </a:t>
                      </a:r>
                    </a:p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0" baseline="0" dirty="0" smtClean="0">
                          <a:latin typeface="Helvetica"/>
                          <a:cs typeface="Helvetica"/>
                        </a:rPr>
                        <a:t>           </a:t>
                      </a:r>
                      <a:r>
                        <a:rPr lang="en-US" sz="2000" b="0" dirty="0" smtClean="0">
                          <a:latin typeface="Helvetica"/>
                          <a:cs typeface="Helvetica"/>
                        </a:rPr>
                        <a:t> 3</a:t>
                      </a:r>
                      <a:endParaRPr lang="en-US" sz="2000" b="0" dirty="0">
                        <a:latin typeface="Helvetica"/>
                        <a:cs typeface="Helvetica"/>
                      </a:endParaRPr>
                    </a:p>
                  </a:txBody>
                  <a:tcP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499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Worm  8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latin typeface="Helvetica"/>
                          <a:cs typeface="Helvetica"/>
                        </a:rPr>
                        <a:t>2 </a:t>
                      </a:r>
                    </a:p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0" baseline="0" dirty="0" smtClean="0">
                          <a:latin typeface="Helvetica"/>
                          <a:cs typeface="Helvetica"/>
                        </a:rPr>
                        <a:t>            </a:t>
                      </a:r>
                      <a:r>
                        <a:rPr lang="en-US" sz="2000" b="0" dirty="0" smtClean="0">
                          <a:latin typeface="Helvetica"/>
                          <a:cs typeface="Helvetica"/>
                        </a:rPr>
                        <a:t> 2</a:t>
                      </a:r>
                      <a:endParaRPr lang="en-US" sz="2000" b="0" dirty="0">
                        <a:latin typeface="Helvetica"/>
                        <a:cs typeface="Helvetica"/>
                      </a:endParaRPr>
                    </a:p>
                  </a:txBody>
                  <a:tcP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latin typeface="Helvetica"/>
                          <a:cs typeface="Helvetica"/>
                        </a:rPr>
                        <a:t>6 </a:t>
                      </a:r>
                    </a:p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0" baseline="0" dirty="0" smtClean="0">
                          <a:latin typeface="Helvetica"/>
                          <a:cs typeface="Helvetica"/>
                        </a:rPr>
                        <a:t>           </a:t>
                      </a:r>
                      <a:r>
                        <a:rPr lang="en-US" sz="2000" b="0" dirty="0" smtClean="0">
                          <a:latin typeface="Helvetica"/>
                          <a:cs typeface="Helvetica"/>
                        </a:rPr>
                        <a:t>6</a:t>
                      </a:r>
                      <a:endParaRPr lang="en-US" sz="2000" b="0" dirty="0">
                        <a:latin typeface="Helvetica"/>
                        <a:cs typeface="Helvetica"/>
                      </a:endParaRPr>
                    </a:p>
                  </a:txBody>
                  <a:tcP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0" dirty="0" smtClean="0">
                          <a:latin typeface="Helvetica"/>
                          <a:cs typeface="Helvetica"/>
                        </a:rPr>
                        <a:t>   -</a:t>
                      </a:r>
                      <a:endParaRPr lang="en-US" sz="2000" b="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499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Fly 8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anchor="ctr"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latin typeface="Helvetica"/>
                          <a:cs typeface="Helvetica"/>
                        </a:rPr>
                        <a:t>6 </a:t>
                      </a:r>
                      <a:endParaRPr lang="en-US" sz="2000" b="1" baseline="0" dirty="0" smtClean="0">
                        <a:latin typeface="Helvetica"/>
                        <a:cs typeface="Helvetica"/>
                      </a:endParaRPr>
                    </a:p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0" baseline="0" dirty="0" smtClean="0">
                          <a:latin typeface="Helvetica"/>
                          <a:cs typeface="Helvetica"/>
                        </a:rPr>
                        <a:t>           </a:t>
                      </a:r>
                      <a:r>
                        <a:rPr lang="en-US" sz="2000" b="0" dirty="0" smtClean="0">
                          <a:latin typeface="Helvetica"/>
                          <a:cs typeface="Helvetica"/>
                        </a:rPr>
                        <a:t> 3</a:t>
                      </a:r>
                      <a:endParaRPr lang="en-US" sz="2000" b="0" dirty="0">
                        <a:latin typeface="Helvetica"/>
                        <a:cs typeface="Helvetica"/>
                      </a:endParaRPr>
                    </a:p>
                  </a:txBody>
                  <a:tcP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0" dirty="0" smtClean="0">
                          <a:latin typeface="Helvetica"/>
                          <a:cs typeface="Helvetica"/>
                        </a:rPr>
                        <a:t>   -</a:t>
                      </a:r>
                      <a:endParaRPr lang="en-US" sz="2000" b="0" dirty="0">
                        <a:latin typeface="Helvetica"/>
                        <a:cs typeface="Helvetica"/>
                      </a:endParaRPr>
                    </a:p>
                  </a:txBody>
                  <a:tcP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1" baseline="0" dirty="0" smtClean="0">
                          <a:latin typeface="Helvetica"/>
                          <a:cs typeface="Helvetica"/>
                        </a:rPr>
                        <a:t>9 </a:t>
                      </a:r>
                    </a:p>
                    <a:p>
                      <a:pPr marL="396000">
                        <a:lnSpc>
                          <a:spcPct val="100000"/>
                        </a:lnSpc>
                      </a:pPr>
                      <a:r>
                        <a:rPr lang="en-US" sz="2000" b="0" baseline="0" dirty="0" smtClean="0">
                          <a:latin typeface="Helvetica"/>
                          <a:cs typeface="Helvetica"/>
                        </a:rPr>
                        <a:t>             5</a:t>
                      </a:r>
                      <a:endParaRPr lang="en-US" sz="2000" b="0" dirty="0">
                        <a:latin typeface="Helvetica"/>
                        <a:cs typeface="Helvetica"/>
                      </a:endParaRPr>
                    </a:p>
                  </a:txBody>
                  <a:tcPr>
                    <a:lnBlToT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065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Case Study I – </a:t>
            </a:r>
            <a:r>
              <a:rPr lang="en-US" sz="3600" dirty="0"/>
              <a:t>R</a:t>
            </a:r>
            <a:r>
              <a:rPr lang="en-US" sz="3600" dirty="0" smtClean="0"/>
              <a:t>ibosomal Protein S6 </a:t>
            </a:r>
            <a:br>
              <a:rPr lang="en-US" sz="3600" dirty="0" smtClean="0"/>
            </a:br>
            <a:r>
              <a:rPr lang="en-US" sz="2200" dirty="0" smtClean="0"/>
              <a:t>Human </a:t>
            </a:r>
            <a:r>
              <a:rPr lang="en-US" sz="2200" i="1" dirty="0"/>
              <a:t>ENSG00000137154</a:t>
            </a:r>
            <a:r>
              <a:rPr lang="en-US" sz="2200" dirty="0"/>
              <a:t> – Worm </a:t>
            </a:r>
            <a:r>
              <a:rPr lang="en-US" sz="2200" i="1" dirty="0"/>
              <a:t>Y71A12B.1</a:t>
            </a:r>
            <a:r>
              <a:rPr lang="en-US" sz="2200" dirty="0"/>
              <a:t> – Fly </a:t>
            </a:r>
            <a:r>
              <a:rPr lang="en-US" sz="2200" i="1" dirty="0"/>
              <a:t>RpS6</a:t>
            </a:r>
            <a:br>
              <a:rPr lang="en-US" sz="2200" i="1" dirty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8535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Essential gene </a:t>
            </a:r>
          </a:p>
          <a:p>
            <a:pPr lvl="1"/>
            <a:r>
              <a:rPr lang="en-US" sz="2000" dirty="0" smtClean="0"/>
              <a:t>Human – 5 transcripts</a:t>
            </a:r>
          </a:p>
          <a:p>
            <a:pPr lvl="1"/>
            <a:r>
              <a:rPr lang="en-US" sz="2000" dirty="0" smtClean="0"/>
              <a:t>Worm – 2 transcripts</a:t>
            </a:r>
          </a:p>
          <a:p>
            <a:pPr lvl="1"/>
            <a:r>
              <a:rPr lang="en-US" sz="2000" dirty="0" smtClean="0"/>
              <a:t>Fly – 2 transcripts</a:t>
            </a:r>
          </a:p>
          <a:p>
            <a:r>
              <a:rPr lang="en-US" sz="2000" dirty="0" err="1" smtClean="0"/>
              <a:t>Pseudogenization</a:t>
            </a:r>
            <a:r>
              <a:rPr lang="en-US" sz="2000" dirty="0" smtClean="0"/>
              <a:t> occurs in human &amp; fly only</a:t>
            </a:r>
          </a:p>
          <a:p>
            <a:pPr lvl="1"/>
            <a:r>
              <a:rPr lang="en-US" sz="2000" dirty="0" smtClean="0"/>
              <a:t>Human – 25 processed </a:t>
            </a:r>
            <a:r>
              <a:rPr lang="en-US" sz="2000" dirty="0" err="1" smtClean="0"/>
              <a:t>pseudogenes</a:t>
            </a:r>
            <a:r>
              <a:rPr lang="en-US" sz="2000" dirty="0" smtClean="0"/>
              <a:t> (3 gene transcripts)  -&gt; 1 transcribed</a:t>
            </a:r>
          </a:p>
          <a:p>
            <a:pPr lvl="1"/>
            <a:r>
              <a:rPr lang="en-US" sz="2000" dirty="0" smtClean="0"/>
              <a:t>Fly – 3 processed </a:t>
            </a:r>
            <a:r>
              <a:rPr lang="en-US" sz="2000" dirty="0" err="1" smtClean="0"/>
              <a:t>pseudogenes</a:t>
            </a:r>
            <a:endParaRPr lang="en-US" sz="2000" dirty="0" smtClean="0"/>
          </a:p>
          <a:p>
            <a:r>
              <a:rPr lang="en-US" sz="2000" dirty="0" smtClean="0"/>
              <a:t>Sequence similarity</a:t>
            </a:r>
          </a:p>
          <a:p>
            <a:pPr lvl="1"/>
            <a:r>
              <a:rPr lang="en-US" sz="2000" dirty="0" smtClean="0"/>
              <a:t>Human : Parent – </a:t>
            </a:r>
            <a:r>
              <a:rPr lang="en-US" sz="2000" dirty="0" err="1" smtClean="0"/>
              <a:t>Pgene</a:t>
            </a:r>
            <a:r>
              <a:rPr lang="en-US" sz="2000" dirty="0" smtClean="0"/>
              <a:t> : 78..93 %</a:t>
            </a:r>
          </a:p>
          <a:p>
            <a:pPr lvl="1"/>
            <a:r>
              <a:rPr lang="en-US" sz="2000" dirty="0" smtClean="0"/>
              <a:t>Human : Parent – Fly Parent : 71 %</a:t>
            </a:r>
          </a:p>
          <a:p>
            <a:pPr lvl="1"/>
            <a:r>
              <a:rPr lang="en-US" sz="2000" dirty="0" smtClean="0"/>
              <a:t>Human : Parent – Worm Parent : 72 %</a:t>
            </a:r>
          </a:p>
          <a:p>
            <a:pPr lvl="1"/>
            <a:r>
              <a:rPr lang="en-US" sz="2000" dirty="0" smtClean="0"/>
              <a:t>Fly: Parent – </a:t>
            </a:r>
            <a:r>
              <a:rPr lang="en-US" sz="2000" dirty="0" err="1" smtClean="0"/>
              <a:t>Pgene</a:t>
            </a:r>
            <a:r>
              <a:rPr lang="en-US" sz="2000" dirty="0" smtClean="0"/>
              <a:t> : 84..85%</a:t>
            </a:r>
          </a:p>
          <a:p>
            <a:pPr lvl="1"/>
            <a:r>
              <a:rPr lang="en-US" sz="2000" dirty="0" smtClean="0"/>
              <a:t>Worm – Fly : Parent genes: 72 %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C84F-835A-814C-9AD9-F5B7D552E2E5}" type="datetime1">
              <a:rPr lang="en-GB" smtClean="0"/>
              <a:t>28/09/2012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63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Picture 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4" r="2558"/>
          <a:stretch/>
        </p:blipFill>
        <p:spPr>
          <a:xfrm>
            <a:off x="457200" y="274638"/>
            <a:ext cx="8108244" cy="585152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C84F-835A-814C-9AD9-F5B7D552E2E5}" type="datetime1">
              <a:rPr lang="en-GB" smtClean="0"/>
              <a:t>28/09/2012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 descr="Picture 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457200"/>
            <a:ext cx="8101587" cy="59301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19667" y="457200"/>
            <a:ext cx="5954889" cy="290689"/>
          </a:xfrm>
          <a:prstGeom prst="rect">
            <a:avLst/>
          </a:pr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76689" y="4137378"/>
            <a:ext cx="5954889" cy="603956"/>
          </a:xfrm>
          <a:prstGeom prst="rect">
            <a:avLst/>
          </a:prstGeom>
          <a:solidFill>
            <a:srgbClr val="3366FF">
              <a:alpha val="21000"/>
            </a:srgbClr>
          </a:solidFill>
          <a:ln>
            <a:solidFill>
              <a:srgbClr val="3366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62289" y="4758268"/>
            <a:ext cx="5954889" cy="182687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100000"/>
                  <a:shade val="100000"/>
                  <a:satMod val="130000"/>
                  <a:alpha val="19000"/>
                </a:schemeClr>
              </a:gs>
              <a:gs pos="100000">
                <a:schemeClr val="accent3">
                  <a:tint val="50000"/>
                  <a:shade val="100000"/>
                  <a:satMod val="350000"/>
                  <a:alpha val="19000"/>
                </a:schemeClr>
              </a:gs>
            </a:gsLst>
            <a:lin ang="16200000" scaled="0"/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7450667" y="747889"/>
            <a:ext cx="1080911" cy="3287889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7450667" y="4940955"/>
            <a:ext cx="1080911" cy="1415395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7268642" y="2215445"/>
            <a:ext cx="2962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Human </a:t>
            </a:r>
            <a:r>
              <a:rPr lang="en-US" b="1" dirty="0" err="1" smtClean="0"/>
              <a:t>Pseudogenes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7291221" y="5444063"/>
            <a:ext cx="2962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Human </a:t>
            </a:r>
            <a:r>
              <a:rPr lang="en-US" b="1" dirty="0" err="1" smtClean="0"/>
              <a:t>Pseudogenes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49133" y="4103893"/>
            <a:ext cx="65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Fly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975556" y="4628446"/>
            <a:ext cx="818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Worm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063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5304</TotalTime>
  <Words>561</Words>
  <Application>Microsoft Macintosh PowerPoint</Application>
  <PresentationFormat>On-screen Show (4:3)</PresentationFormat>
  <Paragraphs>341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1_Office Theme</vt:lpstr>
      <vt:lpstr>PowerPoint Presentation</vt:lpstr>
      <vt:lpstr>Sequence Similarity Human</vt:lpstr>
      <vt:lpstr>Sequence Similarity Worm</vt:lpstr>
      <vt:lpstr>Sequence Similarity Fly</vt:lpstr>
      <vt:lpstr>Orthologs</vt:lpstr>
      <vt:lpstr>Case Study I – Ribosomal Protein S6  Human ENSG00000137154 – Worm Y71A12B.1 – Fly RpS6 </vt:lpstr>
      <vt:lpstr>PowerPoint Presentation</vt:lpstr>
    </vt:vector>
  </TitlesOfParts>
  <Company>Molecular Biophysics and Biochemistry 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Transcription Paper – Pseudogene Figure Panel</dc:title>
  <dc:creator>Cristina Sisu</dc:creator>
  <cp:lastModifiedBy>Cristina Sisu</cp:lastModifiedBy>
  <cp:revision>212</cp:revision>
  <dcterms:created xsi:type="dcterms:W3CDTF">2012-08-21T15:14:06Z</dcterms:created>
  <dcterms:modified xsi:type="dcterms:W3CDTF">2012-09-28T14:34:28Z</dcterms:modified>
</cp:coreProperties>
</file>