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849" autoAdjust="0"/>
  </p:normalViewPr>
  <p:slideViewPr>
    <p:cSldViewPr snapToGrid="0" snapToObjects="1">
      <p:cViewPr varScale="1">
        <p:scale>
          <a:sx n="131" d="100"/>
          <a:sy n="131" d="100"/>
        </p:scale>
        <p:origin x="-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6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4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3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9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3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9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1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6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3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5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9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2A384-C96E-CB4D-B1E9-6FE48EEA0D86}" type="datetimeFigureOut">
              <a:rPr lang="en-US" smtClean="0"/>
              <a:t>9/25/12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01571-DF41-5A42-A404-7786B55AE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1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Comparing retroduplication calls (Yale and Broad)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27, 2012</a:t>
            </a:r>
          </a:p>
          <a:p>
            <a:r>
              <a:rPr lang="en-US" dirty="0" smtClean="0"/>
              <a:t>Alexej Abyzov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70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69% of our calls are confirmed by Broad</a:t>
            </a:r>
          </a:p>
          <a:p>
            <a:r>
              <a:rPr lang="en-US" dirty="0" smtClean="0"/>
              <a:t>For &gt;54% of Broad calls we have no evidence of retroduplications</a:t>
            </a:r>
          </a:p>
          <a:p>
            <a:pPr lvl="1"/>
            <a:r>
              <a:rPr lang="en-US" dirty="0" smtClean="0"/>
              <a:t>Details Broad’s approach are not known</a:t>
            </a:r>
          </a:p>
          <a:p>
            <a:pPr lvl="1"/>
            <a:r>
              <a:rPr lang="en-US" dirty="0" smtClean="0"/>
              <a:t>Quality of their set is not known</a:t>
            </a:r>
          </a:p>
          <a:p>
            <a:pPr lvl="1"/>
            <a:r>
              <a:rPr lang="en-US" dirty="0" smtClean="0"/>
              <a:t>Coverage and sequencing data are very different</a:t>
            </a:r>
          </a:p>
          <a:p>
            <a:r>
              <a:rPr lang="en-US" dirty="0" smtClean="0"/>
              <a:t>Analysis of </a:t>
            </a:r>
            <a:r>
              <a:rPr lang="en-US" dirty="0" err="1" smtClean="0"/>
              <a:t>exome</a:t>
            </a:r>
            <a:r>
              <a:rPr lang="en-US" dirty="0" smtClean="0"/>
              <a:t> data by our approach can shed light on why we have differences</a:t>
            </a:r>
          </a:p>
          <a:p>
            <a:r>
              <a:rPr lang="en-US" dirty="0" smtClean="0"/>
              <a:t>Can we use Broad calls as a validation/confirmation approach for </a:t>
            </a:r>
            <a:r>
              <a:rPr lang="en-US" smtClean="0"/>
              <a:t>our calls?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0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Analyzed data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Yale (147 calls)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Low coverage population</a:t>
            </a:r>
          </a:p>
          <a:p>
            <a:pPr lvl="1"/>
            <a:r>
              <a:rPr lang="en-US" dirty="0" smtClean="0"/>
              <a:t>ASW</a:t>
            </a:r>
          </a:p>
          <a:p>
            <a:pPr lvl="1"/>
            <a:r>
              <a:rPr lang="en-US" dirty="0" smtClean="0"/>
              <a:t>CEU</a:t>
            </a:r>
          </a:p>
          <a:p>
            <a:pPr lvl="1"/>
            <a:r>
              <a:rPr lang="en-US" dirty="0" smtClean="0"/>
              <a:t>CHB</a:t>
            </a:r>
          </a:p>
          <a:p>
            <a:pPr lvl="1"/>
            <a:r>
              <a:rPr lang="en-US" dirty="0" smtClean="0"/>
              <a:t>CHS</a:t>
            </a:r>
          </a:p>
          <a:p>
            <a:pPr lvl="1"/>
            <a:r>
              <a:rPr lang="en-US" dirty="0" smtClean="0"/>
              <a:t>CLM</a:t>
            </a:r>
          </a:p>
          <a:p>
            <a:pPr lvl="1"/>
            <a:r>
              <a:rPr lang="en-US" dirty="0" smtClean="0"/>
              <a:t>FIN</a:t>
            </a:r>
          </a:p>
          <a:p>
            <a:pPr lvl="1"/>
            <a:r>
              <a:rPr lang="en-US" dirty="0" smtClean="0"/>
              <a:t>GBR</a:t>
            </a:r>
          </a:p>
          <a:p>
            <a:pPr lvl="1"/>
            <a:r>
              <a:rPr lang="en-US" dirty="0" smtClean="0"/>
              <a:t>IBS</a:t>
            </a:r>
          </a:p>
          <a:p>
            <a:pPr lvl="1"/>
            <a:r>
              <a:rPr lang="en-US" dirty="0" smtClean="0"/>
              <a:t>JPT</a:t>
            </a:r>
          </a:p>
          <a:p>
            <a:pPr lvl="1"/>
            <a:r>
              <a:rPr lang="en-US" dirty="0" smtClean="0"/>
              <a:t>LWK</a:t>
            </a:r>
          </a:p>
          <a:p>
            <a:pPr lvl="1"/>
            <a:r>
              <a:rPr lang="en-US" dirty="0" smtClean="0"/>
              <a:t>MXL</a:t>
            </a:r>
          </a:p>
          <a:p>
            <a:pPr lvl="1"/>
            <a:r>
              <a:rPr lang="en-US" dirty="0" smtClean="0"/>
              <a:t>PUR</a:t>
            </a:r>
          </a:p>
          <a:p>
            <a:pPr lvl="1"/>
            <a:r>
              <a:rPr lang="en-US" dirty="0" smtClean="0"/>
              <a:t>TSI</a:t>
            </a:r>
          </a:p>
          <a:p>
            <a:pPr lvl="1"/>
            <a:r>
              <a:rPr lang="en-US" dirty="0" smtClean="0"/>
              <a:t>YRI</a:t>
            </a:r>
          </a:p>
          <a:p>
            <a:r>
              <a:rPr lang="en-US" dirty="0" smtClean="0"/>
              <a:t>High coverage trios</a:t>
            </a:r>
          </a:p>
          <a:p>
            <a:pPr lvl="1"/>
            <a:r>
              <a:rPr lang="en-US" dirty="0" smtClean="0"/>
              <a:t>YRI</a:t>
            </a:r>
          </a:p>
          <a:p>
            <a:pPr lvl="1"/>
            <a:r>
              <a:rPr lang="en-US" dirty="0" smtClean="0"/>
              <a:t>CEU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Broad (248 calls)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Exome</a:t>
            </a:r>
            <a:endParaRPr lang="en-US" dirty="0" smtClean="0"/>
          </a:p>
          <a:p>
            <a:pPr lvl="1"/>
            <a:r>
              <a:rPr lang="en-US" dirty="0" smtClean="0"/>
              <a:t>LWK</a:t>
            </a:r>
          </a:p>
          <a:p>
            <a:pPr lvl="1"/>
            <a:r>
              <a:rPr lang="en-US" dirty="0" smtClean="0"/>
              <a:t>MXL</a:t>
            </a:r>
          </a:p>
          <a:p>
            <a:pPr lvl="1"/>
            <a:r>
              <a:rPr lang="en-US" dirty="0" smtClean="0"/>
              <a:t>PUR</a:t>
            </a:r>
          </a:p>
          <a:p>
            <a:pPr lvl="1"/>
            <a:r>
              <a:rPr lang="en-US" dirty="0" smtClean="0"/>
              <a:t>TSI</a:t>
            </a:r>
          </a:p>
          <a:p>
            <a:pPr lvl="1"/>
            <a:r>
              <a:rPr lang="en-US" dirty="0" smtClean="0"/>
              <a:t>YRI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6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580146" y="2229850"/>
            <a:ext cx="3657600" cy="3657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512876" y="2229850"/>
            <a:ext cx="3657600" cy="3657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8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78175" y="3848915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47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4393" y="3848915"/>
            <a:ext cx="1126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 (81%)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53325" y="3848915"/>
            <a:ext cx="1126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(68%)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09393" y="1648150"/>
            <a:ext cx="260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                               Broad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3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Analyzed data</a:t>
            </a:r>
            <a:br>
              <a:rPr lang="en-US" dirty="0" smtClean="0"/>
            </a:br>
            <a:r>
              <a:rPr lang="en-US" dirty="0" smtClean="0"/>
              <a:t>(using the sample populations)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Yale (61 calls)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coverage populations</a:t>
            </a:r>
          </a:p>
          <a:p>
            <a:pPr lvl="1"/>
            <a:r>
              <a:rPr lang="en-US" dirty="0" smtClean="0"/>
              <a:t>LWK</a:t>
            </a:r>
          </a:p>
          <a:p>
            <a:pPr lvl="1"/>
            <a:r>
              <a:rPr lang="en-US" dirty="0" smtClean="0"/>
              <a:t>MXL</a:t>
            </a:r>
          </a:p>
          <a:p>
            <a:pPr lvl="1"/>
            <a:r>
              <a:rPr lang="en-US" dirty="0" smtClean="0"/>
              <a:t>PUR</a:t>
            </a:r>
          </a:p>
          <a:p>
            <a:pPr lvl="1"/>
            <a:r>
              <a:rPr lang="en-US" dirty="0" smtClean="0"/>
              <a:t>TSI</a:t>
            </a:r>
          </a:p>
          <a:p>
            <a:pPr lvl="1"/>
            <a:r>
              <a:rPr lang="en-US" dirty="0" smtClean="0"/>
              <a:t>YRI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Broad (248 calls)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Exome</a:t>
            </a:r>
            <a:r>
              <a:rPr lang="en-US" dirty="0" smtClean="0"/>
              <a:t> populations</a:t>
            </a:r>
          </a:p>
          <a:p>
            <a:pPr lvl="1"/>
            <a:r>
              <a:rPr lang="en-US" dirty="0" smtClean="0"/>
              <a:t>LWK</a:t>
            </a:r>
          </a:p>
          <a:p>
            <a:pPr lvl="1"/>
            <a:r>
              <a:rPr lang="en-US" dirty="0" smtClean="0"/>
              <a:t>MXL</a:t>
            </a:r>
          </a:p>
          <a:p>
            <a:pPr lvl="1"/>
            <a:r>
              <a:rPr lang="en-US" dirty="0" smtClean="0"/>
              <a:t>PUR</a:t>
            </a:r>
          </a:p>
          <a:p>
            <a:pPr lvl="1"/>
            <a:r>
              <a:rPr lang="en-US" dirty="0" smtClean="0"/>
              <a:t>TSI</a:t>
            </a:r>
          </a:p>
          <a:p>
            <a:pPr lvl="1"/>
            <a:r>
              <a:rPr lang="en-US" dirty="0" smtClean="0"/>
              <a:t>YRI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4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580146" y="2229850"/>
            <a:ext cx="3657600" cy="3657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512876" y="2229850"/>
            <a:ext cx="3657600" cy="3657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8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78175" y="3848915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04087" y="3848915"/>
            <a:ext cx="1126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206 (83%)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98735" y="3848915"/>
            <a:ext cx="100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 (31%)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09393" y="1648150"/>
            <a:ext cx="260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                               Broad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1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Analyzed data</a:t>
            </a:r>
            <a:br>
              <a:rPr lang="en-US" dirty="0" smtClean="0"/>
            </a:br>
            <a:r>
              <a:rPr lang="en-US" dirty="0" smtClean="0"/>
              <a:t>(filtering Broad calls)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Yale (61 calls)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coverage populations</a:t>
            </a:r>
          </a:p>
          <a:p>
            <a:pPr lvl="1"/>
            <a:r>
              <a:rPr lang="en-US" dirty="0" smtClean="0"/>
              <a:t>LWK</a:t>
            </a:r>
          </a:p>
          <a:p>
            <a:pPr lvl="1"/>
            <a:r>
              <a:rPr lang="en-US" dirty="0" smtClean="0"/>
              <a:t>MXL</a:t>
            </a:r>
          </a:p>
          <a:p>
            <a:pPr lvl="1"/>
            <a:r>
              <a:rPr lang="en-US" dirty="0" smtClean="0"/>
              <a:t>PUR</a:t>
            </a:r>
          </a:p>
          <a:p>
            <a:pPr lvl="1"/>
            <a:r>
              <a:rPr lang="en-US" dirty="0" smtClean="0"/>
              <a:t>TSI</a:t>
            </a:r>
          </a:p>
          <a:p>
            <a:pPr lvl="1"/>
            <a:r>
              <a:rPr lang="en-US" dirty="0" smtClean="0"/>
              <a:t>YRI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Broad (112 calls)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Exome</a:t>
            </a:r>
            <a:r>
              <a:rPr lang="en-US" dirty="0" smtClean="0"/>
              <a:t> populations</a:t>
            </a:r>
          </a:p>
          <a:p>
            <a:pPr lvl="1"/>
            <a:r>
              <a:rPr lang="en-US" dirty="0" smtClean="0"/>
              <a:t>LWK</a:t>
            </a:r>
          </a:p>
          <a:p>
            <a:pPr lvl="1"/>
            <a:r>
              <a:rPr lang="en-US" dirty="0" smtClean="0"/>
              <a:t>MXL</a:t>
            </a:r>
          </a:p>
          <a:p>
            <a:pPr lvl="1"/>
            <a:r>
              <a:rPr lang="en-US" dirty="0" smtClean="0"/>
              <a:t>PUR</a:t>
            </a:r>
          </a:p>
          <a:p>
            <a:pPr lvl="1"/>
            <a:r>
              <a:rPr lang="en-US" dirty="0" smtClean="0"/>
              <a:t>TSI</a:t>
            </a:r>
          </a:p>
          <a:p>
            <a:pPr lvl="1"/>
            <a:r>
              <a:rPr lang="en-US" dirty="0" smtClean="0"/>
              <a:t>YRI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21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580146" y="2229850"/>
            <a:ext cx="3657600" cy="3657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512876" y="2229850"/>
            <a:ext cx="3657600" cy="3657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8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78175" y="3848915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55617" y="3848915"/>
            <a:ext cx="100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70 (63%)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43631" y="3848915"/>
            <a:ext cx="100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 (31%)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09393" y="1648150"/>
            <a:ext cx="260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                               Broad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09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Analyzed data</a:t>
            </a:r>
            <a:br>
              <a:rPr lang="en-US" dirty="0" smtClean="0"/>
            </a:br>
            <a:r>
              <a:rPr lang="en-US" dirty="0" smtClean="0"/>
              <a:t>(using genes with evidence)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Yale </a:t>
            </a:r>
            <a:r>
              <a:rPr lang="en-US" dirty="0" smtClean="0"/>
              <a:t>(</a:t>
            </a:r>
            <a:r>
              <a:rPr lang="en-US" dirty="0" smtClean="0"/>
              <a:t>390</a:t>
            </a:r>
            <a:r>
              <a:rPr lang="en-US" dirty="0" smtClean="0"/>
              <a:t> </a:t>
            </a:r>
            <a:r>
              <a:rPr lang="en-US" dirty="0" smtClean="0"/>
              <a:t>calls)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coverage populations</a:t>
            </a:r>
          </a:p>
          <a:p>
            <a:pPr lvl="1"/>
            <a:r>
              <a:rPr lang="en-US" dirty="0" smtClean="0"/>
              <a:t>LWK</a:t>
            </a:r>
          </a:p>
          <a:p>
            <a:pPr lvl="1"/>
            <a:r>
              <a:rPr lang="en-US" dirty="0" smtClean="0"/>
              <a:t>MXL</a:t>
            </a:r>
          </a:p>
          <a:p>
            <a:pPr lvl="1"/>
            <a:r>
              <a:rPr lang="en-US" dirty="0" smtClean="0"/>
              <a:t>PUR</a:t>
            </a:r>
          </a:p>
          <a:p>
            <a:pPr lvl="1"/>
            <a:r>
              <a:rPr lang="en-US" dirty="0" smtClean="0"/>
              <a:t>TSI</a:t>
            </a:r>
          </a:p>
          <a:p>
            <a:pPr lvl="1"/>
            <a:r>
              <a:rPr lang="en-US" dirty="0" smtClean="0"/>
              <a:t>YRI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Broad (112 calls)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Exome</a:t>
            </a:r>
            <a:r>
              <a:rPr lang="en-US" dirty="0" smtClean="0"/>
              <a:t> populations</a:t>
            </a:r>
          </a:p>
          <a:p>
            <a:pPr lvl="1"/>
            <a:r>
              <a:rPr lang="en-US" dirty="0" smtClean="0"/>
              <a:t>LWK</a:t>
            </a:r>
          </a:p>
          <a:p>
            <a:pPr lvl="1"/>
            <a:r>
              <a:rPr lang="en-US" dirty="0" smtClean="0"/>
              <a:t>MXL</a:t>
            </a:r>
          </a:p>
          <a:p>
            <a:pPr lvl="1"/>
            <a:r>
              <a:rPr lang="en-US" dirty="0" smtClean="0"/>
              <a:t>PUR</a:t>
            </a:r>
          </a:p>
          <a:p>
            <a:pPr lvl="1"/>
            <a:r>
              <a:rPr lang="en-US" dirty="0" smtClean="0"/>
              <a:t>TSI</a:t>
            </a:r>
          </a:p>
          <a:p>
            <a:pPr lvl="1"/>
            <a:r>
              <a:rPr lang="en-US" dirty="0" smtClean="0"/>
              <a:t>YRI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580146" y="2229850"/>
            <a:ext cx="3657600" cy="3657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512876" y="2229850"/>
            <a:ext cx="3657600" cy="3657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8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78175" y="3848915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55617" y="3848915"/>
            <a:ext cx="100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61 (54%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43631" y="3848915"/>
            <a:ext cx="1126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309 (86%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09393" y="1648150"/>
            <a:ext cx="260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                               Broad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6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264</Words>
  <Application>Microsoft Macintosh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Comparing retroduplication calls (Yale and Broad)</vt:lpstr>
      <vt:lpstr>Analyzed data</vt:lpstr>
      <vt:lpstr>Overlap</vt:lpstr>
      <vt:lpstr>Analyzed data (using the sample populations)</vt:lpstr>
      <vt:lpstr>Overlap</vt:lpstr>
      <vt:lpstr>Analyzed data (filtering Broad calls)</vt:lpstr>
      <vt:lpstr>Overlap</vt:lpstr>
      <vt:lpstr>Analyzed data (using genes with evidence)</vt:lpstr>
      <vt:lpstr>Overlap</vt:lpstr>
      <vt:lpstr>Conclusion</vt:lpstr>
    </vt:vector>
  </TitlesOfParts>
  <Company>Yale univesity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retroduplication calls (Yale and Broad)</dc:title>
  <dc:creator>Alexej Abyzov</dc:creator>
  <cp:lastModifiedBy>Alexej Abyzov</cp:lastModifiedBy>
  <cp:revision>28</cp:revision>
  <dcterms:created xsi:type="dcterms:W3CDTF">2012-09-25T16:47:40Z</dcterms:created>
  <dcterms:modified xsi:type="dcterms:W3CDTF">2012-09-25T21:48:33Z</dcterms:modified>
</cp:coreProperties>
</file>