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449" r:id="rId3"/>
    <p:sldId id="451" r:id="rId4"/>
    <p:sldId id="404" r:id="rId5"/>
    <p:sldId id="429" r:id="rId6"/>
    <p:sldId id="430" r:id="rId7"/>
    <p:sldId id="431" r:id="rId8"/>
    <p:sldId id="436" r:id="rId9"/>
    <p:sldId id="406" r:id="rId10"/>
    <p:sldId id="432" r:id="rId11"/>
    <p:sldId id="437" r:id="rId12"/>
    <p:sldId id="405" r:id="rId13"/>
    <p:sldId id="407" r:id="rId14"/>
    <p:sldId id="438" r:id="rId15"/>
    <p:sldId id="408" r:id="rId16"/>
    <p:sldId id="439" r:id="rId17"/>
    <p:sldId id="410" r:id="rId18"/>
    <p:sldId id="440" r:id="rId19"/>
    <p:sldId id="434" r:id="rId20"/>
    <p:sldId id="445" r:id="rId21"/>
    <p:sldId id="458" r:id="rId22"/>
    <p:sldId id="443" r:id="rId23"/>
    <p:sldId id="444" r:id="rId24"/>
    <p:sldId id="446" r:id="rId25"/>
    <p:sldId id="447" r:id="rId26"/>
    <p:sldId id="448" r:id="rId27"/>
    <p:sldId id="452" r:id="rId28"/>
    <p:sldId id="300" r:id="rId29"/>
    <p:sldId id="461" r:id="rId30"/>
    <p:sldId id="260" r:id="rId31"/>
    <p:sldId id="459" r:id="rId32"/>
    <p:sldId id="262" r:id="rId33"/>
    <p:sldId id="463" r:id="rId34"/>
    <p:sldId id="460" r:id="rId35"/>
    <p:sldId id="455" r:id="rId36"/>
    <p:sldId id="265" r:id="rId37"/>
    <p:sldId id="266" r:id="rId38"/>
    <p:sldId id="267" r:id="rId39"/>
    <p:sldId id="464" r:id="rId40"/>
    <p:sldId id="465" r:id="rId41"/>
    <p:sldId id="466" r:id="rId42"/>
    <p:sldId id="467" r:id="rId43"/>
    <p:sldId id="468" r:id="rId44"/>
    <p:sldId id="427" r:id="rId45"/>
    <p:sldId id="453" r:id="rId46"/>
    <p:sldId id="274" r:id="rId47"/>
  </p:sldIdLst>
  <p:sldSz cx="9144000" cy="6858000" type="screen4x3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8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5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1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9184" autoAdjust="0"/>
  </p:normalViewPr>
  <p:slideViewPr>
    <p:cSldViewPr snapToGrid="0" snapToObjects="1">
      <p:cViewPr varScale="1">
        <p:scale>
          <a:sx n="130" d="100"/>
          <a:sy n="130" d="100"/>
        </p:scale>
        <p:origin x="-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4976F-D0C1-444C-B255-A852A33AF959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9D3DD-9C98-F443-A71A-6BE4F08572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1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1B9E1-179E-F74A-BF0C-7A05391967EC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2BDCC-AB1C-A44E-AA5D-2A5EB8FE23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3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8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5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1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Split-read and paired-end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Needle in haystack.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can be used to study somatic </a:t>
            </a:r>
            <a:r>
              <a:rPr lang="en-US" dirty="0" err="1" smtClean="0"/>
              <a:t>CNVs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non-cancer but it is obvious it can be applied to cancer.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2BDCC-AB1C-A44E-AA5D-2A5EB8FE23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Insertions/deletion are extreme reference bias.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</a:t>
            </a:r>
            <a:r>
              <a:rPr lang="en-US" dirty="0" err="1" smtClean="0"/>
              <a:t>Ψgenes</a:t>
            </a:r>
            <a:r>
              <a:rPr lang="en-US" dirty="0" smtClean="0"/>
              <a:t> are processed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Split-read and paired-end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E5E6-4A44-7C48-8B70-03F90AAB12CE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AB53-AD74-5A4A-A6FE-A104583FB97F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86A2-8DCA-D54D-A02D-811E886E7CB5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733F-96B4-0944-A93D-895B6DEC1CA7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9DB4-9859-8E42-9BFB-595CAE3F061B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D76E-FE61-C24D-8A20-CA60D9F5D30C}" type="datetime1">
              <a:rPr lang="en-US" smtClean="0"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77" indent="0">
              <a:buNone/>
              <a:defRPr sz="19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1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4"/>
            <a:ext cx="4040188" cy="3951289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77" indent="0">
              <a:buNone/>
              <a:defRPr sz="19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1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4"/>
            <a:ext cx="4041775" cy="3951289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52BD-0353-7143-B15A-8AF94A12FD6E}" type="datetime1">
              <a:rPr lang="en-US" smtClean="0"/>
              <a:t>9/19/12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9D0F-5125-434E-A0ED-3522D638C08F}" type="datetime1">
              <a:rPr lang="en-US" smtClean="0"/>
              <a:t>9/19/12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932F-5BCE-624B-BA57-0FE00769DAF0}" type="datetime1">
              <a:rPr lang="en-US" smtClean="0"/>
              <a:t>9/19/12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100"/>
            </a:lvl3pPr>
            <a:lvl4pPr marL="1371531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2" indent="0">
              <a:buNone/>
              <a:defRPr sz="900"/>
            </a:lvl7pPr>
            <a:lvl8pPr marL="3200241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691D-00FA-254A-B4E7-119FDC25BF8D}" type="datetime1">
              <a:rPr lang="en-US" smtClean="0"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500"/>
            </a:lvl3pPr>
            <a:lvl4pPr marL="1371531" indent="0">
              <a:buNone/>
              <a:defRPr sz="1900"/>
            </a:lvl4pPr>
            <a:lvl5pPr marL="1828708" indent="0">
              <a:buNone/>
              <a:defRPr sz="1900"/>
            </a:lvl5pPr>
            <a:lvl6pPr marL="2285885" indent="0">
              <a:buNone/>
              <a:defRPr sz="1900"/>
            </a:lvl6pPr>
            <a:lvl7pPr marL="2743062" indent="0">
              <a:buNone/>
              <a:defRPr sz="1900"/>
            </a:lvl7pPr>
            <a:lvl8pPr marL="3200241" indent="0">
              <a:buNone/>
              <a:defRPr sz="1900"/>
            </a:lvl8pPr>
            <a:lvl9pPr marL="3657418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100"/>
            </a:lvl3pPr>
            <a:lvl4pPr marL="1371531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2" indent="0">
              <a:buNone/>
              <a:defRPr sz="900"/>
            </a:lvl7pPr>
            <a:lvl8pPr marL="3200241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2025-6DD7-A049-BC6B-F1A630636EC0}" type="datetime1">
              <a:rPr lang="en-US" smtClean="0"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6" tIns="45717" rIns="91436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6" tIns="45717" rIns="91436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4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109-61C9-104F-AA71-597D66B7D502}" type="datetime1">
              <a:rPr lang="en-US" smtClean="0"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4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4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4" indent="-285737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45717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7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457177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5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1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8526"/>
            <a:ext cx="7772400" cy="2693274"/>
          </a:xfrm>
        </p:spPr>
        <p:txBody>
          <a:bodyPr>
            <a:normAutofit/>
          </a:bodyPr>
          <a:lstStyle/>
          <a:p>
            <a:r>
              <a:rPr lang="en-US" dirty="0" smtClean="0"/>
              <a:t>Group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559" y="3311398"/>
            <a:ext cx="7573962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Alexej Abyzov</a:t>
            </a:r>
          </a:p>
          <a:p>
            <a:r>
              <a:rPr lang="en-US" dirty="0" smtClean="0"/>
              <a:t>September </a:t>
            </a:r>
            <a:r>
              <a:rPr lang="en-US" dirty="0" smtClean="0"/>
              <a:t>19, </a:t>
            </a:r>
            <a:r>
              <a:rPr lang="en-US" dirty="0" smtClean="0"/>
              <a:t>2012               </a:t>
            </a:r>
            <a:endParaRPr lang="en-US" sz="9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 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875324"/>
            <a:ext cx="7805770" cy="5852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77"/>
            <a:ext cx="8229600" cy="1143000"/>
          </a:xfrm>
        </p:spPr>
        <p:txBody>
          <a:bodyPr/>
          <a:lstStyle/>
          <a:p>
            <a:r>
              <a:rPr lang="en-US" dirty="0" smtClean="0"/>
              <a:t>LM-</a:t>
            </a:r>
            <a:r>
              <a:rPr lang="en-US" dirty="0" err="1" smtClean="0"/>
              <a:t>CNVs</a:t>
            </a:r>
            <a:r>
              <a:rPr lang="en-US" dirty="0" smtClean="0"/>
              <a:t> are not burden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8002652" y="2438237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190471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Validation of LM-CNVs by </a:t>
            </a:r>
            <a:r>
              <a:rPr lang="en-US" dirty="0" err="1" smtClean="0"/>
              <a:t>qPCR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1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79" y="0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523" y="898973"/>
            <a:ext cx="1967197" cy="92332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33 </a:t>
            </a:r>
            <a:r>
              <a:rPr lang="en-US" dirty="0" err="1" smtClean="0"/>
              <a:t>qPCR</a:t>
            </a:r>
            <a:endParaRPr lang="en-US" dirty="0"/>
          </a:p>
          <a:p>
            <a:r>
              <a:rPr lang="en-US" dirty="0" smtClean="0"/>
              <a:t>validated LM-CNVs</a:t>
            </a:r>
          </a:p>
          <a:p>
            <a:r>
              <a:rPr lang="en-US" dirty="0" smtClean="0"/>
              <a:t>in 15 </a:t>
            </a:r>
            <a:r>
              <a:rPr lang="en-US" dirty="0" err="1" smtClean="0"/>
              <a:t>hiPSC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3" y="6570145"/>
            <a:ext cx="1614518" cy="261604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  <p:sp>
        <p:nvSpPr>
          <p:cNvPr id="3" name="Rectangle 2"/>
          <p:cNvSpPr/>
          <p:nvPr/>
        </p:nvSpPr>
        <p:spPr>
          <a:xfrm>
            <a:off x="7678603" y="78154"/>
            <a:ext cx="1426308" cy="6643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923" y="3840054"/>
            <a:ext cx="1260561" cy="954101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+Validated in</a:t>
            </a:r>
          </a:p>
          <a:p>
            <a:r>
              <a:rPr lang="en-US" sz="1400" b="1" dirty="0">
                <a:solidFill>
                  <a:schemeClr val="accent3"/>
                </a:solidFill>
              </a:rPr>
              <a:t>late passage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-Invalidated in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late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4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origin of  LM-</a:t>
            </a:r>
            <a:r>
              <a:rPr lang="en-US" dirty="0" err="1" smtClean="0"/>
              <a:t>CNVs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13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13" y="6570145"/>
            <a:ext cx="1614518" cy="261604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23" y="3840054"/>
            <a:ext cx="1260561" cy="954101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+Validated in</a:t>
            </a:r>
          </a:p>
          <a:p>
            <a:r>
              <a:rPr lang="en-US" sz="1400" b="1" dirty="0">
                <a:solidFill>
                  <a:schemeClr val="accent3"/>
                </a:solidFill>
              </a:rPr>
              <a:t>late passage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-Invalidated in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late passage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57224" y="1123461"/>
            <a:ext cx="4757623" cy="36576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32068" y="78154"/>
            <a:ext cx="1426308" cy="6643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3.CNratio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8" y="1024265"/>
            <a:ext cx="8229600" cy="5497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93"/>
            <a:ext cx="8229600" cy="1143000"/>
          </a:xfrm>
        </p:spPr>
        <p:txBody>
          <a:bodyPr/>
          <a:lstStyle/>
          <a:p>
            <a:r>
              <a:rPr lang="en-US" dirty="0" smtClean="0"/>
              <a:t>Read Depth and </a:t>
            </a:r>
            <a:r>
              <a:rPr lang="en-US" dirty="0" err="1" smtClean="0"/>
              <a:t>qPCR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356" y="1557477"/>
            <a:ext cx="1740748" cy="923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Validated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Invalidated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Negative control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12855" y="4347958"/>
            <a:ext cx="454245" cy="45720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61187" y="1857548"/>
            <a:ext cx="454245" cy="45720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68240" y="4347959"/>
            <a:ext cx="3286919" cy="923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Expected outcome for</a:t>
            </a:r>
          </a:p>
          <a:p>
            <a:r>
              <a:rPr lang="en-US" dirty="0" smtClean="0"/>
              <a:t>homogeneous cell populations in</a:t>
            </a:r>
          </a:p>
          <a:p>
            <a:r>
              <a:rPr lang="en-US" dirty="0" smtClean="0"/>
              <a:t>fibroblast and </a:t>
            </a:r>
            <a:r>
              <a:rPr lang="en-US" dirty="0" err="1" smtClean="0"/>
              <a:t>hiPSC</a:t>
            </a:r>
            <a:endParaRPr lang="en-US" dirty="0"/>
          </a:p>
        </p:txBody>
      </p:sp>
      <p:cxnSp>
        <p:nvCxnSpPr>
          <p:cNvPr id="15" name="Straight Arrow Connector 14"/>
          <p:cNvCxnSpPr>
            <a:endCxn id="12" idx="3"/>
          </p:cNvCxnSpPr>
          <p:nvPr/>
        </p:nvCxnSpPr>
        <p:spPr>
          <a:xfrm flipV="1">
            <a:off x="6716927" y="2247793"/>
            <a:ext cx="210782" cy="221672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3467103" y="4635351"/>
            <a:ext cx="1601136" cy="17427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99546" y="1338712"/>
            <a:ext cx="2487008" cy="36932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Pearson correlation 0.96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453" y="6552012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80330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LM-CNV preexisted in</a:t>
            </a:r>
            <a:br>
              <a:rPr lang="en-US" dirty="0" smtClean="0"/>
            </a:br>
            <a:r>
              <a:rPr lang="en-US" dirty="0" smtClean="0"/>
              <a:t>fibroblast populations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2938" y="-422274"/>
            <a:ext cx="3008313" cy="1162050"/>
          </a:xfrm>
        </p:spPr>
        <p:txBody>
          <a:bodyPr/>
          <a:lstStyle/>
          <a:p>
            <a:r>
              <a:rPr lang="en-US" dirty="0" smtClean="0"/>
              <a:t>Hypothesis about</a:t>
            </a:r>
            <a:br>
              <a:rPr lang="en-US" dirty="0" smtClean="0"/>
            </a:br>
            <a:r>
              <a:rPr lang="en-US" dirty="0" smtClean="0"/>
              <a:t>somatic </a:t>
            </a:r>
            <a:r>
              <a:rPr lang="en-US" dirty="0" err="1" smtClean="0"/>
              <a:t>CNVs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02938" y="739778"/>
            <a:ext cx="3008313" cy="1568599"/>
          </a:xfrm>
        </p:spPr>
        <p:txBody>
          <a:bodyPr/>
          <a:lstStyle/>
          <a:p>
            <a:r>
              <a:rPr lang="en-US" dirty="0" smtClean="0"/>
              <a:t>1) Somatic </a:t>
            </a:r>
            <a:r>
              <a:rPr lang="en-US" dirty="0" err="1" smtClean="0"/>
              <a:t>CNVs</a:t>
            </a:r>
            <a:r>
              <a:rPr lang="en-US" dirty="0" smtClean="0"/>
              <a:t> present in few fibroblast cells (i.e., at low allele frequency) give rise to </a:t>
            </a:r>
            <a:r>
              <a:rPr lang="en-US" dirty="0" err="1" smtClean="0"/>
              <a:t>hiPSC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err="1" smtClean="0"/>
              <a:t>hiPSC</a:t>
            </a:r>
            <a:r>
              <a:rPr lang="en-US" dirty="0" smtClean="0"/>
              <a:t> colonies are derived from a single (or just a few) fibroblast cell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r="946"/>
          <a:stretch>
            <a:fillRect/>
          </a:stretch>
        </p:blipFill>
        <p:spPr>
          <a:xfrm>
            <a:off x="232066" y="0"/>
            <a:ext cx="5530762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57778" y="210626"/>
            <a:ext cx="1605048" cy="172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10603" y="609292"/>
            <a:ext cx="1605048" cy="172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6501" y="0"/>
            <a:ext cx="28491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pic>
        <p:nvPicPr>
          <p:cNvPr id="11" name="Picture 10" descr="S1123_01 #3#4 chrX DUP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63" y="2825417"/>
            <a:ext cx="2743200" cy="545910"/>
          </a:xfrm>
          <a:prstGeom prst="rect">
            <a:avLst/>
          </a:prstGeom>
        </p:spPr>
      </p:pic>
      <p:pic>
        <p:nvPicPr>
          <p:cNvPr id="12" name="Picture 11" descr="s1123_01 #3#4 chrx DUP_10ng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63" y="4010935"/>
            <a:ext cx="2743200" cy="677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82527" y="2440479"/>
            <a:ext cx="2999860" cy="430881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r>
              <a:rPr lang="en-US" sz="1100" b="1" dirty="0">
                <a:solidFill>
                  <a:schemeClr val="accent6"/>
                </a:solidFill>
              </a:rPr>
              <a:t>Excess of DNA input from fibroblast </a:t>
            </a:r>
          </a:p>
          <a:p>
            <a:r>
              <a:rPr lang="en-US" sz="1100" dirty="0" err="1"/>
              <a:t>hiPSC</a:t>
            </a:r>
            <a:r>
              <a:rPr lang="en-US" sz="1100" dirty="0"/>
              <a:t> #3        </a:t>
            </a:r>
            <a:r>
              <a:rPr lang="en-US" sz="1100" dirty="0" err="1"/>
              <a:t>hiPSC</a:t>
            </a:r>
            <a:r>
              <a:rPr lang="en-US" sz="1100" dirty="0"/>
              <a:t> #4    Fibroblast      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7164" y="3610825"/>
            <a:ext cx="3004086" cy="430881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r>
              <a:rPr lang="en-US" sz="1100" b="1" dirty="0">
                <a:solidFill>
                  <a:schemeClr val="accent6"/>
                </a:solidFill>
              </a:rPr>
              <a:t>Equal DNA input</a:t>
            </a:r>
          </a:p>
          <a:p>
            <a:r>
              <a:rPr lang="en-US" sz="1100" dirty="0" err="1"/>
              <a:t>hiPSC</a:t>
            </a:r>
            <a:r>
              <a:rPr lang="en-US" sz="1100" dirty="0"/>
              <a:t> #3        </a:t>
            </a:r>
            <a:r>
              <a:rPr lang="en-US" sz="1100" dirty="0" err="1"/>
              <a:t>hiPSC</a:t>
            </a:r>
            <a:r>
              <a:rPr lang="en-US" sz="1100" dirty="0"/>
              <a:t> #4     Fibroblast    Control</a:t>
            </a:r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6011391" y="5052531"/>
            <a:ext cx="3008313" cy="1066950"/>
          </a:xfrm>
          <a:prstGeom prst="rect">
            <a:avLst/>
          </a:prstGeom>
        </p:spPr>
        <p:txBody>
          <a:bodyPr vert="horz" lIns="91436" tIns="45717" rIns="91436" bIns="45717" rtlCol="0">
            <a:norm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10 </a:t>
            </a:r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</a:rPr>
              <a:t>50%</a:t>
            </a:r>
            <a:r>
              <a:rPr lang="en-US" sz="1400" b="1" dirty="0">
                <a:solidFill>
                  <a:srgbClr val="FF0000"/>
                </a:solidFill>
              </a:rPr>
              <a:t>) out of </a:t>
            </a:r>
            <a:r>
              <a:rPr lang="en-US" sz="1400" b="1" dirty="0" smtClean="0">
                <a:solidFill>
                  <a:srgbClr val="FF0000"/>
                </a:solidFill>
              </a:rPr>
              <a:t>20 </a:t>
            </a:r>
            <a:r>
              <a:rPr lang="en-US" sz="1400" b="1" dirty="0">
                <a:solidFill>
                  <a:srgbClr val="FF0000"/>
                </a:solidFill>
              </a:rPr>
              <a:t>CNVs tested are present in fibroblast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7517" y="6475257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398997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  <p:bldP spid="10" grpId="0" animBg="1"/>
      <p:bldP spid="8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684"/>
            <a:ext cx="8229600" cy="1143000"/>
          </a:xfrm>
        </p:spPr>
        <p:txBody>
          <a:bodyPr/>
          <a:lstStyle/>
          <a:p>
            <a:r>
              <a:rPr lang="en-US" dirty="0" smtClean="0"/>
              <a:t>Example (S1123-03 #17)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95" y="1143588"/>
            <a:ext cx="7315200" cy="5606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02652" y="2438237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25149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cycles of amplification</a:t>
            </a:r>
            <a:br>
              <a:rPr lang="en-US" dirty="0" smtClean="0"/>
            </a:br>
            <a:r>
              <a:rPr lang="en-US" dirty="0" smtClean="0"/>
              <a:t>(S1123-01 #3)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58" y="1417638"/>
            <a:ext cx="5486400" cy="4775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02652" y="2438237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175971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r>
              <a:rPr lang="en-US" dirty="0" smtClean="0"/>
              <a:t>Variability in retroduplications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digital droplet PCR (</a:t>
            </a:r>
            <a:r>
              <a:rPr lang="en-US" dirty="0" err="1" smtClean="0"/>
              <a:t>ddPCR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for estimating cell</a:t>
            </a:r>
            <a:br>
              <a:rPr lang="en-US" dirty="0" smtClean="0"/>
            </a:br>
            <a:r>
              <a:rPr lang="en-US" dirty="0" smtClean="0"/>
              <a:t>frequency of somatic CNV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ddPCR</a:t>
            </a:r>
            <a:r>
              <a:rPr lang="en-US" dirty="0" smtClean="0"/>
              <a:t> by </a:t>
            </a:r>
            <a:r>
              <a:rPr lang="en-US" dirty="0" err="1" smtClean="0"/>
              <a:t>QuantaLife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11" y="1283679"/>
            <a:ext cx="3998115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575" r="3731"/>
          <a:stretch/>
        </p:blipFill>
        <p:spPr>
          <a:xfrm>
            <a:off x="4366846" y="1518139"/>
            <a:ext cx="4669692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 descr="figure 2 new.abyzov.fv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4"/>
          <a:stretch/>
        </p:blipFill>
        <p:spPr>
          <a:xfrm>
            <a:off x="416434" y="-19538"/>
            <a:ext cx="761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 new.abyzov.fv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6"/>
          <a:stretch/>
        </p:blipFill>
        <p:spPr>
          <a:xfrm>
            <a:off x="313195" y="0"/>
            <a:ext cx="8693771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2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73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13" y="6570145"/>
            <a:ext cx="1614518" cy="261604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23" y="3840054"/>
            <a:ext cx="1260561" cy="954101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+Validated in</a:t>
            </a:r>
          </a:p>
          <a:p>
            <a:r>
              <a:rPr lang="en-US" sz="1400" b="1" dirty="0">
                <a:solidFill>
                  <a:schemeClr val="accent3"/>
                </a:solidFill>
              </a:rPr>
              <a:t>late passage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-Invalidated in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late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63"/>
            <a:ext cx="9144000" cy="535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482" y="1181823"/>
            <a:ext cx="223651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Genes in duplications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Genes in deletions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2323" y="6120417"/>
            <a:ext cx="3302031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RPKM in </a:t>
            </a:r>
            <a:r>
              <a:rPr lang="en-US" b="1" dirty="0" err="1" smtClean="0"/>
              <a:t>hiPSC</a:t>
            </a:r>
            <a:r>
              <a:rPr lang="en-US" b="1" dirty="0" smtClean="0"/>
              <a:t> without LM-CNV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230716" y="2411105"/>
            <a:ext cx="300143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RPKM for </a:t>
            </a:r>
            <a:r>
              <a:rPr lang="en-US" b="1" dirty="0" err="1" smtClean="0"/>
              <a:t>hiPSC</a:t>
            </a:r>
            <a:r>
              <a:rPr lang="en-US" b="1" dirty="0" smtClean="0"/>
              <a:t> with LM-CNV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7"/>
            <a:ext cx="8229600" cy="1143000"/>
          </a:xfrm>
        </p:spPr>
        <p:txBody>
          <a:bodyPr/>
          <a:lstStyle/>
          <a:p>
            <a:r>
              <a:rPr lang="en-US" dirty="0" smtClean="0"/>
              <a:t>LM</a:t>
            </a:r>
            <a:r>
              <a:rPr lang="en-US" dirty="0"/>
              <a:t>-</a:t>
            </a:r>
            <a:r>
              <a:rPr lang="en-US" dirty="0" smtClean="0"/>
              <a:t>CNVs affect gene expression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4482" y="2111637"/>
            <a:ext cx="1960535" cy="6463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Fischer’s exact test</a:t>
            </a:r>
          </a:p>
          <a:p>
            <a:r>
              <a:rPr lang="en-US" dirty="0" smtClean="0"/>
              <a:t>p-value = 0.01</a:t>
            </a:r>
          </a:p>
        </p:txBody>
      </p:sp>
    </p:spTree>
    <p:extLst>
      <p:ext uri="{BB962C8B-B14F-4D97-AF65-F5344CB8AC3E}">
        <p14:creationId xmlns:p14="http://schemas.microsoft.com/office/powerpoint/2010/main" val="61152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Reprogramming to </a:t>
            </a:r>
            <a:r>
              <a:rPr lang="en-US" dirty="0" err="1" smtClean="0"/>
              <a:t>hiPSC</a:t>
            </a:r>
            <a:r>
              <a:rPr lang="en-US" dirty="0" smtClean="0"/>
              <a:t> does not necessarily introduces </a:t>
            </a:r>
            <a:r>
              <a:rPr lang="en-US" i="1" dirty="0" smtClean="0"/>
              <a:t>de novo</a:t>
            </a:r>
            <a:r>
              <a:rPr lang="en-US" dirty="0" smtClean="0"/>
              <a:t> CNVs</a:t>
            </a:r>
          </a:p>
          <a:p>
            <a:r>
              <a:rPr lang="en-US" dirty="0" smtClean="0"/>
              <a:t>LM-CNVs represent a small increment to existing natural CNV variation between individuals</a:t>
            </a:r>
          </a:p>
          <a:p>
            <a:r>
              <a:rPr lang="en-US" dirty="0" smtClean="0"/>
              <a:t>&gt;50% of LM-CNVs were somatic CNVs in fibroblast</a:t>
            </a:r>
          </a:p>
          <a:p>
            <a:r>
              <a:rPr lang="en-US" b="1" dirty="0" smtClean="0"/>
              <a:t>30% of fibroblast cells carry somatic CNVs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6 out of 20 </a:t>
            </a:r>
            <a:r>
              <a:rPr lang="en-US" dirty="0" err="1"/>
              <a:t>hiPSC</a:t>
            </a:r>
            <a:r>
              <a:rPr lang="en-US" dirty="0"/>
              <a:t> lines have somatic fibroblast CNVs</a:t>
            </a:r>
            <a:r>
              <a:rPr lang="en-US" dirty="0" smtClean="0"/>
              <a:t>)</a:t>
            </a:r>
            <a:endParaRPr lang="en-US" b="1" dirty="0" smtClean="0"/>
          </a:p>
          <a:p>
            <a:r>
              <a:rPr lang="en-US" dirty="0" smtClean="0"/>
              <a:t>Cell frequency of somatic CNVs ranges from a fraction to a dozen of percent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3612" y="6356352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318174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r>
              <a:rPr lang="en-US" b="1" dirty="0" smtClean="0"/>
              <a:t>Variability in retroduplications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rc 370"/>
          <p:cNvSpPr/>
          <p:nvPr/>
        </p:nvSpPr>
        <p:spPr>
          <a:xfrm flipV="1">
            <a:off x="4833289" y="3544050"/>
            <a:ext cx="1080768" cy="674653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306" name="Straight Connector 305"/>
          <p:cNvCxnSpPr/>
          <p:nvPr/>
        </p:nvCxnSpPr>
        <p:spPr>
          <a:xfrm rot="5400000" flipH="1" flipV="1">
            <a:off x="8703203" y="1059268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rot="16200000" flipV="1">
            <a:off x="8513600" y="1059268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rot="16200000" flipV="1">
            <a:off x="8779126" y="1463195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5400000" flipH="1" flipV="1">
            <a:off x="3827483" y="1059268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 flipV="1">
            <a:off x="3637880" y="1059268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6200000" flipH="1">
            <a:off x="2636218" y="965511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111479" y="1587549"/>
            <a:ext cx="604737" cy="5191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2727325" y="1587550"/>
            <a:ext cx="604110" cy="52120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89666" y="4817564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54988" y="5066935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89504" y="4940330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7429" y="5064378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296423" y="5065657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03343" y="4635970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93604" y="4638528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95418" y="4820122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296423" y="4759377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54089" y="4792208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263144" y="4825238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76677" y="6401409"/>
            <a:ext cx="176782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884518" y="6595880"/>
            <a:ext cx="461963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76678" y="3838031"/>
            <a:ext cx="671513" cy="74614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19579" y="3817396"/>
            <a:ext cx="669925" cy="27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82092" y="2765335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99003" y="3838034"/>
            <a:ext cx="671513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24363" y="3787233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26" name="TextBox 73"/>
          <p:cNvSpPr txBox="1">
            <a:spLocks noChangeArrowheads="1"/>
          </p:cNvSpPr>
          <p:nvPr/>
        </p:nvSpPr>
        <p:spPr bwMode="auto">
          <a:xfrm>
            <a:off x="2" y="2079705"/>
            <a:ext cx="1636202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charset="0"/>
              </a:rPr>
              <a:t>Split-read</a:t>
            </a:r>
          </a:p>
        </p:txBody>
      </p:sp>
      <p:sp>
        <p:nvSpPr>
          <p:cNvPr id="71727" name="TextBox 74"/>
          <p:cNvSpPr txBox="1">
            <a:spLocks noChangeArrowheads="1"/>
          </p:cNvSpPr>
          <p:nvPr/>
        </p:nvSpPr>
        <p:spPr bwMode="auto">
          <a:xfrm>
            <a:off x="4877" y="4139182"/>
            <a:ext cx="1930754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charset="0"/>
              </a:rPr>
              <a:t>Read-depth</a:t>
            </a:r>
          </a:p>
        </p:txBody>
      </p:sp>
      <p:sp>
        <p:nvSpPr>
          <p:cNvPr id="71742" name="TextBox 75"/>
          <p:cNvSpPr txBox="1">
            <a:spLocks noChangeArrowheads="1"/>
          </p:cNvSpPr>
          <p:nvPr/>
        </p:nvSpPr>
        <p:spPr bwMode="auto">
          <a:xfrm>
            <a:off x="4876" y="-134788"/>
            <a:ext cx="1961612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charset="0"/>
              </a:rPr>
              <a:t>Paired-ends</a:t>
            </a:r>
          </a:p>
        </p:txBody>
      </p:sp>
      <p:sp>
        <p:nvSpPr>
          <p:cNvPr id="71744" name="TextBox 78"/>
          <p:cNvSpPr txBox="1">
            <a:spLocks noChangeArrowheads="1"/>
          </p:cNvSpPr>
          <p:nvPr/>
        </p:nvSpPr>
        <p:spPr bwMode="auto">
          <a:xfrm>
            <a:off x="-93825" y="653214"/>
            <a:ext cx="171764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71745" name="TextBox 79"/>
          <p:cNvSpPr txBox="1">
            <a:spLocks noChangeArrowheads="1"/>
          </p:cNvSpPr>
          <p:nvPr/>
        </p:nvSpPr>
        <p:spPr bwMode="auto">
          <a:xfrm>
            <a:off x="-104150" y="1218219"/>
            <a:ext cx="1957153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1836912" y="1464780"/>
            <a:ext cx="7315200" cy="1586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224263" y="979007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305228" y="1464780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15535" y="14639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3045798" y="14639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830562" y="891693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2319274" y="367578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2580418" y="385834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2961420" y="76683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2245457" y="75572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58" name="TextBox 99"/>
          <p:cNvSpPr txBox="1">
            <a:spLocks noChangeArrowheads="1"/>
          </p:cNvSpPr>
          <p:nvPr/>
        </p:nvSpPr>
        <p:spPr bwMode="auto">
          <a:xfrm>
            <a:off x="342182" y="1522916"/>
            <a:ext cx="1230492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Read mapping</a:t>
            </a:r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1924152" y="1582016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3331439" y="1576483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8" name="TextBox 117"/>
          <p:cNvSpPr txBox="1">
            <a:spLocks noChangeArrowheads="1"/>
          </p:cNvSpPr>
          <p:nvPr/>
        </p:nvSpPr>
        <p:spPr bwMode="auto">
          <a:xfrm>
            <a:off x="257599" y="428992"/>
            <a:ext cx="1420197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Read sequencing</a:t>
            </a:r>
          </a:p>
        </p:txBody>
      </p:sp>
      <p:sp>
        <p:nvSpPr>
          <p:cNvPr id="71769" name="TextBox 137"/>
          <p:cNvSpPr txBox="1">
            <a:spLocks noChangeArrowheads="1"/>
          </p:cNvSpPr>
          <p:nvPr/>
        </p:nvSpPr>
        <p:spPr bwMode="auto">
          <a:xfrm>
            <a:off x="1812074" y="1022547"/>
            <a:ext cx="671288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605366" y="428992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605366" y="1522916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cxnSp>
        <p:nvCxnSpPr>
          <p:cNvPr id="86" name="Straight Connector 85"/>
          <p:cNvCxnSpPr/>
          <p:nvPr/>
        </p:nvCxnSpPr>
        <p:spPr>
          <a:xfrm rot="16200000" flipV="1">
            <a:off x="2618759" y="894076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3813767" y="890106"/>
            <a:ext cx="365760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 flipV="1">
            <a:off x="3724076" y="89407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 flipV="1">
            <a:off x="4089836" y="88851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6200000" flipV="1">
            <a:off x="3903406" y="1463195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 flipH="1" flipV="1">
            <a:off x="5417965" y="367579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 flipH="1">
            <a:off x="5679108" y="385835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6060110" y="76683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5344147" y="75572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37"/>
          <p:cNvSpPr txBox="1">
            <a:spLocks noChangeArrowheads="1"/>
          </p:cNvSpPr>
          <p:nvPr/>
        </p:nvSpPr>
        <p:spPr bwMode="auto">
          <a:xfrm>
            <a:off x="3270252" y="1022547"/>
            <a:ext cx="695947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Insertion</a:t>
            </a:r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4818683" y="1463194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 flipV="1">
            <a:off x="4728990" y="146240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 flipV="1">
            <a:off x="5559253" y="146240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4821858" y="888520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 flipV="1">
            <a:off x="4732163" y="88772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 flipV="1">
            <a:off x="5562428" y="88772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5914058" y="886931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6200000" flipV="1">
            <a:off x="5824363" y="88614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6200000" flipV="1">
            <a:off x="6654627" y="88614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 flipH="1" flipV="1">
            <a:off x="3600021" y="367578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6200000" flipH="1">
            <a:off x="3861166" y="385835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4242167" y="76683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526205" y="75572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3913373" y="1582018"/>
            <a:ext cx="91440" cy="5191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4004813" y="1555268"/>
            <a:ext cx="91440" cy="52120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3732400" y="157648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085867" y="158201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5105384" y="1583604"/>
            <a:ext cx="128017" cy="5191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5234924" y="1556855"/>
            <a:ext cx="128017" cy="52120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5344147" y="157648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4932347" y="1576483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7203276" y="891694"/>
            <a:ext cx="830263" cy="1586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 flipV="1">
            <a:off x="7113583" y="89090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 flipV="1">
            <a:off x="7943846" y="89090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Arc 167"/>
          <p:cNvSpPr/>
          <p:nvPr/>
        </p:nvSpPr>
        <p:spPr>
          <a:xfrm rot="5400000">
            <a:off x="5520777" y="448348"/>
            <a:ext cx="616982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69" name="TextBox 137"/>
          <p:cNvSpPr txBox="1">
            <a:spLocks noChangeArrowheads="1"/>
          </p:cNvSpPr>
          <p:nvPr/>
        </p:nvSpPr>
        <p:spPr bwMode="auto">
          <a:xfrm>
            <a:off x="4750419" y="978097"/>
            <a:ext cx="826059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duplication</a:t>
            </a:r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7206451" y="1461608"/>
            <a:ext cx="830263" cy="1586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16200000" flipV="1">
            <a:off x="7116758" y="14608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16200000" flipV="1">
            <a:off x="7947021" y="14608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5400000" flipH="1" flipV="1">
            <a:off x="6999476" y="367579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16200000" flipH="1">
            <a:off x="7260621" y="385837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7641622" y="766838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6925660" y="75572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7116282" y="1614300"/>
            <a:ext cx="228600" cy="5191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360630" y="1614299"/>
            <a:ext cx="228600" cy="52120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6932007" y="1587549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7424134" y="1587549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TextBox 137"/>
          <p:cNvSpPr txBox="1">
            <a:spLocks noChangeArrowheads="1"/>
          </p:cNvSpPr>
          <p:nvPr/>
        </p:nvSpPr>
        <p:spPr bwMode="auto">
          <a:xfrm>
            <a:off x="6776243" y="1022547"/>
            <a:ext cx="713442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Inversion</a:t>
            </a:r>
          </a:p>
        </p:txBody>
      </p:sp>
      <p:sp>
        <p:nvSpPr>
          <p:cNvPr id="182" name="Curved Left Arrow 181"/>
          <p:cNvSpPr/>
          <p:nvPr/>
        </p:nvSpPr>
        <p:spPr>
          <a:xfrm flipV="1">
            <a:off x="7424131" y="984638"/>
            <a:ext cx="404813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3" name="Straight Connector 182"/>
          <p:cNvCxnSpPr/>
          <p:nvPr/>
        </p:nvCxnSpPr>
        <p:spPr>
          <a:xfrm rot="5400000" flipH="1" flipV="1">
            <a:off x="3828850" y="3232200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6200000" flipV="1">
            <a:off x="3639247" y="3232200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6200000" flipH="1">
            <a:off x="2637585" y="3138443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78"/>
          <p:cNvSpPr txBox="1">
            <a:spLocks noChangeArrowheads="1"/>
          </p:cNvSpPr>
          <p:nvPr/>
        </p:nvSpPr>
        <p:spPr bwMode="auto">
          <a:xfrm>
            <a:off x="-95587" y="2826145"/>
            <a:ext cx="171764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189" name="TextBox 79"/>
          <p:cNvSpPr txBox="1">
            <a:spLocks noChangeArrowheads="1"/>
          </p:cNvSpPr>
          <p:nvPr/>
        </p:nvSpPr>
        <p:spPr bwMode="auto">
          <a:xfrm>
            <a:off x="-105912" y="3391150"/>
            <a:ext cx="1957153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1838278" y="3637712"/>
            <a:ext cx="7315200" cy="1586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2225628" y="3151940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V="1">
            <a:off x="2306593" y="3637712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V="1">
            <a:off x="2216901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16200000" flipV="1">
            <a:off x="3047163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1831928" y="3064625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99"/>
          <p:cNvSpPr txBox="1">
            <a:spLocks noChangeArrowheads="1"/>
          </p:cNvSpPr>
          <p:nvPr/>
        </p:nvSpPr>
        <p:spPr bwMode="auto">
          <a:xfrm>
            <a:off x="331337" y="3684144"/>
            <a:ext cx="1230492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Read mapping</a:t>
            </a:r>
          </a:p>
        </p:txBody>
      </p:sp>
      <p:sp>
        <p:nvSpPr>
          <p:cNvPr id="203" name="TextBox 117"/>
          <p:cNvSpPr txBox="1">
            <a:spLocks noChangeArrowheads="1"/>
          </p:cNvSpPr>
          <p:nvPr/>
        </p:nvSpPr>
        <p:spPr bwMode="auto">
          <a:xfrm>
            <a:off x="256234" y="2573538"/>
            <a:ext cx="1420197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Read sequencing</a:t>
            </a:r>
          </a:p>
        </p:txBody>
      </p:sp>
      <p:sp>
        <p:nvSpPr>
          <p:cNvPr id="204" name="TextBox 137"/>
          <p:cNvSpPr txBox="1">
            <a:spLocks noChangeArrowheads="1"/>
          </p:cNvSpPr>
          <p:nvPr/>
        </p:nvSpPr>
        <p:spPr bwMode="auto">
          <a:xfrm>
            <a:off x="1813439" y="3195479"/>
            <a:ext cx="671288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603999" y="2573538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594521" y="3684144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cxnSp>
        <p:nvCxnSpPr>
          <p:cNvPr id="207" name="Straight Connector 206"/>
          <p:cNvCxnSpPr/>
          <p:nvPr/>
        </p:nvCxnSpPr>
        <p:spPr>
          <a:xfrm rot="16200000" flipV="1">
            <a:off x="2620124" y="3067009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3815133" y="3063038"/>
            <a:ext cx="365760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16200000" flipV="1">
            <a:off x="3725443" y="306700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16200000" flipV="1">
            <a:off x="4091203" y="306145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16200000" flipV="1">
            <a:off x="3904772" y="3636127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137"/>
          <p:cNvSpPr txBox="1">
            <a:spLocks noChangeArrowheads="1"/>
          </p:cNvSpPr>
          <p:nvPr/>
        </p:nvSpPr>
        <p:spPr bwMode="auto">
          <a:xfrm>
            <a:off x="3271617" y="3195479"/>
            <a:ext cx="695947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Insertion</a:t>
            </a:r>
          </a:p>
        </p:txBody>
      </p:sp>
      <p:cxnSp>
        <p:nvCxnSpPr>
          <p:cNvPr id="217" name="Straight Connector 216"/>
          <p:cNvCxnSpPr/>
          <p:nvPr/>
        </p:nvCxnSpPr>
        <p:spPr>
          <a:xfrm flipV="1">
            <a:off x="4820048" y="3636126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16200000" flipV="1">
            <a:off x="4730356" y="3635333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V="1">
            <a:off x="5560618" y="3635333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4823223" y="3061451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rot="16200000" flipV="1">
            <a:off x="4733531" y="306065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16200000" flipV="1">
            <a:off x="5563793" y="306065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5915423" y="3059863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rot="16200000" flipV="1">
            <a:off x="5825731" y="305907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16200000" flipV="1">
            <a:off x="6655993" y="305907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V="1">
            <a:off x="7204643" y="3064626"/>
            <a:ext cx="830263" cy="1586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16200000" flipV="1">
            <a:off x="7114948" y="306383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16200000" flipV="1">
            <a:off x="7945212" y="306383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Arc 240"/>
          <p:cNvSpPr/>
          <p:nvPr/>
        </p:nvSpPr>
        <p:spPr>
          <a:xfrm rot="5400000">
            <a:off x="5522144" y="2621280"/>
            <a:ext cx="616982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42" name="TextBox 137"/>
          <p:cNvSpPr txBox="1">
            <a:spLocks noChangeArrowheads="1"/>
          </p:cNvSpPr>
          <p:nvPr/>
        </p:nvSpPr>
        <p:spPr bwMode="auto">
          <a:xfrm>
            <a:off x="4751784" y="3151029"/>
            <a:ext cx="826059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duplication</a:t>
            </a:r>
          </a:p>
        </p:txBody>
      </p:sp>
      <p:cxnSp>
        <p:nvCxnSpPr>
          <p:cNvPr id="243" name="Straight Connector 242"/>
          <p:cNvCxnSpPr/>
          <p:nvPr/>
        </p:nvCxnSpPr>
        <p:spPr>
          <a:xfrm flipV="1">
            <a:off x="7207818" y="3634540"/>
            <a:ext cx="830263" cy="1586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rot="16200000" flipV="1">
            <a:off x="7118125" y="363374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16200000" flipV="1">
            <a:off x="7948388" y="363374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137"/>
          <p:cNvSpPr txBox="1">
            <a:spLocks noChangeArrowheads="1"/>
          </p:cNvSpPr>
          <p:nvPr/>
        </p:nvSpPr>
        <p:spPr bwMode="auto">
          <a:xfrm>
            <a:off x="6777610" y="3195479"/>
            <a:ext cx="713442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Inversion</a:t>
            </a:r>
          </a:p>
        </p:txBody>
      </p:sp>
      <p:sp>
        <p:nvSpPr>
          <p:cNvPr id="255" name="Curved Left Arrow 254"/>
          <p:cNvSpPr/>
          <p:nvPr/>
        </p:nvSpPr>
        <p:spPr>
          <a:xfrm flipV="1">
            <a:off x="7425498" y="3157569"/>
            <a:ext cx="404813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3678536" y="2765335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3535681" y="3838034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3375340" y="3729788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0" name="Picture 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75" y="3769540"/>
            <a:ext cx="217805" cy="236473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5481462" y="2765335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5481462" y="3838034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5914055" y="3709345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4414662" y="3839620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" name="Rectangle 265"/>
          <p:cNvSpPr/>
          <p:nvPr/>
        </p:nvSpPr>
        <p:spPr>
          <a:xfrm>
            <a:off x="4210447" y="3760484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6847869" y="2765335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6847869" y="3839620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10990" y="3760484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74" name="Straight Connector 273"/>
          <p:cNvCxnSpPr/>
          <p:nvPr/>
        </p:nvCxnSpPr>
        <p:spPr>
          <a:xfrm rot="16200000" flipH="1">
            <a:off x="2452082" y="5298201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78"/>
          <p:cNvSpPr txBox="1">
            <a:spLocks noChangeArrowheads="1"/>
          </p:cNvSpPr>
          <p:nvPr/>
        </p:nvSpPr>
        <p:spPr bwMode="auto">
          <a:xfrm>
            <a:off x="-85261" y="4985904"/>
            <a:ext cx="171764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276" name="TextBox 79"/>
          <p:cNvSpPr txBox="1">
            <a:spLocks noChangeArrowheads="1"/>
          </p:cNvSpPr>
          <p:nvPr/>
        </p:nvSpPr>
        <p:spPr bwMode="auto">
          <a:xfrm>
            <a:off x="-95587" y="5550909"/>
            <a:ext cx="1957153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277" name="Straight Connector 276"/>
          <p:cNvCxnSpPr/>
          <p:nvPr/>
        </p:nvCxnSpPr>
        <p:spPr>
          <a:xfrm>
            <a:off x="1848603" y="5797470"/>
            <a:ext cx="7315200" cy="1586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rot="5400000">
            <a:off x="2040127" y="5311697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V="1">
            <a:off x="2121091" y="5797470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rot="16200000" flipV="1">
            <a:off x="2031398" y="579667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rot="16200000" flipV="1">
            <a:off x="2861660" y="579667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42253" y="5224383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TextBox 137"/>
          <p:cNvSpPr txBox="1">
            <a:spLocks noChangeArrowheads="1"/>
          </p:cNvSpPr>
          <p:nvPr/>
        </p:nvSpPr>
        <p:spPr bwMode="auto">
          <a:xfrm>
            <a:off x="1552113" y="5355237"/>
            <a:ext cx="671288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cxnSp>
        <p:nvCxnSpPr>
          <p:cNvPr id="284" name="Straight Connector 283"/>
          <p:cNvCxnSpPr/>
          <p:nvPr/>
        </p:nvCxnSpPr>
        <p:spPr>
          <a:xfrm rot="16200000" flipV="1">
            <a:off x="2434622" y="5226767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3616003" y="5795884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rot="16200000" flipV="1">
            <a:off x="3526310" y="579509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rot="16200000" flipV="1">
            <a:off x="4356573" y="579509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V="1">
            <a:off x="3619178" y="5221210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rot="16200000" flipV="1">
            <a:off x="3529485" y="522041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V="1">
            <a:off x="4359748" y="522041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V="1">
            <a:off x="5095866" y="5220415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V="1">
            <a:off x="5006171" y="5219623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V="1">
            <a:off x="5836433" y="5219623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TextBox 137"/>
          <p:cNvSpPr txBox="1">
            <a:spLocks noChangeArrowheads="1"/>
          </p:cNvSpPr>
          <p:nvPr/>
        </p:nvSpPr>
        <p:spPr bwMode="auto">
          <a:xfrm>
            <a:off x="3007550" y="5355239"/>
            <a:ext cx="838733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Duplication</a:t>
            </a:r>
          </a:p>
        </p:txBody>
      </p:sp>
      <p:sp>
        <p:nvSpPr>
          <p:cNvPr id="308" name="TextBox 117"/>
          <p:cNvSpPr txBox="1">
            <a:spLocks noChangeArrowheads="1"/>
          </p:cNvSpPr>
          <p:nvPr/>
        </p:nvSpPr>
        <p:spPr bwMode="auto">
          <a:xfrm>
            <a:off x="246755" y="4669724"/>
            <a:ext cx="1420197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Read sequencing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1594521" y="4669724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sp>
        <p:nvSpPr>
          <p:cNvPr id="310" name="Arc 309"/>
          <p:cNvSpPr/>
          <p:nvPr/>
        </p:nvSpPr>
        <p:spPr>
          <a:xfrm rot="5400000">
            <a:off x="4434581" y="4457571"/>
            <a:ext cx="615553" cy="165541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311" name="Straight Connector 310"/>
          <p:cNvCxnSpPr/>
          <p:nvPr/>
        </p:nvCxnSpPr>
        <p:spPr>
          <a:xfrm>
            <a:off x="5814463" y="4852313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937231" y="4975081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5630313" y="5096568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5568928" y="4668162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5082539" y="4946727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5205308" y="5069493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4176489" y="4943528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4084414" y="5067575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4483409" y="5068853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4790328" y="4639167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882403" y="4823318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4483409" y="4762574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4048898" y="4758098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3777496" y="4985907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TextBox 99"/>
          <p:cNvSpPr txBox="1">
            <a:spLocks noChangeArrowheads="1"/>
          </p:cNvSpPr>
          <p:nvPr/>
        </p:nvSpPr>
        <p:spPr bwMode="auto">
          <a:xfrm>
            <a:off x="84911" y="6214029"/>
            <a:ext cx="1629277" cy="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Mapped read count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1594521" y="6214029"/>
            <a:ext cx="361827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/>
              <a:t>   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949736" y="6367786"/>
            <a:ext cx="666267" cy="4763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V="1">
            <a:off x="2720109" y="6580006"/>
            <a:ext cx="492126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086923" y="6814161"/>
            <a:ext cx="914400" cy="0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rot="5400000">
            <a:off x="3435502" y="6226310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3593864" y="6073777"/>
            <a:ext cx="886727" cy="1588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rot="5400000">
            <a:off x="4275788" y="6226310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4424537" y="6377261"/>
            <a:ext cx="1371600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Lightning Bolt 225"/>
          <p:cNvSpPr/>
          <p:nvPr/>
        </p:nvSpPr>
        <p:spPr>
          <a:xfrm rot="2700000">
            <a:off x="3281472" y="2942336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27" name="Lightning Bolt 226"/>
          <p:cNvSpPr/>
          <p:nvPr/>
        </p:nvSpPr>
        <p:spPr>
          <a:xfrm rot="2700000">
            <a:off x="3291891" y="3491799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28" name="Lightning Bolt 227"/>
          <p:cNvSpPr/>
          <p:nvPr/>
        </p:nvSpPr>
        <p:spPr>
          <a:xfrm rot="2700000">
            <a:off x="3209117" y="755101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29" name="Lightning Bolt 228"/>
          <p:cNvSpPr/>
          <p:nvPr/>
        </p:nvSpPr>
        <p:spPr>
          <a:xfrm rot="2700000">
            <a:off x="3493296" y="1331632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0" name="Lightning Bolt 229"/>
          <p:cNvSpPr/>
          <p:nvPr/>
        </p:nvSpPr>
        <p:spPr>
          <a:xfrm rot="2700000">
            <a:off x="4506666" y="753286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1" name="Lightning Bolt 230"/>
          <p:cNvSpPr/>
          <p:nvPr/>
        </p:nvSpPr>
        <p:spPr>
          <a:xfrm rot="2700000">
            <a:off x="4486872" y="1326871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2" name="Lightning Bolt 231"/>
          <p:cNvSpPr/>
          <p:nvPr/>
        </p:nvSpPr>
        <p:spPr>
          <a:xfrm rot="2700000">
            <a:off x="6765891" y="762557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3" name="Lightning Bolt 232"/>
          <p:cNvSpPr/>
          <p:nvPr/>
        </p:nvSpPr>
        <p:spPr>
          <a:xfrm rot="2700000">
            <a:off x="6765892" y="1347001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4" name="Lightning Bolt 233"/>
          <p:cNvSpPr/>
          <p:nvPr/>
        </p:nvSpPr>
        <p:spPr>
          <a:xfrm rot="2700000">
            <a:off x="4505987" y="2923792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5" name="Lightning Bolt 234"/>
          <p:cNvSpPr/>
          <p:nvPr/>
        </p:nvSpPr>
        <p:spPr>
          <a:xfrm rot="2700000">
            <a:off x="4505987" y="3491797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6" name="Lightning Bolt 235"/>
          <p:cNvSpPr/>
          <p:nvPr/>
        </p:nvSpPr>
        <p:spPr>
          <a:xfrm rot="2700000">
            <a:off x="6759466" y="2925129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7" name="Lightning Bolt 236"/>
          <p:cNvSpPr/>
          <p:nvPr/>
        </p:nvSpPr>
        <p:spPr>
          <a:xfrm rot="2700000">
            <a:off x="6718271" y="3567949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/>
          <p:cNvCxnSpPr/>
          <p:nvPr/>
        </p:nvCxnSpPr>
        <p:spPr>
          <a:xfrm flipV="1">
            <a:off x="8689487" y="891694"/>
            <a:ext cx="365760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rot="16200000" flipV="1">
            <a:off x="8599796" y="895663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16200000" flipV="1">
            <a:off x="8965556" y="89010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Lightning Bolt 249"/>
          <p:cNvSpPr/>
          <p:nvPr/>
        </p:nvSpPr>
        <p:spPr>
          <a:xfrm rot="2700000">
            <a:off x="3138342" y="5153587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51" name="Lightning Bolt 250"/>
          <p:cNvSpPr/>
          <p:nvPr/>
        </p:nvSpPr>
        <p:spPr>
          <a:xfrm rot="2700000">
            <a:off x="3148761" y="5703052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52" name="Lightning Bolt 251"/>
          <p:cNvSpPr/>
          <p:nvPr/>
        </p:nvSpPr>
        <p:spPr>
          <a:xfrm rot="2700000">
            <a:off x="4659414" y="5153587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/>
          <p:cNvCxnSpPr/>
          <p:nvPr/>
        </p:nvCxnSpPr>
        <p:spPr>
          <a:xfrm rot="16200000" flipH="1">
            <a:off x="8535553" y="1676915"/>
            <a:ext cx="343614" cy="196253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V="1">
            <a:off x="8428260" y="159770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V="1">
            <a:off x="8805490" y="194684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5400000" flipH="1" flipV="1">
            <a:off x="8257953" y="427157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8450103" y="427157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8805490" y="778153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V="1">
            <a:off x="8237845" y="767040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3" name="TextBox 137"/>
          <p:cNvSpPr txBox="1">
            <a:spLocks noChangeArrowheads="1"/>
          </p:cNvSpPr>
          <p:nvPr/>
        </p:nvSpPr>
        <p:spPr bwMode="auto">
          <a:xfrm>
            <a:off x="8417486" y="1037909"/>
            <a:ext cx="409686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MEI</a:t>
            </a:r>
          </a:p>
        </p:txBody>
      </p:sp>
      <p:cxnSp>
        <p:nvCxnSpPr>
          <p:cNvPr id="347" name="Straight Connector 346"/>
          <p:cNvCxnSpPr/>
          <p:nvPr/>
        </p:nvCxnSpPr>
        <p:spPr>
          <a:xfrm>
            <a:off x="8608951" y="2135508"/>
            <a:ext cx="446298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8506607" y="2237347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8326902" y="2438720"/>
            <a:ext cx="73152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TextBox 99"/>
          <p:cNvSpPr txBox="1">
            <a:spLocks noChangeArrowheads="1"/>
          </p:cNvSpPr>
          <p:nvPr/>
        </p:nvSpPr>
        <p:spPr bwMode="auto">
          <a:xfrm>
            <a:off x="8723535" y="2190968"/>
            <a:ext cx="282053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 charset="0"/>
              </a:rPr>
              <a:t>…</a:t>
            </a:r>
          </a:p>
        </p:txBody>
      </p:sp>
      <p:sp>
        <p:nvSpPr>
          <p:cNvPr id="355" name="Lightning Bolt 354"/>
          <p:cNvSpPr/>
          <p:nvPr/>
        </p:nvSpPr>
        <p:spPr>
          <a:xfrm rot="2700000">
            <a:off x="8053137" y="753079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56" name="Lightning Bolt 355"/>
          <p:cNvSpPr/>
          <p:nvPr/>
        </p:nvSpPr>
        <p:spPr>
          <a:xfrm rot="2700000">
            <a:off x="8053141" y="1337523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57" name="Lightning Bolt 356"/>
          <p:cNvSpPr/>
          <p:nvPr/>
        </p:nvSpPr>
        <p:spPr>
          <a:xfrm rot="2700000">
            <a:off x="8048279" y="2925453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58" name="Lightning Bolt 357"/>
          <p:cNvSpPr/>
          <p:nvPr/>
        </p:nvSpPr>
        <p:spPr>
          <a:xfrm rot="2700000">
            <a:off x="8048281" y="3509897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359" name="Straight Connector 358"/>
          <p:cNvCxnSpPr/>
          <p:nvPr/>
        </p:nvCxnSpPr>
        <p:spPr>
          <a:xfrm rot="5400000" flipH="1" flipV="1">
            <a:off x="8696480" y="3212552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rot="16200000" flipV="1">
            <a:off x="8506878" y="3212552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rot="16200000" flipV="1">
            <a:off x="8772402" y="3616479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V="1">
            <a:off x="8682763" y="3044978"/>
            <a:ext cx="365760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 rot="16200000" flipV="1">
            <a:off x="8593073" y="304894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rot="16200000" flipV="1">
            <a:off x="8958833" y="304339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8200856" y="2765335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69" name="Straight Connector 368"/>
          <p:cNvCxnSpPr/>
          <p:nvPr/>
        </p:nvCxnSpPr>
        <p:spPr>
          <a:xfrm rot="10800000" flipH="1">
            <a:off x="2319576" y="3878897"/>
            <a:ext cx="81438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5" name="Rectangle 374"/>
          <p:cNvSpPr/>
          <p:nvPr/>
        </p:nvSpPr>
        <p:spPr>
          <a:xfrm>
            <a:off x="8330909" y="2529903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6" name="Rectangle 375"/>
          <p:cNvSpPr/>
          <p:nvPr/>
        </p:nvSpPr>
        <p:spPr>
          <a:xfrm>
            <a:off x="8205898" y="2482097"/>
            <a:ext cx="6096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7" name="Arc 376"/>
          <p:cNvSpPr/>
          <p:nvPr/>
        </p:nvSpPr>
        <p:spPr>
          <a:xfrm flipV="1">
            <a:off x="7193797" y="3552643"/>
            <a:ext cx="822960" cy="674653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 rot="10800000">
            <a:off x="7709142" y="3839620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8033537" y="3771595"/>
            <a:ext cx="609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3" name="Rectangle 372"/>
          <p:cNvSpPr/>
          <p:nvPr/>
        </p:nvSpPr>
        <p:spPr>
          <a:xfrm>
            <a:off x="8428257" y="3839620"/>
            <a:ext cx="671512" cy="73026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4" name="Rectangle 373"/>
          <p:cNvSpPr/>
          <p:nvPr/>
        </p:nvSpPr>
        <p:spPr>
          <a:xfrm>
            <a:off x="8872367" y="3726614"/>
            <a:ext cx="228600" cy="28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2" name="Arc 371"/>
          <p:cNvSpPr/>
          <p:nvPr/>
        </p:nvSpPr>
        <p:spPr>
          <a:xfrm rot="16200000" flipV="1">
            <a:off x="8099233" y="2860994"/>
            <a:ext cx="1452778" cy="605167"/>
          </a:xfrm>
          <a:prstGeom prst="arc">
            <a:avLst>
              <a:gd name="adj1" fmla="val 10911789"/>
              <a:gd name="adj2" fmla="val 20529246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80" name="Rectangle 379"/>
          <p:cNvSpPr/>
          <p:nvPr/>
        </p:nvSpPr>
        <p:spPr>
          <a:xfrm rot="16200000">
            <a:off x="5306006" y="5398189"/>
            <a:ext cx="2265068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82" name="Straight Connector 381"/>
          <p:cNvCxnSpPr/>
          <p:nvPr/>
        </p:nvCxnSpPr>
        <p:spPr>
          <a:xfrm rot="5400000">
            <a:off x="5210386" y="5477398"/>
            <a:ext cx="2444713" cy="136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TextBox 74"/>
          <p:cNvSpPr txBox="1">
            <a:spLocks noChangeArrowheads="1"/>
          </p:cNvSpPr>
          <p:nvPr/>
        </p:nvSpPr>
        <p:spPr bwMode="auto">
          <a:xfrm>
            <a:off x="7145452" y="4355404"/>
            <a:ext cx="1918306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charset="0"/>
              </a:rPr>
              <a:t>Genotyping</a:t>
            </a:r>
          </a:p>
        </p:txBody>
      </p:sp>
      <p:cxnSp>
        <p:nvCxnSpPr>
          <p:cNvPr id="384" name="Straight Connector 383"/>
          <p:cNvCxnSpPr/>
          <p:nvPr/>
        </p:nvCxnSpPr>
        <p:spPr>
          <a:xfrm rot="16200000" flipH="1">
            <a:off x="7048770" y="5298994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rot="5400000">
            <a:off x="6636813" y="5312492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6717778" y="5798265"/>
            <a:ext cx="830263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rot="16200000" flipV="1">
            <a:off x="6628086" y="579747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 rot="16200000" flipV="1">
            <a:off x="7458348" y="579747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 rot="16200000" flipV="1">
            <a:off x="7031309" y="5227560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 rot="5400000" flipH="1" flipV="1">
            <a:off x="8399058" y="5398973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 rot="16200000" flipV="1">
            <a:off x="8209455" y="5398973"/>
            <a:ext cx="521209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 flipV="1">
            <a:off x="8385342" y="5229810"/>
            <a:ext cx="365760" cy="1586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 rot="16200000" flipV="1">
            <a:off x="8295651" y="523378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rot="16200000" flipV="1">
            <a:off x="8661411" y="5228225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 rot="16200000" flipV="1">
            <a:off x="8474979" y="5802900"/>
            <a:ext cx="182561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6" name="Lightning Bolt 405"/>
          <p:cNvSpPr/>
          <p:nvPr/>
        </p:nvSpPr>
        <p:spPr>
          <a:xfrm rot="2700000">
            <a:off x="8064869" y="5671338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07" name="Lightning Bolt 406"/>
          <p:cNvSpPr/>
          <p:nvPr/>
        </p:nvSpPr>
        <p:spPr>
          <a:xfrm rot="2700000">
            <a:off x="7764317" y="5096045"/>
            <a:ext cx="187742" cy="213843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411" name="Straight Connector 410"/>
          <p:cNvCxnSpPr/>
          <p:nvPr/>
        </p:nvCxnSpPr>
        <p:spPr>
          <a:xfrm>
            <a:off x="6992268" y="5058623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8635046" y="5063099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5" name="TextBox 99"/>
          <p:cNvSpPr txBox="1">
            <a:spLocks noChangeArrowheads="1"/>
          </p:cNvSpPr>
          <p:nvPr/>
        </p:nvSpPr>
        <p:spPr bwMode="auto">
          <a:xfrm>
            <a:off x="7154603" y="6111684"/>
            <a:ext cx="814694" cy="6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 charset="0"/>
              </a:rPr>
              <a:t>Breakpoint</a:t>
            </a:r>
          </a:p>
          <a:p>
            <a:r>
              <a:rPr lang="en-US" sz="1100" dirty="0">
                <a:latin typeface="Calibri" charset="0"/>
              </a:rPr>
              <a:t>sequence</a:t>
            </a:r>
          </a:p>
          <a:p>
            <a:r>
              <a:rPr lang="en-US" sz="1100" dirty="0">
                <a:latin typeface="Calibri" charset="0"/>
              </a:rPr>
              <a:t>library</a:t>
            </a:r>
          </a:p>
        </p:txBody>
      </p:sp>
      <p:cxnSp>
        <p:nvCxnSpPr>
          <p:cNvPr id="426" name="Straight Connector 425"/>
          <p:cNvCxnSpPr/>
          <p:nvPr/>
        </p:nvCxnSpPr>
        <p:spPr>
          <a:xfrm>
            <a:off x="7903268" y="6237055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/>
        </p:nvCxnSpPr>
        <p:spPr>
          <a:xfrm>
            <a:off x="7903268" y="6338894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7895542" y="6537942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9" name="TextBox 99"/>
          <p:cNvSpPr txBox="1">
            <a:spLocks noChangeArrowheads="1"/>
          </p:cNvSpPr>
          <p:nvPr/>
        </p:nvSpPr>
        <p:spPr bwMode="auto">
          <a:xfrm>
            <a:off x="8017855" y="6292516"/>
            <a:ext cx="282053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 charset="0"/>
              </a:rPr>
              <a:t>…</a:t>
            </a:r>
          </a:p>
        </p:txBody>
      </p:sp>
      <p:cxnSp>
        <p:nvCxnSpPr>
          <p:cNvPr id="433" name="Straight Connector 432"/>
          <p:cNvCxnSpPr/>
          <p:nvPr/>
        </p:nvCxnSpPr>
        <p:spPr>
          <a:xfrm rot="16200000">
            <a:off x="8142358" y="6237849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 rot="16200000">
            <a:off x="8139977" y="6537147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 rot="16200000">
            <a:off x="8141565" y="6344529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8031446" y="6075365"/>
            <a:ext cx="306918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8034083" y="6670730"/>
            <a:ext cx="306918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" name="TextBox 137"/>
          <p:cNvSpPr txBox="1">
            <a:spLocks noChangeArrowheads="1"/>
          </p:cNvSpPr>
          <p:nvPr/>
        </p:nvSpPr>
        <p:spPr bwMode="auto">
          <a:xfrm>
            <a:off x="8345444" y="3191240"/>
            <a:ext cx="409686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MEI</a:t>
            </a:r>
          </a:p>
        </p:txBody>
      </p:sp>
      <p:sp>
        <p:nvSpPr>
          <p:cNvPr id="442" name="TextBox 137"/>
          <p:cNvSpPr txBox="1">
            <a:spLocks noChangeArrowheads="1"/>
          </p:cNvSpPr>
          <p:nvPr/>
        </p:nvSpPr>
        <p:spPr bwMode="auto">
          <a:xfrm>
            <a:off x="6372134" y="5362820"/>
            <a:ext cx="671288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443" name="TextBox 137"/>
          <p:cNvSpPr txBox="1">
            <a:spLocks noChangeArrowheads="1"/>
          </p:cNvSpPr>
          <p:nvPr/>
        </p:nvSpPr>
        <p:spPr bwMode="auto">
          <a:xfrm>
            <a:off x="7830312" y="5362820"/>
            <a:ext cx="695947" cy="2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Calibri" charset="0"/>
              </a:rPr>
              <a:t>Insertion</a:t>
            </a:r>
          </a:p>
        </p:txBody>
      </p:sp>
      <p:sp>
        <p:nvSpPr>
          <p:cNvPr id="286" name="Rectangle 285"/>
          <p:cNvSpPr/>
          <p:nvPr/>
        </p:nvSpPr>
        <p:spPr>
          <a:xfrm>
            <a:off x="3177" y="0"/>
            <a:ext cx="3296420" cy="68580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sz="4000" dirty="0"/>
          </a:p>
        </p:txBody>
      </p:sp>
      <p:sp>
        <p:nvSpPr>
          <p:cNvPr id="287" name="Rectangle 286"/>
          <p:cNvSpPr/>
          <p:nvPr/>
        </p:nvSpPr>
        <p:spPr>
          <a:xfrm>
            <a:off x="4611303" y="0"/>
            <a:ext cx="3577573" cy="68580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3296421" y="3944793"/>
            <a:ext cx="1314882" cy="291539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8184903" y="3944793"/>
            <a:ext cx="972550" cy="291539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3299597" y="-8123"/>
            <a:ext cx="1314882" cy="3952914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4333232" y="3236905"/>
            <a:ext cx="3872567" cy="707880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4000" dirty="0"/>
              <a:t>Retroduplications  </a:t>
            </a:r>
          </a:p>
        </p:txBody>
      </p:sp>
      <p:sp>
        <p:nvSpPr>
          <p:cNvPr id="345" name="TextBox 99"/>
          <p:cNvSpPr txBox="1">
            <a:spLocks noChangeArrowheads="1"/>
          </p:cNvSpPr>
          <p:nvPr/>
        </p:nvSpPr>
        <p:spPr bwMode="auto">
          <a:xfrm>
            <a:off x="7793938" y="1859748"/>
            <a:ext cx="732384" cy="76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7" rIns="91436" bIns="45717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 charset="0"/>
              </a:rPr>
              <a:t>Mobile</a:t>
            </a:r>
          </a:p>
          <a:p>
            <a:r>
              <a:rPr lang="en-US" sz="1100" dirty="0">
                <a:latin typeface="Calibri" charset="0"/>
              </a:rPr>
              <a:t>element</a:t>
            </a:r>
          </a:p>
          <a:p>
            <a:r>
              <a:rPr lang="en-US" sz="1100" dirty="0">
                <a:latin typeface="Calibri" charset="0"/>
              </a:rPr>
              <a:t>sequence</a:t>
            </a:r>
          </a:p>
          <a:p>
            <a:r>
              <a:rPr lang="en-US" sz="1100" dirty="0">
                <a:latin typeface="Calibri" charset="0"/>
              </a:rPr>
              <a:t>library</a:t>
            </a:r>
          </a:p>
        </p:txBody>
      </p:sp>
      <p:sp>
        <p:nvSpPr>
          <p:cNvPr id="314" name="Slide Number Placeholder 313"/>
          <p:cNvSpPr>
            <a:spLocks noGrp="1"/>
          </p:cNvSpPr>
          <p:nvPr>
            <p:ph type="sldNum" sz="quarter" idx="12"/>
          </p:nvPr>
        </p:nvSpPr>
        <p:spPr>
          <a:xfrm>
            <a:off x="6943960" y="6356352"/>
            <a:ext cx="2133600" cy="365124"/>
          </a:xfrm>
        </p:spPr>
        <p:txBody>
          <a:bodyPr/>
          <a:lstStyle/>
          <a:p>
            <a:fld id="{B42051A4-B0BA-074E-BAE7-CB2A9F1E445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/>
      <p:bldP spid="287" grpId="0" animBg="1"/>
      <p:bldP spid="288" grpId="0" animBg="1"/>
      <p:bldP spid="289" grpId="0" animBg="1"/>
      <p:bldP spid="304" grpId="0" animBg="1"/>
      <p:bldP spid="3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34498" y="1473875"/>
            <a:ext cx="378581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05051" y="1362995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42278" y="1362995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06366" y="1362995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0488" y="1362995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55625" y="1473875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855752" y="914632"/>
            <a:ext cx="681263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44729" y="914632"/>
            <a:ext cx="1392470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Distant locus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1534498" y="4082134"/>
            <a:ext cx="378581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05051" y="3971254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242278" y="3971254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906366" y="3971254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320488" y="3971254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5855625" y="4082134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001433" y="3971254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458633" y="3971254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824393" y="3971254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738793" y="3971254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661475" y="3521070"/>
            <a:ext cx="1320223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Parent 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356351" y="3488805"/>
            <a:ext cx="1753935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Retroduplication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3050576" y="2790037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196384" y="2679157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653584" y="2679157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019344" y="2679157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933744" y="2679157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 rot="16200000">
            <a:off x="7096473" y="1473080"/>
            <a:ext cx="2743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Left Brace 103"/>
          <p:cNvSpPr/>
          <p:nvPr/>
        </p:nvSpPr>
        <p:spPr>
          <a:xfrm rot="16200000">
            <a:off x="3230160" y="133228"/>
            <a:ext cx="394493" cy="3785813"/>
          </a:xfrm>
          <a:prstGeom prst="leftBrace">
            <a:avLst>
              <a:gd name="adj1" fmla="val 8333"/>
              <a:gd name="adj2" fmla="val 1744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/>
        </p:nvSpPr>
        <p:spPr>
          <a:xfrm>
            <a:off x="2204274" y="1886164"/>
            <a:ext cx="914400" cy="914400"/>
          </a:xfrm>
          <a:prstGeom prst="arc">
            <a:avLst>
              <a:gd name="adj1" fmla="val 5401411"/>
              <a:gd name="adj2" fmla="val 10866063"/>
            </a:avLst>
          </a:prstGeom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023823" y="2359720"/>
            <a:ext cx="776955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mRNA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7" name="Arc 106"/>
          <p:cNvSpPr/>
          <p:nvPr/>
        </p:nvSpPr>
        <p:spPr>
          <a:xfrm>
            <a:off x="5312598" y="880324"/>
            <a:ext cx="1920240" cy="1920240"/>
          </a:xfrm>
          <a:prstGeom prst="arc">
            <a:avLst>
              <a:gd name="adj1" fmla="val 21574875"/>
              <a:gd name="adj2" fmla="val 5306640"/>
            </a:avLst>
          </a:prstGeom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320313" y="3094222"/>
            <a:ext cx="344951" cy="5380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5855625" y="5352246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01433" y="5241366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58633" y="5241366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824393" y="5241366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38793" y="5241366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029517" y="4855775"/>
            <a:ext cx="233777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Processed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pseudogene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20311" y="6616468"/>
            <a:ext cx="3284297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01433" y="6505588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458633" y="6505588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824393" y="6505588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38793" y="6505588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725861" y="6122216"/>
            <a:ext cx="333594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Expressed processed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pseudogene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77998" y="5352246"/>
            <a:ext cx="367678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851608" y="5241366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308808" y="5241366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674568" y="5241366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588968" y="5241366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485228" y="4872040"/>
            <a:ext cx="1164005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Retrogene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77998" y="6616468"/>
            <a:ext cx="367678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851608" y="6505588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308808" y="6505588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674568" y="6505588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88968" y="6505588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701619" y="6136262"/>
            <a:ext cx="2920495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Retrogene with new function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234427" y="4261543"/>
            <a:ext cx="0" cy="486500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7227088" y="5649762"/>
            <a:ext cx="0" cy="486500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050576" y="5649762"/>
            <a:ext cx="0" cy="486500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Bent Arrow 16"/>
          <p:cNvSpPr/>
          <p:nvPr/>
        </p:nvSpPr>
        <p:spPr>
          <a:xfrm>
            <a:off x="1211212" y="4855775"/>
            <a:ext cx="393839" cy="496471"/>
          </a:xfrm>
          <a:prstGeom prst="bentArrow">
            <a:avLst>
              <a:gd name="adj1" fmla="val 3806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Bent Arrow 71"/>
          <p:cNvSpPr/>
          <p:nvPr/>
        </p:nvSpPr>
        <p:spPr>
          <a:xfrm>
            <a:off x="1211212" y="6081711"/>
            <a:ext cx="393839" cy="496471"/>
          </a:xfrm>
          <a:prstGeom prst="bentArrow">
            <a:avLst>
              <a:gd name="adj1" fmla="val 3806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Bent Arrow 72"/>
          <p:cNvSpPr/>
          <p:nvPr/>
        </p:nvSpPr>
        <p:spPr>
          <a:xfrm>
            <a:off x="5425147" y="6081711"/>
            <a:ext cx="393839" cy="496471"/>
          </a:xfrm>
          <a:prstGeom prst="bentArrow">
            <a:avLst>
              <a:gd name="adj1" fmla="val 3806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356626" y="5595211"/>
            <a:ext cx="2870462" cy="527005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356626" y="4261543"/>
            <a:ext cx="2870462" cy="811372"/>
          </a:xfrm>
          <a:prstGeom prst="straightConnector1">
            <a:avLst/>
          </a:prstGeom>
          <a:ln w="28575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453054" y="6505588"/>
            <a:ext cx="702" cy="23542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52352" y="5248867"/>
            <a:ext cx="702" cy="23542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7461071" y="4478072"/>
            <a:ext cx="702" cy="23542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500210" y="4440273"/>
            <a:ext cx="1561600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dirty="0" smtClean="0"/>
              <a:t>Disabling mutation</a:t>
            </a:r>
            <a:endParaRPr lang="en-US" sz="1400" dirty="0"/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-145428"/>
            <a:ext cx="8229600" cy="1143000"/>
          </a:xfrm>
        </p:spPr>
        <p:txBody>
          <a:bodyPr/>
          <a:lstStyle/>
          <a:p>
            <a:r>
              <a:rPr lang="en-US" dirty="0" smtClean="0"/>
              <a:t>What is retroduplication?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6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Human </a:t>
            </a:r>
            <a:r>
              <a:rPr lang="en-US" b="1" dirty="0" err="1" smtClean="0"/>
              <a:t>iPSC</a:t>
            </a:r>
            <a:r>
              <a:rPr lang="en-US" b="1" dirty="0" smtClean="0"/>
              <a:t> and somatic variations</a:t>
            </a:r>
          </a:p>
          <a:p>
            <a:r>
              <a:rPr lang="en-US" dirty="0" smtClean="0"/>
              <a:t>Variability in retroduplications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>
            <a:stCxn id="59" idx="1"/>
          </p:cNvCxnSpPr>
          <p:nvPr/>
        </p:nvCxnSpPr>
        <p:spPr>
          <a:xfrm rot="10800000" flipH="1">
            <a:off x="6088258" y="5530360"/>
            <a:ext cx="1277743" cy="4329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2" idx="3"/>
          </p:cNvCxnSpPr>
          <p:nvPr/>
        </p:nvCxnSpPr>
        <p:spPr>
          <a:xfrm flipH="1" flipV="1">
            <a:off x="7367591" y="5530358"/>
            <a:ext cx="1189548" cy="4329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9" idx="1"/>
          </p:cNvCxnSpPr>
          <p:nvPr/>
        </p:nvCxnSpPr>
        <p:spPr>
          <a:xfrm rot="10800000" flipH="1" flipV="1">
            <a:off x="6052049" y="2520048"/>
            <a:ext cx="1310777" cy="4104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2" idx="3"/>
          </p:cNvCxnSpPr>
          <p:nvPr/>
        </p:nvCxnSpPr>
        <p:spPr>
          <a:xfrm flipH="1">
            <a:off x="7362825" y="2520048"/>
            <a:ext cx="1158103" cy="4104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ariability in retroduplications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585113" y="2097702"/>
            <a:ext cx="378581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55665" y="198682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2892" y="198682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6980" y="198682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429" y="1907785"/>
            <a:ext cx="1159284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Reference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1102" y="198682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906240" y="2097702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52047" y="198682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09247" y="198682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75007" y="198682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89407" y="198682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906240" y="2515012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2047" y="240413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09247" y="240413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75007" y="240413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9407" y="240413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24345" y="2928942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24345" y="3358464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70152" y="3247584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27352" y="3247584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93112" y="3247584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7512" y="3247584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750743" y="2330347"/>
            <a:ext cx="1015001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1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50743" y="2745865"/>
            <a:ext cx="101821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2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0743" y="3173797"/>
            <a:ext cx="101821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18882" y="3458467"/>
            <a:ext cx="463843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603218" y="4697529"/>
            <a:ext cx="378581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673770" y="4586649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310997" y="4586649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975085" y="4586649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89207" y="4586649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5924345" y="4697529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24345" y="5114838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942450" y="5528769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42450" y="5958290"/>
            <a:ext cx="2748983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088257" y="5847410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545457" y="5847410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911217" y="5847410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825617" y="5847410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768848" y="4930173"/>
            <a:ext cx="1015001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1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68846" y="5345692"/>
            <a:ext cx="101821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2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68846" y="5773623"/>
            <a:ext cx="1018219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36988" y="6058293"/>
            <a:ext cx="463843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rot="16200000">
            <a:off x="7275353" y="4696734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6200000">
            <a:off x="7275353" y="5114045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>
            <a:off x="7273767" y="5527975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6200000">
            <a:off x="7272178" y="2929737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9538" y="4064724"/>
            <a:ext cx="909828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343537" y="2878253"/>
            <a:ext cx="3255561" cy="430881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2200" dirty="0">
                <a:latin typeface="Comic Sans MS"/>
              </a:rPr>
              <a:t>Known retroduplication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43536" y="5482884"/>
            <a:ext cx="3135160" cy="430881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2200" dirty="0">
                <a:latin typeface="Comic Sans MS"/>
              </a:rPr>
              <a:t>Novel retroduplication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712089" y="1417640"/>
            <a:ext cx="688026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17076" y="1385373"/>
            <a:ext cx="1890253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Retroduplications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9076" y="3798493"/>
            <a:ext cx="9052560" cy="303020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74534" y="4507612"/>
            <a:ext cx="1159284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Reference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8566"/>
            <a:ext cx="8229600" cy="1143000"/>
          </a:xfrm>
        </p:spPr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Picture 1" descr="Approac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80"/>
          <a:stretch/>
        </p:blipFill>
        <p:spPr>
          <a:xfrm>
            <a:off x="0" y="1648411"/>
            <a:ext cx="9144000" cy="29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1457445" y="2431295"/>
            <a:ext cx="54864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524578" y="2315377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161805" y="2315377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25893" y="2315377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240015" y="2315377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null model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54027" y="1909563"/>
            <a:ext cx="54864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578" y="179868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1805" y="179868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5893" y="179868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342" y="1691424"/>
            <a:ext cx="1328676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Gene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345" y="2814669"/>
            <a:ext cx="1552295" cy="92332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Normal</a:t>
            </a:r>
          </a:p>
          <a:p>
            <a:r>
              <a:rPr lang="en-US" dirty="0"/>
              <a:t>s</a:t>
            </a:r>
            <a:r>
              <a:rPr lang="en-US" dirty="0" smtClean="0"/>
              <a:t>plice-junction</a:t>
            </a:r>
          </a:p>
          <a:p>
            <a:r>
              <a:rPr lang="en-US" dirty="0" smtClean="0"/>
              <a:t>library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97875" y="2944370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80755" y="2944370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14" name="Magnetic Disk 13"/>
          <p:cNvSpPr/>
          <p:nvPr/>
        </p:nvSpPr>
        <p:spPr>
          <a:xfrm>
            <a:off x="1959733" y="4216302"/>
            <a:ext cx="1491663" cy="847901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r>
              <a:rPr lang="en-US" dirty="0" smtClean="0"/>
              <a:t>Unmapped reads</a:t>
            </a:r>
            <a:endParaRPr lang="en-US" dirty="0"/>
          </a:p>
        </p:txBody>
      </p:sp>
      <p:cxnSp>
        <p:nvCxnSpPr>
          <p:cNvPr id="15" name="Elbow Connector 14"/>
          <p:cNvCxnSpPr>
            <a:stCxn id="14" idx="1"/>
            <a:endCxn id="21" idx="2"/>
          </p:cNvCxnSpPr>
          <p:nvPr/>
        </p:nvCxnSpPr>
        <p:spPr>
          <a:xfrm rot="16200000" flipV="1">
            <a:off x="1946004" y="3456740"/>
            <a:ext cx="1040098" cy="4790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4" idx="1"/>
            <a:endCxn id="13" idx="2"/>
          </p:cNvCxnSpPr>
          <p:nvPr/>
        </p:nvCxnSpPr>
        <p:spPr>
          <a:xfrm rot="16200000" flipV="1">
            <a:off x="1718831" y="3229567"/>
            <a:ext cx="1040098" cy="9333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3440" y="3692109"/>
            <a:ext cx="1713021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Bowtie mapping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240015" y="179868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59732" y="2944370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5102" y="2944370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38752" y="2944370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14122" y="2944370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49402" y="2944370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24772" y="2944370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39270" y="2944370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4640" y="2944370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49920" y="2944370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25290" y="2944370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30" name="Elbow Connector 29"/>
          <p:cNvCxnSpPr>
            <a:stCxn id="14" idx="1"/>
            <a:endCxn id="23" idx="2"/>
          </p:cNvCxnSpPr>
          <p:nvPr/>
        </p:nvCxnSpPr>
        <p:spPr>
          <a:xfrm rot="16200000" flipV="1">
            <a:off x="2185514" y="3696252"/>
            <a:ext cx="1040098" cy="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1"/>
            <a:endCxn id="25" idx="2"/>
          </p:cNvCxnSpPr>
          <p:nvPr/>
        </p:nvCxnSpPr>
        <p:spPr>
          <a:xfrm rot="5400000" flipH="1" flipV="1">
            <a:off x="2440839" y="3440929"/>
            <a:ext cx="1040098" cy="5106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4" idx="1"/>
            <a:endCxn id="27" idx="2"/>
          </p:cNvCxnSpPr>
          <p:nvPr/>
        </p:nvCxnSpPr>
        <p:spPr>
          <a:xfrm rot="5400000" flipH="1" flipV="1">
            <a:off x="2685773" y="3195993"/>
            <a:ext cx="1040098" cy="100051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4" idx="1"/>
            <a:endCxn id="29" idx="2"/>
          </p:cNvCxnSpPr>
          <p:nvPr/>
        </p:nvCxnSpPr>
        <p:spPr>
          <a:xfrm rot="5400000" flipH="1" flipV="1">
            <a:off x="2941098" y="2940668"/>
            <a:ext cx="1040098" cy="151116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20005" y="2320415"/>
            <a:ext cx="45720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7232" y="2320415"/>
            <a:ext cx="36576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21320" y="2320415"/>
            <a:ext cx="91440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8764" y="2213155"/>
            <a:ext cx="1208300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Null model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35442" y="2320415"/>
            <a:ext cx="731520" cy="231834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4642449" y="2809833"/>
            <a:ext cx="1552295" cy="92332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/>
              <a:t>Null</a:t>
            </a:r>
          </a:p>
          <a:p>
            <a:r>
              <a:rPr lang="en-US" dirty="0"/>
              <a:t>s</a:t>
            </a:r>
            <a:r>
              <a:rPr lang="en-US" dirty="0" smtClean="0"/>
              <a:t>plice-junction</a:t>
            </a:r>
          </a:p>
          <a:p>
            <a:r>
              <a:rPr lang="en-US" dirty="0" smtClean="0"/>
              <a:t>library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67945" y="2944370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150825" y="2944370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0" name="Magnetic Disk 59"/>
          <p:cNvSpPr/>
          <p:nvPr/>
        </p:nvSpPr>
        <p:spPr>
          <a:xfrm>
            <a:off x="6429803" y="4211467"/>
            <a:ext cx="1491663" cy="847901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r>
              <a:rPr lang="en-US" dirty="0" smtClean="0"/>
              <a:t>Unmapped reads</a:t>
            </a:r>
            <a:endParaRPr lang="en-US" dirty="0"/>
          </a:p>
        </p:txBody>
      </p:sp>
      <p:cxnSp>
        <p:nvCxnSpPr>
          <p:cNvPr id="61" name="Elbow Connector 60"/>
          <p:cNvCxnSpPr>
            <a:stCxn id="60" idx="1"/>
            <a:endCxn id="65" idx="2"/>
          </p:cNvCxnSpPr>
          <p:nvPr/>
        </p:nvCxnSpPr>
        <p:spPr>
          <a:xfrm rot="16200000" flipV="1">
            <a:off x="6423198" y="3459030"/>
            <a:ext cx="1035263" cy="46961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60" idx="1"/>
            <a:endCxn id="59" idx="2"/>
          </p:cNvCxnSpPr>
          <p:nvPr/>
        </p:nvCxnSpPr>
        <p:spPr>
          <a:xfrm rot="16200000" flipV="1">
            <a:off x="6191321" y="3227150"/>
            <a:ext cx="1035263" cy="9333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463510" y="3687275"/>
            <a:ext cx="1713021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Bowtie mapping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6429802" y="2944370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14578" y="2944370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908822" y="2944370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093598" y="2944370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10065" y="2944370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594842" y="2944370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899933" y="2944370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084710" y="2944370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419990" y="2944370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604767" y="2944370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cxnSp>
        <p:nvCxnSpPr>
          <p:cNvPr id="74" name="Elbow Connector 73"/>
          <p:cNvCxnSpPr>
            <a:stCxn id="60" idx="1"/>
            <a:endCxn id="67" idx="2"/>
          </p:cNvCxnSpPr>
          <p:nvPr/>
        </p:nvCxnSpPr>
        <p:spPr>
          <a:xfrm rot="5400000" flipH="1" flipV="1">
            <a:off x="6662707" y="3689132"/>
            <a:ext cx="1035263" cy="94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60" idx="1"/>
            <a:endCxn id="69" idx="2"/>
          </p:cNvCxnSpPr>
          <p:nvPr/>
        </p:nvCxnSpPr>
        <p:spPr>
          <a:xfrm rot="5400000" flipH="1" flipV="1">
            <a:off x="6913328" y="3438512"/>
            <a:ext cx="1035263" cy="5106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60" idx="1"/>
            <a:endCxn id="71" idx="2"/>
          </p:cNvCxnSpPr>
          <p:nvPr/>
        </p:nvCxnSpPr>
        <p:spPr>
          <a:xfrm rot="5400000" flipH="1" flipV="1">
            <a:off x="7158263" y="3193579"/>
            <a:ext cx="1035263" cy="100051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60" idx="1"/>
            <a:endCxn id="73" idx="2"/>
          </p:cNvCxnSpPr>
          <p:nvPr/>
        </p:nvCxnSpPr>
        <p:spPr>
          <a:xfrm rot="5400000" flipH="1" flipV="1">
            <a:off x="7418290" y="2933549"/>
            <a:ext cx="1035263" cy="15205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942929" y="5364144"/>
            <a:ext cx="5473628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/>
              <a:t>Gene structure is preserved but coordinates are shifted</a:t>
            </a:r>
            <a:endParaRPr lang="en-US" b="1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6150829" y="2099973"/>
            <a:ext cx="1215315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504923" y="1922827"/>
            <a:ext cx="607851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Shift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203626" y="5958372"/>
            <a:ext cx="3480432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Aim at &lt; 5% of false discovery rate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2" name="TextBox 75"/>
          <p:cNvSpPr txBox="1">
            <a:spLocks noChangeArrowheads="1"/>
          </p:cNvSpPr>
          <p:nvPr/>
        </p:nvSpPr>
        <p:spPr bwMode="auto">
          <a:xfrm>
            <a:off x="2975870" y="1574320"/>
            <a:ext cx="688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Gene</a:t>
            </a:r>
            <a:endParaRPr lang="en-US" b="1" dirty="0">
              <a:latin typeface="Calibri" charset="0"/>
            </a:endParaRPr>
          </a:p>
        </p:txBody>
      </p:sp>
      <p:sp>
        <p:nvSpPr>
          <p:cNvPr id="71744" name="TextBox 78"/>
          <p:cNvSpPr txBox="1">
            <a:spLocks noChangeArrowheads="1"/>
          </p:cNvSpPr>
          <p:nvPr/>
        </p:nvSpPr>
        <p:spPr bwMode="auto">
          <a:xfrm>
            <a:off x="-67689" y="2042439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71745" name="TextBox 79"/>
          <p:cNvSpPr txBox="1">
            <a:spLocks noChangeArrowheads="1"/>
          </p:cNvSpPr>
          <p:nvPr/>
        </p:nvSpPr>
        <p:spPr bwMode="auto">
          <a:xfrm>
            <a:off x="-78014" y="2607444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sp>
        <p:nvSpPr>
          <p:cNvPr id="71758" name="TextBox 99"/>
          <p:cNvSpPr txBox="1">
            <a:spLocks noChangeArrowheads="1"/>
          </p:cNvSpPr>
          <p:nvPr/>
        </p:nvSpPr>
        <p:spPr bwMode="auto">
          <a:xfrm>
            <a:off x="368317" y="2912139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sp>
        <p:nvSpPr>
          <p:cNvPr id="71768" name="TextBox 117"/>
          <p:cNvSpPr txBox="1">
            <a:spLocks noChangeArrowheads="1"/>
          </p:cNvSpPr>
          <p:nvPr/>
        </p:nvSpPr>
        <p:spPr bwMode="auto">
          <a:xfrm>
            <a:off x="283733" y="1818216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631499" y="1818216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631499" y="2912139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285" name="Straight Connector 284"/>
          <p:cNvCxnSpPr/>
          <p:nvPr/>
        </p:nvCxnSpPr>
        <p:spPr>
          <a:xfrm>
            <a:off x="1922217" y="2260577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" name="Rectangle 285"/>
          <p:cNvSpPr/>
          <p:nvPr/>
        </p:nvSpPr>
        <p:spPr>
          <a:xfrm>
            <a:off x="1992770" y="2149697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2629996" y="2149697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3294085" y="2149697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4442822" y="2149697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5" name="Straight Connector 304"/>
          <p:cNvCxnSpPr/>
          <p:nvPr/>
        </p:nvCxnSpPr>
        <p:spPr>
          <a:xfrm>
            <a:off x="5953262" y="2261371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Rectangle 313"/>
          <p:cNvSpPr/>
          <p:nvPr/>
        </p:nvSpPr>
        <p:spPr>
          <a:xfrm>
            <a:off x="6372390" y="215049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6829590" y="215049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7195350" y="215049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8112852" y="215049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0" name="Straight Connector 319"/>
          <p:cNvCxnSpPr/>
          <p:nvPr/>
        </p:nvCxnSpPr>
        <p:spPr>
          <a:xfrm>
            <a:off x="1916552" y="2838570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" name="Rectangle 320"/>
          <p:cNvSpPr/>
          <p:nvPr/>
        </p:nvSpPr>
        <p:spPr>
          <a:xfrm>
            <a:off x="1987105" y="2727690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2624331" y="2727690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3288420" y="2727690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4437157" y="2727690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7" name="Straight Connector 326"/>
          <p:cNvCxnSpPr/>
          <p:nvPr/>
        </p:nvCxnSpPr>
        <p:spPr>
          <a:xfrm>
            <a:off x="5953262" y="2838570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4" name="TextBox 343"/>
          <p:cNvSpPr txBox="1"/>
          <p:nvPr/>
        </p:nvSpPr>
        <p:spPr>
          <a:xfrm>
            <a:off x="5507598" y="200708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46" name="TextBox 345"/>
          <p:cNvSpPr txBox="1"/>
          <p:nvPr/>
        </p:nvSpPr>
        <p:spPr>
          <a:xfrm>
            <a:off x="5507598" y="258531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378" name="Straight Connector 377"/>
          <p:cNvCxnSpPr/>
          <p:nvPr/>
        </p:nvCxnSpPr>
        <p:spPr>
          <a:xfrm flipV="1">
            <a:off x="6270729" y="1549662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>
            <a:off x="6362169" y="1574320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6089753" y="2074311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6443220" y="2068779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7464029" y="2752816"/>
            <a:ext cx="0" cy="1828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V="1">
            <a:off x="8747132" y="1522913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8838572" y="1547571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8566156" y="2047562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8919623" y="2042030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/>
        </p:nvCxnSpPr>
        <p:spPr>
          <a:xfrm rot="10800000" flipV="1">
            <a:off x="4637437" y="3046965"/>
            <a:ext cx="2563847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/>
          <p:nvPr/>
        </p:nvCxnSpPr>
        <p:spPr>
          <a:xfrm rot="10800000">
            <a:off x="2179596" y="3046965"/>
            <a:ext cx="2457841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/>
          <p:cNvCxnSpPr/>
          <p:nvPr/>
        </p:nvCxnSpPr>
        <p:spPr>
          <a:xfrm flipH="1" flipV="1">
            <a:off x="7175976" y="3041433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arrow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H="1" flipV="1">
            <a:off x="1991968" y="3020216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>
            <a:off x="5108672" y="3046965"/>
            <a:ext cx="1363893" cy="4927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 flipV="1">
            <a:off x="6439236" y="3018533"/>
            <a:ext cx="113155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 flipV="1">
            <a:off x="4921401" y="3046965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/>
          <p:cNvCxnSpPr/>
          <p:nvPr/>
        </p:nvCxnSpPr>
        <p:spPr>
          <a:xfrm flipV="1">
            <a:off x="7560397" y="3026328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9" name="TextBox 75"/>
          <p:cNvSpPr txBox="1">
            <a:spLocks noChangeArrowheads="1"/>
          </p:cNvSpPr>
          <p:nvPr/>
        </p:nvSpPr>
        <p:spPr bwMode="auto">
          <a:xfrm>
            <a:off x="6747416" y="1574320"/>
            <a:ext cx="1795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Retroduplication</a:t>
            </a:r>
            <a:endParaRPr lang="en-US" b="1" dirty="0">
              <a:latin typeface="Calibri" charset="0"/>
            </a:endParaRPr>
          </a:p>
        </p:txBody>
      </p:sp>
      <p:sp>
        <p:nvSpPr>
          <p:cNvPr id="441" name="Oval 440"/>
          <p:cNvSpPr/>
          <p:nvPr/>
        </p:nvSpPr>
        <p:spPr>
          <a:xfrm>
            <a:off x="7100152" y="2641141"/>
            <a:ext cx="731520" cy="731520"/>
          </a:xfrm>
          <a:prstGeom prst="ellipse">
            <a:avLst/>
          </a:prstGeom>
          <a:noFill/>
          <a:ln w="254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TextBox 443"/>
          <p:cNvSpPr txBox="1"/>
          <p:nvPr/>
        </p:nvSpPr>
        <p:spPr>
          <a:xfrm>
            <a:off x="7913625" y="2935696"/>
            <a:ext cx="83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Cluster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Locating insertion point</a:t>
            </a:r>
            <a:endParaRPr lang="en-US" dirty="0"/>
          </a:p>
        </p:txBody>
      </p:sp>
      <p:sp>
        <p:nvSpPr>
          <p:cNvPr id="50" name="TextBox 75"/>
          <p:cNvSpPr txBox="1">
            <a:spLocks noChangeArrowheads="1"/>
          </p:cNvSpPr>
          <p:nvPr/>
        </p:nvSpPr>
        <p:spPr bwMode="auto">
          <a:xfrm>
            <a:off x="2933238" y="4172345"/>
            <a:ext cx="688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Gene</a:t>
            </a:r>
            <a:endParaRPr lang="en-US" b="1" dirty="0">
              <a:latin typeface="Calibri" charset="0"/>
            </a:endParaRPr>
          </a:p>
        </p:txBody>
      </p:sp>
      <p:sp>
        <p:nvSpPr>
          <p:cNvPr id="51" name="TextBox 99"/>
          <p:cNvSpPr txBox="1">
            <a:spLocks noChangeArrowheads="1"/>
          </p:cNvSpPr>
          <p:nvPr/>
        </p:nvSpPr>
        <p:spPr bwMode="auto">
          <a:xfrm>
            <a:off x="325685" y="5510164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sp>
        <p:nvSpPr>
          <p:cNvPr id="52" name="TextBox 117"/>
          <p:cNvSpPr txBox="1">
            <a:spLocks noChangeArrowheads="1"/>
          </p:cNvSpPr>
          <p:nvPr/>
        </p:nvSpPr>
        <p:spPr bwMode="auto">
          <a:xfrm>
            <a:off x="241101" y="4416241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88867" y="4416241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8867" y="5510164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1879585" y="4858602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950138" y="474772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587364" y="474772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251453" y="474772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400190" y="474772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5910630" y="4859396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 rot="10800000">
            <a:off x="8344540" y="4748516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10800000">
            <a:off x="7978780" y="4748516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10800000">
            <a:off x="7064380" y="4748516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10800000">
            <a:off x="6329758" y="4748516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1873920" y="5436595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944473" y="5325715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581699" y="5325715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245788" y="5325715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394525" y="5325715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5910630" y="5436595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464966" y="460510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464966" y="518334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6228097" y="4147687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319537" y="4172345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047121" y="4672336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400588" y="4666804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421397" y="5350841"/>
            <a:ext cx="0" cy="1828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704500" y="4120938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795940" y="4145596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523524" y="4645587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8876991" y="4640055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0800000" flipV="1">
            <a:off x="6234447" y="5644988"/>
            <a:ext cx="924209" cy="74270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0800000">
            <a:off x="5066095" y="5644992"/>
            <a:ext cx="1162003" cy="7427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7133344" y="5639458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arrow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1949336" y="5618241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165398" y="5629981"/>
            <a:ext cx="2756003" cy="75770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4921401" y="5644992"/>
            <a:ext cx="2638996" cy="74269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878769" y="5644990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none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517765" y="5624353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75"/>
          <p:cNvSpPr txBox="1">
            <a:spLocks noChangeArrowheads="1"/>
          </p:cNvSpPr>
          <p:nvPr/>
        </p:nvSpPr>
        <p:spPr bwMode="auto">
          <a:xfrm>
            <a:off x="6747416" y="4175787"/>
            <a:ext cx="1795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Retroduplication</a:t>
            </a:r>
            <a:endParaRPr lang="en-US" b="1" dirty="0">
              <a:latin typeface="Calibri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7057520" y="5239166"/>
            <a:ext cx="731520" cy="731520"/>
          </a:xfrm>
          <a:prstGeom prst="ellipse">
            <a:avLst/>
          </a:prstGeom>
          <a:noFill/>
          <a:ln w="254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7870993" y="5533721"/>
            <a:ext cx="83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Cluster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9" name="TextBox 78"/>
          <p:cNvSpPr txBox="1">
            <a:spLocks noChangeArrowheads="1"/>
          </p:cNvSpPr>
          <p:nvPr/>
        </p:nvSpPr>
        <p:spPr bwMode="auto">
          <a:xfrm>
            <a:off x="-57364" y="4647850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110" name="TextBox 79"/>
          <p:cNvSpPr txBox="1">
            <a:spLocks noChangeArrowheads="1"/>
          </p:cNvSpPr>
          <p:nvPr/>
        </p:nvSpPr>
        <p:spPr bwMode="auto">
          <a:xfrm>
            <a:off x="-67689" y="5212855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8566"/>
            <a:ext cx="8229600" cy="1143000"/>
          </a:xfrm>
        </p:spPr>
        <p:txBody>
          <a:bodyPr/>
          <a:lstStyle/>
          <a:p>
            <a:r>
              <a:rPr lang="en-US" dirty="0"/>
              <a:t>Retroduplication for SKA3 gene</a:t>
            </a:r>
            <a:endParaRPr lang="en-US" dirty="0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" name="Picture 1" descr="Approac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0" b="-2406"/>
          <a:stretch/>
        </p:blipFill>
        <p:spPr>
          <a:xfrm>
            <a:off x="1074616" y="1494688"/>
            <a:ext cx="6858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1" r="2384"/>
          <a:stretch>
            <a:fillRect/>
          </a:stretch>
        </p:blipFill>
        <p:spPr>
          <a:xfrm>
            <a:off x="0" y="378970"/>
            <a:ext cx="9144000" cy="5714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10992" y="2807757"/>
            <a:ext cx="5227104" cy="307770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dirty="0"/>
              <a:t>88 YRI samples                      80 CEU sample                     NA12878 (CEU)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7612" y="1995479"/>
            <a:ext cx="303370" cy="307770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7" rIns="91436" bIns="45717" rtlCol="0">
            <a:spAutoFit/>
          </a:bodyPr>
          <a:lstStyle/>
          <a:p>
            <a:r>
              <a:rPr lang="en-US" sz="1400" dirty="0"/>
              <a:t>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0630" y="5896511"/>
            <a:ext cx="303370" cy="307770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7" rIns="91436" bIns="45717" rtlCol="0">
            <a:spAutoFit/>
          </a:bodyPr>
          <a:lstStyle/>
          <a:p>
            <a:r>
              <a:rPr lang="en-US" sz="1400" dirty="0"/>
              <a:t>  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166137" y="87834"/>
            <a:ext cx="196765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88565" y="88627"/>
            <a:ext cx="27432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80773" y="90215"/>
            <a:ext cx="18288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60005" y="90567"/>
            <a:ext cx="18288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11117" y="86245"/>
            <a:ext cx="22860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25320" y="84657"/>
            <a:ext cx="73152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46686" y="-82039"/>
            <a:ext cx="1774837" cy="276993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Supported slice-junctions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rcRect l="9840" t="5364" r="120" b="93166"/>
          <a:stretch>
            <a:fillRect/>
          </a:stretch>
        </p:blipFill>
        <p:spPr>
          <a:xfrm>
            <a:off x="1355202" y="198958"/>
            <a:ext cx="6812280" cy="249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340" y="2006585"/>
            <a:ext cx="1968011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Possible unknown </a:t>
            </a:r>
            <a:r>
              <a:rPr lang="en-US" sz="1400" dirty="0" err="1">
                <a:solidFill>
                  <a:schemeClr val="accent6"/>
                </a:solidFill>
              </a:rPr>
              <a:t>exons</a:t>
            </a:r>
            <a:endParaRPr lang="en-US" sz="1400" dirty="0">
              <a:solidFill>
                <a:schemeClr val="accent6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2864209" y="2333215"/>
            <a:ext cx="281436" cy="18810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123476" y="2338007"/>
            <a:ext cx="640584" cy="50540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l="9492" t="39898" b="36183"/>
          <a:stretch>
            <a:fillRect/>
          </a:stretch>
        </p:blipFill>
        <p:spPr>
          <a:xfrm>
            <a:off x="1318655" y="6050400"/>
            <a:ext cx="6827715" cy="70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" y="89060"/>
            <a:ext cx="1318645" cy="369326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CDC27 gene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6705" y="3995673"/>
            <a:ext cx="1723541" cy="307770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dirty="0"/>
              <a:t>Chromosome 17, Mb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9059" y="6093035"/>
            <a:ext cx="1230843" cy="52321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dirty="0" err="1"/>
              <a:t>Histone</a:t>
            </a:r>
            <a:r>
              <a:rPr lang="en-US" sz="1400" dirty="0"/>
              <a:t> marks</a:t>
            </a:r>
          </a:p>
          <a:p>
            <a:r>
              <a:rPr lang="en-US" sz="1400" dirty="0"/>
              <a:t>by ENCODE</a:t>
            </a:r>
          </a:p>
        </p:txBody>
      </p:sp>
      <p:sp>
        <p:nvSpPr>
          <p:cNvPr id="27" name="Left Brace 26"/>
          <p:cNvSpPr/>
          <p:nvPr/>
        </p:nvSpPr>
        <p:spPr>
          <a:xfrm rot="5400000">
            <a:off x="5421737" y="-397665"/>
            <a:ext cx="546983" cy="5013513"/>
          </a:xfrm>
          <a:prstGeom prst="leftBrace">
            <a:avLst>
              <a:gd name="adj1" fmla="val 8333"/>
              <a:gd name="adj2" fmla="val 39645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7" rIns="91436" bIns="45717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50185" y="1546366"/>
            <a:ext cx="1184932" cy="30777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Known </a:t>
            </a:r>
            <a:r>
              <a:rPr lang="en-US" sz="1400" b="1" dirty="0" err="1">
                <a:solidFill>
                  <a:srgbClr val="FFFF00"/>
                </a:solidFill>
              </a:rPr>
              <a:t>exons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H="1">
            <a:off x="2626028" y="2367167"/>
            <a:ext cx="436628" cy="35437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932329" y="2487592"/>
            <a:ext cx="547877" cy="2247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794651" y="2519068"/>
            <a:ext cx="561392" cy="12976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2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12849" y="6417762"/>
            <a:ext cx="2133600" cy="365124"/>
          </a:xfrm>
        </p:spPr>
        <p:txBody>
          <a:bodyPr/>
          <a:lstStyle/>
          <a:p>
            <a:fld id="{B42051A4-B0BA-074E-BAE7-CB2A9F1E445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83437"/>
            <a:ext cx="8229600" cy="1143000"/>
          </a:xfrm>
        </p:spPr>
        <p:txBody>
          <a:bodyPr/>
          <a:lstStyle/>
          <a:p>
            <a:r>
              <a:rPr lang="en-US" dirty="0" smtClean="0"/>
              <a:t>Discovery in NA12878 (CEU)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647573"/>
              </p:ext>
            </p:extLst>
          </p:nvPr>
        </p:nvGraphicFramePr>
        <p:xfrm>
          <a:off x="263411" y="867110"/>
          <a:ext cx="8683038" cy="555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482"/>
                <a:gridCol w="1298222"/>
                <a:gridCol w="1501654"/>
                <a:gridCol w="1593383"/>
                <a:gridCol w="1392297"/>
              </a:tblGrid>
              <a:tr h="384293">
                <a:tc rowSpan="2">
                  <a:txBody>
                    <a:bodyPr/>
                    <a:lstStyle/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Parent gene with predicted novel retroduplication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Additional support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PCR</a:t>
                      </a:r>
                    </a:p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validation</a:t>
                      </a:r>
                    </a:p>
                  </a:txBody>
                  <a:tcPr/>
                </a:tc>
              </a:tr>
              <a:tr h="609600">
                <a:tc v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+mn-lt"/>
                          <a:cs typeface="Calibri"/>
                        </a:rPr>
                        <a:t>Read depth</a:t>
                      </a:r>
                    </a:p>
                    <a:p>
                      <a:r>
                        <a:rPr lang="en-US" sz="1700" dirty="0" smtClean="0">
                          <a:latin typeface="+mn-lt"/>
                          <a:cs typeface="Calibri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Insertion point</a:t>
                      </a:r>
                    </a:p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support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Found in</a:t>
                      </a:r>
                    </a:p>
                    <a:p>
                      <a:r>
                        <a:rPr lang="en-US" sz="1700" dirty="0" smtClean="0">
                          <a:latin typeface="Calibri"/>
                          <a:cs typeface="Calibri"/>
                        </a:rPr>
                        <a:t>Venter genome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CDC27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+mn-lt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UN</a:t>
                      </a:r>
                      <a:endParaRPr lang="en-US" sz="17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BCLAF1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UN</a:t>
                      </a:r>
                      <a:endParaRPr lang="en-US" sz="17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LAPTM4B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+mn-lt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MTCH2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CBX3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TMEM66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TDG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BOD1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7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+mn-lt"/>
                          <a:cs typeface="Calibri"/>
                        </a:rPr>
                        <a:t>Yes</a:t>
                      </a: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CACNA1B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7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+mn-lt"/>
                          <a:cs typeface="Calibri"/>
                        </a:rPr>
                        <a:t>Yes</a:t>
                      </a: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SKA3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latin typeface="Calibri"/>
                          <a:cs typeface="Calibri"/>
                        </a:rPr>
                        <a:t>AP3S1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solidFill>
                            <a:srgbClr val="008000"/>
                          </a:solidFill>
                          <a:latin typeface="+mn-lt"/>
                          <a:cs typeface="Calibri"/>
                        </a:rPr>
                        <a:t>Yes</a:t>
                      </a:r>
                      <a:endParaRPr lang="en-US" sz="1700" dirty="0">
                        <a:solidFill>
                          <a:srgbClr val="008000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latin typeface="Calibri"/>
                          <a:cs typeface="Calibri"/>
                        </a:rPr>
                        <a:t>AC131157.1</a:t>
                      </a: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endParaRPr lang="en-US" sz="17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AL590623.1</a:t>
                      </a:r>
                    </a:p>
                  </a:txBody>
                  <a:tcPr marL="12700" marR="12700" marT="12699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Centromere</a:t>
                      </a:r>
                      <a:endParaRPr lang="en-US" sz="17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1656"/>
            <a:ext cx="8229600" cy="1143000"/>
          </a:xfrm>
        </p:spPr>
        <p:txBody>
          <a:bodyPr/>
          <a:lstStyle/>
          <a:p>
            <a:r>
              <a:rPr lang="en-US" dirty="0" smtClean="0"/>
              <a:t>Retroduplications by population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534"/>
            <a:ext cx="9144000" cy="6231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by_popul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64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76848" y="1020396"/>
            <a:ext cx="2831679" cy="92332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dirty="0" smtClean="0"/>
              <a:t>Total of 145 of parent genes</a:t>
            </a:r>
          </a:p>
          <a:p>
            <a:r>
              <a:rPr lang="en-US" dirty="0" smtClean="0"/>
              <a:t>are predicted to have</a:t>
            </a:r>
          </a:p>
          <a:p>
            <a:r>
              <a:rPr lang="en-US" dirty="0"/>
              <a:t>n</a:t>
            </a:r>
            <a:r>
              <a:rPr lang="en-US" dirty="0" smtClean="0"/>
              <a:t>ovel retroduplication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 one get one free!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47631"/>
            <a:ext cx="8229600" cy="33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5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" y="0"/>
            <a:ext cx="5592588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70770" y="273051"/>
            <a:ext cx="3216031" cy="1162050"/>
          </a:xfrm>
        </p:spPr>
        <p:txBody>
          <a:bodyPr/>
          <a:lstStyle/>
          <a:p>
            <a:r>
              <a:rPr lang="en-US" dirty="0" smtClean="0"/>
              <a:t>Experimental design and goal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678488" y="1435103"/>
            <a:ext cx="3008313" cy="4691063"/>
          </a:xfrm>
        </p:spPr>
        <p:txBody>
          <a:bodyPr/>
          <a:lstStyle/>
          <a:p>
            <a:r>
              <a:rPr lang="en-US" dirty="0" smtClean="0"/>
              <a:t>7 individuals, 21 </a:t>
            </a:r>
            <a:r>
              <a:rPr lang="en-US" dirty="0" err="1" smtClean="0"/>
              <a:t>hiPSC</a:t>
            </a:r>
            <a:r>
              <a:rPr lang="en-US" dirty="0" smtClean="0"/>
              <a:t> lines</a:t>
            </a:r>
          </a:p>
          <a:p>
            <a:endParaRPr lang="en-US" dirty="0" smtClean="0"/>
          </a:p>
          <a:p>
            <a:r>
              <a:rPr lang="en-US" dirty="0" smtClean="0"/>
              <a:t>Few previous studies reported large numbers of </a:t>
            </a:r>
            <a:r>
              <a:rPr lang="en-US" i="1" dirty="0" smtClean="0"/>
              <a:t>de novo</a:t>
            </a:r>
            <a:r>
              <a:rPr lang="en-US" dirty="0" smtClean="0"/>
              <a:t> CNVs in </a:t>
            </a:r>
            <a:r>
              <a:rPr lang="en-US" dirty="0" err="1" smtClean="0"/>
              <a:t>hiPSC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the </a:t>
            </a:r>
            <a:r>
              <a:rPr lang="en-US" dirty="0" err="1" smtClean="0"/>
              <a:t>hiPSC</a:t>
            </a:r>
            <a:r>
              <a:rPr lang="en-US" dirty="0" smtClean="0"/>
              <a:t> genome stable during reprogramming?</a:t>
            </a:r>
          </a:p>
          <a:p>
            <a:endParaRPr lang="en-US" dirty="0" smtClean="0"/>
          </a:p>
          <a:p>
            <a:r>
              <a:rPr lang="en-US" dirty="0" smtClean="0"/>
              <a:t>What is the cause/origin of </a:t>
            </a:r>
            <a:r>
              <a:rPr lang="en-US" dirty="0" err="1" smtClean="0"/>
              <a:t>hiPSC</a:t>
            </a:r>
            <a:r>
              <a:rPr lang="en-US" dirty="0" smtClean="0"/>
              <a:t> line-manifested CNVs (LM-CNVs)?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19478" y="6356352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370283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76"/>
            <a:ext cx="8229600" cy="1143000"/>
          </a:xfrm>
        </p:spPr>
        <p:txBody>
          <a:bodyPr/>
          <a:lstStyle/>
          <a:p>
            <a:r>
              <a:rPr lang="en-US" dirty="0" smtClean="0"/>
              <a:t>GO enrichment for parents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2509"/>
            <a:ext cx="8229600" cy="5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3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Retrotransposition is coupled to cell division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expression of CDC27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19"/>
          <a:stretch/>
        </p:blipFill>
        <p:spPr>
          <a:xfrm>
            <a:off x="1182076" y="1680307"/>
            <a:ext cx="6705600" cy="48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Periodic expression of </a:t>
            </a:r>
            <a:r>
              <a:rPr lang="en-US" dirty="0" smtClean="0"/>
              <a:t>BCLAF1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>
            <a:off x="1455617" y="1417639"/>
            <a:ext cx="69123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richment_in_cy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7" y="684886"/>
            <a:ext cx="8229600" cy="6173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011"/>
            <a:ext cx="8229600" cy="1143000"/>
          </a:xfrm>
        </p:spPr>
        <p:txBody>
          <a:bodyPr/>
          <a:lstStyle/>
          <a:p>
            <a:r>
              <a:rPr lang="en-US" dirty="0" smtClean="0"/>
              <a:t>Cell cycle and retroduplications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Created a catalog of 174 retroduplications variations (RDV)</a:t>
            </a:r>
          </a:p>
          <a:p>
            <a:r>
              <a:rPr lang="en-US" dirty="0" smtClean="0"/>
              <a:t>Data suggest that retrotransposition is coupled to cell division</a:t>
            </a:r>
          </a:p>
          <a:p>
            <a:r>
              <a:rPr lang="en-US" dirty="0" smtClean="0"/>
              <a:t>RDVs are found fo</a:t>
            </a:r>
            <a:r>
              <a:rPr lang="en-US" dirty="0" smtClean="0"/>
              <a:t>r every 120 genes while LOF variants for every 60 genes – comparable gene birth and death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3"/>
            <a:ext cx="4122332" cy="452596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900" b="1" dirty="0"/>
              <a:t>1000 Genomes Project</a:t>
            </a:r>
          </a:p>
          <a:p>
            <a:pPr lvl="0">
              <a:buNone/>
              <a:defRPr/>
            </a:pPr>
            <a:r>
              <a:rPr lang="en-US" sz="1200" b="1" dirty="0"/>
              <a:t>Stanford university:</a:t>
            </a:r>
          </a:p>
          <a:p>
            <a:pPr lvl="0">
              <a:buFontTx/>
              <a:buChar char="•"/>
              <a:defRPr/>
            </a:pPr>
            <a:r>
              <a:rPr lang="en-US" sz="1200" dirty="0"/>
              <a:t>Michael Snyder</a:t>
            </a:r>
          </a:p>
          <a:p>
            <a:pPr lvl="0">
              <a:buFontTx/>
              <a:buChar char="•"/>
              <a:defRPr/>
            </a:pPr>
            <a:r>
              <a:rPr lang="en-US" sz="1200" dirty="0"/>
              <a:t>Alexander </a:t>
            </a:r>
            <a:r>
              <a:rPr lang="en-US" sz="1200" dirty="0" err="1"/>
              <a:t>Eckehart</a:t>
            </a:r>
            <a:r>
              <a:rPr lang="en-US" sz="1200" dirty="0"/>
              <a:t> Urban</a:t>
            </a:r>
          </a:p>
          <a:p>
            <a:pPr lvl="0">
              <a:buFontTx/>
              <a:buChar char="•"/>
              <a:defRPr/>
            </a:pPr>
            <a:r>
              <a:rPr lang="en-US" sz="1200" dirty="0"/>
              <a:t>Michael Seamus Haney</a:t>
            </a:r>
          </a:p>
          <a:p>
            <a:pPr lvl="0">
              <a:buNone/>
              <a:defRPr/>
            </a:pPr>
            <a:r>
              <a:rPr lang="en-US" sz="1200" b="1" dirty="0"/>
              <a:t>Harvard Medical School:</a:t>
            </a:r>
          </a:p>
          <a:p>
            <a:pPr lvl="0"/>
            <a:r>
              <a:rPr lang="en-US" sz="1200" dirty="0"/>
              <a:t>Rebecca </a:t>
            </a:r>
            <a:r>
              <a:rPr lang="en-US" sz="1200" dirty="0" err="1"/>
              <a:t>Iskow-Torene</a:t>
            </a:r>
            <a:endParaRPr lang="en-US" sz="1200" dirty="0"/>
          </a:p>
          <a:p>
            <a:pPr lvl="0"/>
            <a:r>
              <a:rPr lang="en-US" sz="1200" dirty="0"/>
              <a:t>Omer </a:t>
            </a:r>
            <a:r>
              <a:rPr lang="en-US" sz="1200" dirty="0" err="1" smtClean="0"/>
              <a:t>Gokcumen</a:t>
            </a:r>
            <a:endParaRPr lang="en-US" sz="1200" b="1" dirty="0"/>
          </a:p>
          <a:p>
            <a:pPr lvl="0"/>
            <a:r>
              <a:rPr lang="en-US" sz="1200" dirty="0"/>
              <a:t>Charles Lee</a:t>
            </a:r>
          </a:p>
          <a:p>
            <a:pPr lvl="0">
              <a:buNone/>
              <a:defRPr/>
            </a:pPr>
            <a:r>
              <a:rPr lang="en-US" sz="1200" b="1" dirty="0"/>
              <a:t>Yale university:</a:t>
            </a:r>
          </a:p>
          <a:p>
            <a:pPr lvl="0">
              <a:buFontTx/>
              <a:buChar char="•"/>
              <a:defRPr/>
            </a:pPr>
            <a:r>
              <a:rPr lang="en-US" sz="1200" dirty="0"/>
              <a:t>Dean </a:t>
            </a:r>
            <a:r>
              <a:rPr lang="en-US" sz="1200" dirty="0" err="1"/>
              <a:t>Palejev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 err="1"/>
              <a:t>Lior</a:t>
            </a:r>
            <a:r>
              <a:rPr lang="en-US" sz="1200" dirty="0"/>
              <a:t> Rosenberg </a:t>
            </a:r>
            <a:r>
              <a:rPr lang="en-US" sz="1200" dirty="0" err="1"/>
              <a:t>Belmaker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Ying Zhang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Jessica </a:t>
            </a:r>
            <a:r>
              <a:rPr lang="en-US" sz="1200" dirty="0" err="1"/>
              <a:t>Mariani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 err="1"/>
              <a:t>Livia</a:t>
            </a:r>
            <a:r>
              <a:rPr lang="en-US" sz="1200" dirty="0"/>
              <a:t> </a:t>
            </a:r>
            <a:r>
              <a:rPr lang="en-US" sz="1200" dirty="0" err="1"/>
              <a:t>Tomasini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Anthony </a:t>
            </a:r>
            <a:r>
              <a:rPr lang="en-US" sz="1200" dirty="0" err="1"/>
              <a:t>Ferrandino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Anna </a:t>
            </a:r>
            <a:r>
              <a:rPr lang="en-US" sz="1200" dirty="0" err="1"/>
              <a:t>Szekely</a:t>
            </a:r>
            <a:endParaRPr lang="en-US" sz="1200" baseline="300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Elena L. </a:t>
            </a:r>
            <a:r>
              <a:rPr lang="en-US" sz="1200" dirty="0" err="1"/>
              <a:t>Grigorenko</a:t>
            </a:r>
            <a:endParaRPr lang="en-US" sz="12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Anita </a:t>
            </a:r>
            <a:r>
              <a:rPr lang="en-US" sz="1200" dirty="0" err="1"/>
              <a:t>Huttner</a:t>
            </a:r>
            <a:endParaRPr lang="en-US" sz="12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Sherman </a:t>
            </a:r>
            <a:r>
              <a:rPr lang="en-US" sz="1200" dirty="0" err="1"/>
              <a:t>Weissman</a:t>
            </a:r>
            <a:endParaRPr lang="en-US" sz="1200" dirty="0"/>
          </a:p>
          <a:p>
            <a:pPr lvl="0">
              <a:buFontTx/>
              <a:buChar char="•"/>
              <a:defRPr/>
            </a:pPr>
            <a:r>
              <a:rPr lang="en-US" sz="1200" dirty="0"/>
              <a:t>Flora M. </a:t>
            </a:r>
            <a:r>
              <a:rPr lang="en-US" sz="1200" dirty="0" err="1" smtClean="0"/>
              <a:t>Vaccarino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31932" y="1600205"/>
            <a:ext cx="4122332" cy="307770"/>
          </a:xfrm>
          <a:prstGeom prst="rect">
            <a:avLst/>
          </a:prstGeom>
        </p:spPr>
        <p:txBody>
          <a:bodyPr vert="horz" wrap="square" lIns="91436" tIns="45717" rIns="91436" bIns="45717" rtlCol="0">
            <a:spAutoFit/>
          </a:bodyPr>
          <a:lstStyle/>
          <a:p>
            <a:pPr lvl="0">
              <a:defRPr/>
            </a:pPr>
            <a:r>
              <a:rPr lang="en-US" sz="1400" b="1" dirty="0" smtClean="0"/>
              <a:t>All in </a:t>
            </a:r>
            <a:r>
              <a:rPr lang="en-US" sz="1400" b="1" smtClean="0"/>
              <a:t>Gerstein lab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5688" y="3200256"/>
            <a:ext cx="3008313" cy="1162050"/>
          </a:xfrm>
        </p:spPr>
        <p:txBody>
          <a:bodyPr anchor="t"/>
          <a:lstStyle/>
          <a:p>
            <a:r>
              <a:rPr lang="en-US" dirty="0" err="1" smtClean="0"/>
              <a:t>hiPSC</a:t>
            </a:r>
            <a:r>
              <a:rPr lang="en-US" dirty="0" smtClean="0"/>
              <a:t> characterization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29642"/>
            <a:ext cx="7315200" cy="2768460"/>
          </a:xfrm>
          <a:prstGeom prst="rect">
            <a:avLst/>
          </a:prstGeom>
        </p:spPr>
      </p:pic>
      <p:pic>
        <p:nvPicPr>
          <p:cNvPr id="5" name="Picture 4" descr="Suplm Fig 1-RT-PCR iPSC"/>
          <p:cNvPicPr>
            <a:picLocks noChangeAspect="1"/>
          </p:cNvPicPr>
          <p:nvPr/>
        </p:nvPicPr>
        <p:blipFill>
          <a:blip r:embed="rId3"/>
          <a:srcRect t="6242"/>
          <a:stretch>
            <a:fillRect/>
          </a:stretch>
        </p:blipFill>
        <p:spPr bwMode="auto">
          <a:xfrm>
            <a:off x="933452" y="2746386"/>
            <a:ext cx="4572000" cy="405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1" y="6356352"/>
            <a:ext cx="1622163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16549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045" y="404518"/>
            <a:ext cx="3008313" cy="1162050"/>
          </a:xfrm>
        </p:spPr>
        <p:txBody>
          <a:bodyPr anchor="t"/>
          <a:lstStyle/>
          <a:p>
            <a:r>
              <a:rPr lang="en-US" dirty="0" err="1" smtClean="0"/>
              <a:t>hiPSC</a:t>
            </a:r>
            <a:r>
              <a:rPr lang="en-US" dirty="0" smtClean="0"/>
              <a:t> characterization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1" y="0"/>
            <a:ext cx="41996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6356352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7770" y="1566568"/>
            <a:ext cx="98356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Neurons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28569" y="107045"/>
            <a:ext cx="710451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err="1" smtClean="0"/>
              <a:t>hiPSC</a:t>
            </a:r>
            <a:endParaRPr lang="en-US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3048000" y="1751235"/>
            <a:ext cx="1279769" cy="114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2413000" y="291711"/>
            <a:ext cx="1115568" cy="392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3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2350"/>
            <a:ext cx="8229600" cy="1143000"/>
          </a:xfrm>
        </p:spPr>
        <p:txBody>
          <a:bodyPr/>
          <a:lstStyle/>
          <a:p>
            <a:r>
              <a:rPr lang="en-US" dirty="0" smtClean="0"/>
              <a:t>Neurons from </a:t>
            </a:r>
            <a:r>
              <a:rPr lang="en-US" dirty="0" err="1" smtClean="0"/>
              <a:t>hiPSC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3174"/>
            <a:ext cx="8229600" cy="5721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8002652" y="2438237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337587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Characterizing </a:t>
            </a:r>
            <a:r>
              <a:rPr lang="en-US" dirty="0" err="1" smtClean="0"/>
              <a:t>hiPSC</a:t>
            </a:r>
            <a:r>
              <a:rPr lang="en-US" dirty="0" smtClean="0"/>
              <a:t> genomes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mo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9394" r="1923"/>
          <a:stretch/>
        </p:blipFill>
        <p:spPr>
          <a:xfrm>
            <a:off x="161172" y="0"/>
            <a:ext cx="6237541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6364013" y="503237"/>
            <a:ext cx="3008313" cy="1162050"/>
          </a:xfrm>
          <a:prstGeom prst="rect">
            <a:avLst/>
          </a:prstGeom>
        </p:spPr>
        <p:txBody>
          <a:bodyPr vert="horz" lIns="91436" tIns="45717" rIns="91436" bIns="45717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1900" b="1" dirty="0">
                <a:latin typeface="+mj-lt"/>
                <a:ea typeface="+mj-ea"/>
                <a:cs typeface="+mj-cs"/>
              </a:rPr>
              <a:t>Example of LM-CNV</a:t>
            </a:r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6364013" y="1665287"/>
            <a:ext cx="3008313" cy="4691063"/>
          </a:xfrm>
          <a:prstGeom prst="rect">
            <a:avLst/>
          </a:prstGeom>
        </p:spPr>
        <p:txBody>
          <a:bodyPr vert="horz" lIns="91436" tIns="45717" rIns="91436" bIns="45717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dirty="0"/>
              <a:t>Gene in duplication has increased expression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7848" y="6356352"/>
            <a:ext cx="1614518" cy="26160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en-US" sz="1100" dirty="0"/>
              <a:t>Abyzov et al. (in revision)</a:t>
            </a:r>
          </a:p>
        </p:txBody>
      </p:sp>
    </p:spTree>
    <p:extLst>
      <p:ext uri="{BB962C8B-B14F-4D97-AF65-F5344CB8AC3E}">
        <p14:creationId xmlns:p14="http://schemas.microsoft.com/office/powerpoint/2010/main" val="34203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7266</TotalTime>
  <Words>1076</Words>
  <Application>Microsoft Macintosh PowerPoint</Application>
  <PresentationFormat>On-screen Show (4:3)</PresentationFormat>
  <Paragraphs>376</Paragraphs>
  <Slides>46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Group meeting</vt:lpstr>
      <vt:lpstr>Outline</vt:lpstr>
      <vt:lpstr>Outline</vt:lpstr>
      <vt:lpstr>Experimental design and goal</vt:lpstr>
      <vt:lpstr>hiPSC characterization</vt:lpstr>
      <vt:lpstr>hiPSC characterization</vt:lpstr>
      <vt:lpstr>Neurons from hiPSC</vt:lpstr>
      <vt:lpstr>Characterizing hiPSC genomes</vt:lpstr>
      <vt:lpstr>PowerPoint Presentation</vt:lpstr>
      <vt:lpstr>LM-CNVs are not burden</vt:lpstr>
      <vt:lpstr>Validation of LM-CNVs by qPCR</vt:lpstr>
      <vt:lpstr>PowerPoint Presentation</vt:lpstr>
      <vt:lpstr>What is the origin of  LM-CNVs?</vt:lpstr>
      <vt:lpstr>PowerPoint Presentation</vt:lpstr>
      <vt:lpstr>Read Depth and qPCR results</vt:lpstr>
      <vt:lpstr>LM-CNV preexisted in fibroblast populations</vt:lpstr>
      <vt:lpstr>Hypothesis about somatic CNVs</vt:lpstr>
      <vt:lpstr>Example (S1123-03 #17)</vt:lpstr>
      <vt:lpstr>Two cycles of amplification (S1123-01 #3)</vt:lpstr>
      <vt:lpstr>Using digital droplet PCR (ddPCR) for estimating cell frequency of somatic CNV</vt:lpstr>
      <vt:lpstr>ddPCR by QuantaLife </vt:lpstr>
      <vt:lpstr>PowerPoint Presentation</vt:lpstr>
      <vt:lpstr>PowerPoint Presentation</vt:lpstr>
      <vt:lpstr>PowerPoint Presentation</vt:lpstr>
      <vt:lpstr>LM-CNVs affect gene expression</vt:lpstr>
      <vt:lpstr>Conclusion</vt:lpstr>
      <vt:lpstr>Outline</vt:lpstr>
      <vt:lpstr>PowerPoint Presentation</vt:lpstr>
      <vt:lpstr>What is retroduplication?</vt:lpstr>
      <vt:lpstr>Variability in retroduplications</vt:lpstr>
      <vt:lpstr>Approaches</vt:lpstr>
      <vt:lpstr>Empirical null model</vt:lpstr>
      <vt:lpstr>Locating insertion point</vt:lpstr>
      <vt:lpstr>Retroduplication for SKA3 gene</vt:lpstr>
      <vt:lpstr>PowerPoint Presentation</vt:lpstr>
      <vt:lpstr>Discovery in NA12878 (CEU)</vt:lpstr>
      <vt:lpstr>Retroduplications by population</vt:lpstr>
      <vt:lpstr>PowerPoint Presentation</vt:lpstr>
      <vt:lpstr>Buy one get one free!</vt:lpstr>
      <vt:lpstr>GO enrichment for parents</vt:lpstr>
      <vt:lpstr>Hypothesis</vt:lpstr>
      <vt:lpstr>Periodic expression of CDC27 gene</vt:lpstr>
      <vt:lpstr>Periodic expression of BCLAF1 gene</vt:lpstr>
      <vt:lpstr>Cell cycle and retroduplications</vt:lpstr>
      <vt:lpstr>Conclusion</vt:lpstr>
      <vt:lpstr>Acknowledgements</vt:lpstr>
    </vt:vector>
  </TitlesOfParts>
  <Company>Yale univesity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Alexej Abyzov</dc:creator>
  <cp:lastModifiedBy>Alexej Abyzov</cp:lastModifiedBy>
  <cp:revision>349</cp:revision>
  <dcterms:created xsi:type="dcterms:W3CDTF">2011-12-21T20:25:38Z</dcterms:created>
  <dcterms:modified xsi:type="dcterms:W3CDTF">2012-09-19T14:53:09Z</dcterms:modified>
</cp:coreProperties>
</file>