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1" r:id="rId2"/>
    <p:sldId id="262" r:id="rId3"/>
    <p:sldId id="256" r:id="rId4"/>
    <p:sldId id="257" r:id="rId5"/>
    <p:sldId id="264" r:id="rId6"/>
    <p:sldId id="258" r:id="rId7"/>
    <p:sldId id="259" r:id="rId8"/>
    <p:sldId id="260" r:id="rId9"/>
    <p:sldId id="266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000769-C356-4307-AD42-B6328CC308CF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B653E5-3C42-4585-8331-025737F84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3BA47-61E9-4B27-8743-ABCA0DCF9D2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3D1DF-EB7B-45E6-B24B-3C842B73A2C7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259A-CB76-4435-B761-982C82FF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3D1DF-EB7B-45E6-B24B-3C842B73A2C7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259A-CB76-4435-B761-982C82FF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3D1DF-EB7B-45E6-B24B-3C842B73A2C7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259A-CB76-4435-B761-982C82FF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3D1DF-EB7B-45E6-B24B-3C842B73A2C7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259A-CB76-4435-B761-982C82FF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3D1DF-EB7B-45E6-B24B-3C842B73A2C7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259A-CB76-4435-B761-982C82FF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3D1DF-EB7B-45E6-B24B-3C842B73A2C7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259A-CB76-4435-B761-982C82FF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3D1DF-EB7B-45E6-B24B-3C842B73A2C7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259A-CB76-4435-B761-982C82FF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3D1DF-EB7B-45E6-B24B-3C842B73A2C7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259A-CB76-4435-B761-982C82FF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3D1DF-EB7B-45E6-B24B-3C842B73A2C7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259A-CB76-4435-B761-982C82FF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3D1DF-EB7B-45E6-B24B-3C842B73A2C7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259A-CB76-4435-B761-982C82FF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3D1DF-EB7B-45E6-B24B-3C842B73A2C7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2259A-CB76-4435-B761-982C82FF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3D1DF-EB7B-45E6-B24B-3C842B73A2C7}" type="datetimeFigureOut">
              <a:rPr lang="en-US" smtClean="0"/>
              <a:pPr/>
              <a:t>9/11/2012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2259A-CB76-4435-B761-982C82FF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" name="Straight Connector 42"/>
          <p:cNvCxnSpPr/>
          <p:nvPr/>
        </p:nvCxnSpPr>
        <p:spPr>
          <a:xfrm>
            <a:off x="1219200" y="5486400"/>
            <a:ext cx="7696200" cy="0"/>
          </a:xfrm>
          <a:prstGeom prst="line">
            <a:avLst/>
          </a:prstGeom>
          <a:ln w="28575">
            <a:solidFill>
              <a:schemeClr val="tx1"/>
            </a:solidFill>
          </a:ln>
          <a:effectLst>
            <a:outerShdw blurRad="1270000" sx="102000" sy="102000" algn="ctr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1295400" y="5410200"/>
            <a:ext cx="762000" cy="15240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5867400" y="5410200"/>
            <a:ext cx="1828800" cy="15240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z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10000" r="16000" b="19534"/>
          <a:stretch>
            <a:fillRect/>
          </a:stretch>
        </p:blipFill>
        <p:spPr>
          <a:xfrm>
            <a:off x="2438400" y="685800"/>
            <a:ext cx="3343098" cy="19812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A071-85DA-4AFA-9EBA-573E7F1308FE}" type="slidenum">
              <a:rPr lang="en-US" smtClean="0"/>
              <a:pPr/>
              <a:t>1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219200" y="2819400"/>
            <a:ext cx="7696200" cy="0"/>
          </a:xfrm>
          <a:prstGeom prst="line">
            <a:avLst/>
          </a:prstGeom>
          <a:ln w="28575">
            <a:solidFill>
              <a:schemeClr val="tx1"/>
            </a:solidFill>
          </a:ln>
          <a:effectLst>
            <a:outerShdw blurRad="1270000" sx="102000" sy="102000" algn="ctr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352800" y="2667000"/>
            <a:ext cx="0" cy="3048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657600" y="2667000"/>
            <a:ext cx="0" cy="3048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876800" y="2667000"/>
            <a:ext cx="0" cy="3048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038600" y="2667000"/>
            <a:ext cx="0" cy="304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267200" y="2667000"/>
            <a:ext cx="0" cy="304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495800" y="2667000"/>
            <a:ext cx="0" cy="304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019800" y="2667000"/>
            <a:ext cx="0" cy="304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248400" y="2667000"/>
            <a:ext cx="0" cy="304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477000" y="2667000"/>
            <a:ext cx="0" cy="304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219200" y="4114800"/>
            <a:ext cx="7696200" cy="0"/>
          </a:xfrm>
          <a:prstGeom prst="line">
            <a:avLst/>
          </a:prstGeom>
          <a:ln w="28575">
            <a:solidFill>
              <a:schemeClr val="tx1"/>
            </a:solidFill>
          </a:ln>
          <a:effectLst>
            <a:outerShdw blurRad="1270000" sx="102000" sy="102000" algn="ctr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429000" y="3962400"/>
            <a:ext cx="0" cy="3048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657600" y="3962400"/>
            <a:ext cx="0" cy="3048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876800" y="3962400"/>
            <a:ext cx="0" cy="3048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038600" y="3962400"/>
            <a:ext cx="0" cy="304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267200" y="3962400"/>
            <a:ext cx="0" cy="304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495800" y="3962400"/>
            <a:ext cx="0" cy="304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019800" y="3962400"/>
            <a:ext cx="0" cy="304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248400" y="3962400"/>
            <a:ext cx="0" cy="304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6477000" y="3962400"/>
            <a:ext cx="0" cy="304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086600" y="3962400"/>
            <a:ext cx="0" cy="304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543800" y="3962400"/>
            <a:ext cx="0" cy="304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8763000" y="3962400"/>
            <a:ext cx="0" cy="304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371600" y="3962400"/>
            <a:ext cx="0" cy="304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2743200" y="3962400"/>
            <a:ext cx="0" cy="304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905000" y="3962400"/>
            <a:ext cx="0" cy="304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6019800" y="5334000"/>
            <a:ext cx="0" cy="304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6248400" y="5334000"/>
            <a:ext cx="0" cy="304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6477000" y="5334000"/>
            <a:ext cx="0" cy="304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7086600" y="5334000"/>
            <a:ext cx="0" cy="304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7543800" y="5334000"/>
            <a:ext cx="0" cy="304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1371600" y="5334000"/>
            <a:ext cx="0" cy="304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1905000" y="5334000"/>
            <a:ext cx="0" cy="304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3124200" y="3048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ChIP</a:t>
            </a:r>
            <a:r>
              <a:rPr lang="en-US" dirty="0" smtClean="0"/>
              <a:t>/</a:t>
            </a:r>
            <a:r>
              <a:rPr lang="en-US" dirty="0" err="1" smtClean="0"/>
              <a:t>RNAseq</a:t>
            </a:r>
            <a:r>
              <a:rPr lang="en-US" dirty="0" smtClean="0"/>
              <a:t> peak</a:t>
            </a:r>
            <a:endParaRPr lang="en-US" dirty="0"/>
          </a:p>
        </p:txBody>
      </p:sp>
      <p:sp>
        <p:nvSpPr>
          <p:cNvPr id="63" name="Heptagon 62"/>
          <p:cNvSpPr/>
          <p:nvPr/>
        </p:nvSpPr>
        <p:spPr>
          <a:xfrm>
            <a:off x="3276600" y="2971800"/>
            <a:ext cx="457200" cy="457200"/>
          </a:xfrm>
          <a:prstGeom prst="heptag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4" name="Heptagon 63"/>
          <p:cNvSpPr/>
          <p:nvPr/>
        </p:nvSpPr>
        <p:spPr>
          <a:xfrm>
            <a:off x="4038600" y="2971800"/>
            <a:ext cx="457200" cy="457200"/>
          </a:xfrm>
          <a:prstGeom prst="heptag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5" name="Heptagon 64"/>
          <p:cNvSpPr/>
          <p:nvPr/>
        </p:nvSpPr>
        <p:spPr>
          <a:xfrm>
            <a:off x="6019800" y="2971800"/>
            <a:ext cx="457200" cy="457200"/>
          </a:xfrm>
          <a:prstGeom prst="heptag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 rot="18858340">
            <a:off x="3104948" y="1965528"/>
            <a:ext cx="13636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Allele-specific</a:t>
            </a:r>
            <a:endParaRPr lang="en-US" sz="1400" dirty="0"/>
          </a:p>
        </p:txBody>
      </p:sp>
      <p:sp>
        <p:nvSpPr>
          <p:cNvPr id="68" name="TextBox 67"/>
          <p:cNvSpPr txBox="1"/>
          <p:nvPr/>
        </p:nvSpPr>
        <p:spPr>
          <a:xfrm rot="18765131">
            <a:off x="3801292" y="2003255"/>
            <a:ext cx="12324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/>
              <a:t>Non-AS peak</a:t>
            </a:r>
            <a:endParaRPr lang="en-US" sz="1400" dirty="0"/>
          </a:p>
        </p:txBody>
      </p:sp>
      <p:sp>
        <p:nvSpPr>
          <p:cNvPr id="69" name="TextBox 68"/>
          <p:cNvSpPr txBox="1"/>
          <p:nvPr/>
        </p:nvSpPr>
        <p:spPr>
          <a:xfrm rot="18765131">
            <a:off x="5968852" y="1894953"/>
            <a:ext cx="15600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Non-AS non-peak</a:t>
            </a:r>
            <a:endParaRPr lang="en-US" sz="1400" dirty="0"/>
          </a:p>
        </p:txBody>
      </p:sp>
      <p:sp>
        <p:nvSpPr>
          <p:cNvPr id="70" name="TextBox 69"/>
          <p:cNvSpPr txBox="1"/>
          <p:nvPr/>
        </p:nvSpPr>
        <p:spPr>
          <a:xfrm>
            <a:off x="914400" y="34290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NA12878 GW</a:t>
            </a:r>
            <a:endParaRPr lang="en-US" dirty="0"/>
          </a:p>
        </p:txBody>
      </p:sp>
      <p:sp>
        <p:nvSpPr>
          <p:cNvPr id="71" name="Heptagon 70"/>
          <p:cNvSpPr/>
          <p:nvPr/>
        </p:nvSpPr>
        <p:spPr>
          <a:xfrm>
            <a:off x="304800" y="3352800"/>
            <a:ext cx="457200" cy="457200"/>
          </a:xfrm>
          <a:prstGeom prst="heptag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3" name="Heptagon 72"/>
          <p:cNvSpPr/>
          <p:nvPr/>
        </p:nvSpPr>
        <p:spPr>
          <a:xfrm>
            <a:off x="304800" y="4876800"/>
            <a:ext cx="457200" cy="457200"/>
          </a:xfrm>
          <a:prstGeom prst="heptag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914400" y="48768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NA12878 </a:t>
            </a:r>
            <a:r>
              <a:rPr lang="en-US" dirty="0" err="1" smtClean="0"/>
              <a:t>Pseudogenes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03238"/>
            <a:ext cx="8229600" cy="1143000"/>
          </a:xfrm>
        </p:spPr>
        <p:txBody>
          <a:bodyPr/>
          <a:lstStyle/>
          <a:p>
            <a:endParaRPr lang="en-US"/>
          </a:p>
        </p:txBody>
      </p:sp>
      <p:pic>
        <p:nvPicPr>
          <p:cNvPr id="11" name="Content Placeholder 10" descr="eqtl with A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8333" t="4723" r="7407" b="3569"/>
          <a:stretch>
            <a:fillRect/>
          </a:stretch>
        </p:blipFill>
        <p:spPr>
          <a:xfrm>
            <a:off x="76200" y="152400"/>
            <a:ext cx="8956675" cy="6629400"/>
          </a:xfrm>
        </p:spPr>
      </p:pic>
      <p:pic>
        <p:nvPicPr>
          <p:cNvPr id="12" name="Picture 11" descr="eqtl with AS_inset.jpg"/>
          <p:cNvPicPr>
            <a:picLocks noChangeAspect="1"/>
          </p:cNvPicPr>
          <p:nvPr/>
        </p:nvPicPr>
        <p:blipFill>
          <a:blip r:embed="rId3" cstate="print"/>
          <a:srcRect l="31667" r="11667" b="13890"/>
          <a:stretch>
            <a:fillRect/>
          </a:stretch>
        </p:blipFill>
        <p:spPr>
          <a:xfrm>
            <a:off x="1295400" y="4267200"/>
            <a:ext cx="2594815" cy="1910913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  <p:sp>
        <p:nvSpPr>
          <p:cNvPr id="14" name="Rectangle 13"/>
          <p:cNvSpPr/>
          <p:nvPr/>
        </p:nvSpPr>
        <p:spPr>
          <a:xfrm>
            <a:off x="685800" y="533400"/>
            <a:ext cx="304800" cy="25146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ll_no0bin.png"/>
          <p:cNvPicPr>
            <a:picLocks noChangeAspect="1"/>
          </p:cNvPicPr>
          <p:nvPr/>
        </p:nvPicPr>
        <p:blipFill>
          <a:blip r:embed="rId2" cstate="print"/>
          <a:srcRect l="8333" t="5292" r="8333" b="357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A071-85DA-4AFA-9EBA-573E7F1308F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010400" y="23622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No0bin</a:t>
            </a:r>
            <a:endParaRPr lang="en-US" sz="2800" dirty="0"/>
          </a:p>
        </p:txBody>
      </p:sp>
      <p:pic>
        <p:nvPicPr>
          <p:cNvPr id="13" name="Picture 12" descr="all_no0bin_zoomed.png"/>
          <p:cNvPicPr>
            <a:picLocks noChangeAspect="1"/>
          </p:cNvPicPr>
          <p:nvPr/>
        </p:nvPicPr>
        <p:blipFill>
          <a:blip r:embed="rId3" cstate="print"/>
          <a:srcRect l="30833" t="15609" r="17500" b="15609"/>
          <a:stretch>
            <a:fillRect/>
          </a:stretch>
        </p:blipFill>
        <p:spPr>
          <a:xfrm>
            <a:off x="762000" y="2743200"/>
            <a:ext cx="3040380" cy="32004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eQTL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Jieming</a:t>
            </a:r>
          </a:p>
          <a:p>
            <a:r>
              <a:rPr lang="en-US" dirty="0" smtClean="0"/>
              <a:t>11</a:t>
            </a:r>
            <a:r>
              <a:rPr lang="en-US" baseline="30000" dirty="0" smtClean="0"/>
              <a:t>th</a:t>
            </a:r>
            <a:r>
              <a:rPr lang="en-US" dirty="0" smtClean="0"/>
              <a:t> Sept 2012</a:t>
            </a:r>
          </a:p>
          <a:p>
            <a:r>
              <a:rPr lang="en-US" dirty="0" smtClean="0"/>
              <a:t>Annotation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Pritchard </a:t>
            </a:r>
            <a:r>
              <a:rPr lang="en-US" b="1" dirty="0" err="1" smtClean="0"/>
              <a:t>eQTL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sym typeface="Wingdings" pitchFamily="2" charset="2"/>
              </a:rPr>
              <a:t> RNA-</a:t>
            </a:r>
            <a:r>
              <a:rPr lang="en-US" b="1" dirty="0" err="1" smtClean="0">
                <a:sym typeface="Wingdings" pitchFamily="2" charset="2"/>
              </a:rPr>
              <a:t>seq</a:t>
            </a:r>
            <a:r>
              <a:rPr lang="en-US" b="1" dirty="0" smtClean="0">
                <a:sym typeface="Wingdings" pitchFamily="2" charset="2"/>
              </a:rPr>
              <a:t> (</a:t>
            </a:r>
            <a:r>
              <a:rPr lang="en-US" b="1" dirty="0" err="1" smtClean="0">
                <a:sym typeface="Wingdings" pitchFamily="2" charset="2"/>
              </a:rPr>
              <a:t>Pickrell</a:t>
            </a:r>
            <a:r>
              <a:rPr lang="en-US" b="1" dirty="0" smtClean="0">
                <a:sym typeface="Wingdings" pitchFamily="2" charset="2"/>
              </a:rPr>
              <a:t> et. al. 2010)</a:t>
            </a:r>
            <a:endParaRPr lang="en-US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Pritchard </a:t>
            </a:r>
            <a:r>
              <a:rPr lang="en-US" dirty="0" err="1" smtClean="0"/>
              <a:t>dsQTL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DNase-seq</a:t>
            </a:r>
            <a:r>
              <a:rPr lang="en-US" dirty="0" smtClean="0">
                <a:sym typeface="Wingdings" pitchFamily="2" charset="2"/>
              </a:rPr>
              <a:t> (</a:t>
            </a:r>
            <a:r>
              <a:rPr lang="en-US" dirty="0" err="1" smtClean="0">
                <a:sym typeface="Wingdings" pitchFamily="2" charset="2"/>
              </a:rPr>
              <a:t>Degner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et. al. 2012)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Pritchard </a:t>
            </a:r>
            <a:r>
              <a:rPr lang="en-US" dirty="0" err="1" smtClean="0"/>
              <a:t>meQTL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ym typeface="Wingdings" pitchFamily="2" charset="2"/>
              </a:rPr>
              <a:t> Illumina27K </a:t>
            </a:r>
            <a:r>
              <a:rPr lang="en-US" dirty="0" err="1" smtClean="0">
                <a:sym typeface="Wingdings" pitchFamily="2" charset="2"/>
              </a:rPr>
              <a:t>methylation</a:t>
            </a:r>
            <a:r>
              <a:rPr lang="en-US" dirty="0" smtClean="0">
                <a:sym typeface="Wingdings" pitchFamily="2" charset="2"/>
              </a:rPr>
              <a:t> data (Bell et. al. 2011)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ym typeface="Wingdings" pitchFamily="2" charset="2"/>
              </a:rPr>
              <a:t>Tuuli </a:t>
            </a:r>
            <a:r>
              <a:rPr lang="en-US" b="1" dirty="0" err="1" smtClean="0">
                <a:sym typeface="Wingdings" pitchFamily="2" charset="2"/>
              </a:rPr>
              <a:t>eQTL</a:t>
            </a:r>
            <a:r>
              <a:rPr lang="en-US" b="1" dirty="0" smtClean="0">
                <a:sym typeface="Wingdings" pitchFamily="2" charset="2"/>
              </a:rPr>
              <a:t/>
            </a:r>
            <a:br>
              <a:rPr lang="en-US" b="1" dirty="0" smtClean="0">
                <a:sym typeface="Wingdings" pitchFamily="2" charset="2"/>
              </a:rPr>
            </a:br>
            <a:r>
              <a:rPr lang="en-US" b="1" dirty="0" smtClean="0">
                <a:sym typeface="Wingdings" pitchFamily="2" charset="2"/>
              </a:rPr>
              <a:t> RNA-</a:t>
            </a:r>
            <a:r>
              <a:rPr lang="en-US" b="1" dirty="0" err="1" smtClean="0">
                <a:sym typeface="Wingdings" pitchFamily="2" charset="2"/>
              </a:rPr>
              <a:t>seq</a:t>
            </a:r>
            <a:r>
              <a:rPr lang="en-US" b="1" dirty="0" smtClean="0">
                <a:sym typeface="Wingdings" pitchFamily="2" charset="2"/>
              </a:rPr>
              <a:t> and gene expression arrays (Montgomery et. al. 2011)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with600kpritchar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869040"/>
            <a:ext cx="8229600" cy="3988283"/>
          </a:xfrm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Pritchard </a:t>
            </a:r>
            <a:r>
              <a:rPr lang="en-US" dirty="0" err="1" smtClean="0"/>
              <a:t>eQTL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69 LCLs YRI (</a:t>
            </a:r>
            <a:r>
              <a:rPr lang="en-US" dirty="0" err="1" smtClean="0"/>
              <a:t>HapMap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>
                <a:sym typeface="Wingdings" pitchFamily="2" charset="2"/>
              </a:rPr>
              <a:t> unrelated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 many are part of trios</a:t>
            </a:r>
          </a:p>
          <a:p>
            <a:r>
              <a:rPr lang="en-US" dirty="0" smtClean="0">
                <a:sym typeface="Wingdings" pitchFamily="2" charset="2"/>
              </a:rPr>
              <a:t>Hg18 lifted over to hg19</a:t>
            </a:r>
          </a:p>
          <a:p>
            <a:r>
              <a:rPr lang="en-US" dirty="0" smtClean="0">
                <a:sym typeface="Wingdings" pitchFamily="2" charset="2"/>
              </a:rPr>
              <a:t>929 genes with 871 unique ‘representative’ SNPs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 SNPs with lowest p-value for association with </a:t>
            </a:r>
            <a:r>
              <a:rPr lang="en-US" dirty="0" err="1" smtClean="0">
                <a:sym typeface="Wingdings" pitchFamily="2" charset="2"/>
              </a:rPr>
              <a:t>eQTL</a:t>
            </a:r>
            <a:r>
              <a:rPr lang="en-US" dirty="0" smtClean="0">
                <a:sym typeface="Wingdings" pitchFamily="2" charset="2"/>
              </a:rPr>
              <a:t> gene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 SNPs ± 200kb are scanned for association with </a:t>
            </a:r>
            <a:r>
              <a:rPr lang="en-US" dirty="0" err="1" smtClean="0">
                <a:sym typeface="Wingdings" pitchFamily="2" charset="2"/>
              </a:rPr>
              <a:t>eQTL</a:t>
            </a:r>
            <a:r>
              <a:rPr lang="en-US" dirty="0" smtClean="0">
                <a:sym typeface="Wingdings" pitchFamily="2" charset="2"/>
              </a:rPr>
              <a:t> gene</a:t>
            </a:r>
          </a:p>
          <a:p>
            <a:r>
              <a:rPr lang="en-US" dirty="0" smtClean="0">
                <a:sym typeface="Wingdings" pitchFamily="2" charset="2"/>
              </a:rPr>
              <a:t>SNP source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 3.8 million SNPs from phases II and III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Tuuli </a:t>
            </a:r>
            <a:r>
              <a:rPr lang="en-US" dirty="0" err="1" smtClean="0"/>
              <a:t>eQTL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60 LCLs CEU (</a:t>
            </a:r>
            <a:r>
              <a:rPr lang="en-US" dirty="0" err="1" smtClean="0"/>
              <a:t>HapMap</a:t>
            </a:r>
            <a:r>
              <a:rPr lang="en-US" dirty="0" smtClean="0"/>
              <a:t>)</a:t>
            </a:r>
          </a:p>
          <a:p>
            <a:r>
              <a:rPr lang="en-US" dirty="0" smtClean="0"/>
              <a:t>14812 </a:t>
            </a:r>
            <a:r>
              <a:rPr lang="en-US" dirty="0" err="1" smtClean="0"/>
              <a:t>cis-eQTL</a:t>
            </a:r>
            <a:r>
              <a:rPr lang="en-US" dirty="0" smtClean="0"/>
              <a:t> SNPs </a:t>
            </a:r>
            <a:br>
              <a:rPr lang="en-US" dirty="0" smtClean="0"/>
            </a:br>
            <a:r>
              <a:rPr lang="en-US" dirty="0" smtClean="0">
                <a:sym typeface="Wingdings" pitchFamily="2" charset="2"/>
              </a:rPr>
              <a:t> SNPs associated with </a:t>
            </a:r>
            <a:r>
              <a:rPr lang="en-US" dirty="0" err="1" smtClean="0">
                <a:sym typeface="Wingdings" pitchFamily="2" charset="2"/>
              </a:rPr>
              <a:t>eQTL</a:t>
            </a:r>
            <a:r>
              <a:rPr lang="en-US" dirty="0" smtClean="0">
                <a:sym typeface="Wingdings" pitchFamily="2" charset="2"/>
              </a:rPr>
              <a:t> genes; ± 1Mb scan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 1KG pilot </a:t>
            </a:r>
            <a:r>
              <a:rPr lang="en-US" smtClean="0">
                <a:sym typeface="Wingdings" pitchFamily="2" charset="2"/>
              </a:rPr>
              <a:t>1 and 2 common </a:t>
            </a:r>
            <a:r>
              <a:rPr lang="en-US" dirty="0" smtClean="0">
                <a:sym typeface="Wingdings" pitchFamily="2" charset="2"/>
              </a:rPr>
              <a:t>variants (MAF&gt;0.05)</a:t>
            </a:r>
          </a:p>
          <a:p>
            <a:r>
              <a:rPr lang="en-US" dirty="0" err="1" smtClean="0">
                <a:sym typeface="Wingdings" pitchFamily="2" charset="2"/>
              </a:rPr>
              <a:t>Tuuli’s</a:t>
            </a:r>
            <a:r>
              <a:rPr lang="en-US" dirty="0" smtClean="0">
                <a:sym typeface="Wingdings" pitchFamily="2" charset="2"/>
              </a:rPr>
              <a:t> caveats: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 “</a:t>
            </a:r>
            <a:r>
              <a:rPr lang="en-US" dirty="0" smtClean="0"/>
              <a:t>the vast majority of these sites themselves are not causal variants”</a:t>
            </a:r>
            <a:br>
              <a:rPr lang="en-US" dirty="0" smtClean="0"/>
            </a:br>
            <a:r>
              <a:rPr lang="en-US" dirty="0" smtClean="0">
                <a:sym typeface="Wingdings" pitchFamily="2" charset="2"/>
              </a:rPr>
              <a:t> “</a:t>
            </a:r>
            <a:r>
              <a:rPr lang="en-US" dirty="0" smtClean="0"/>
              <a:t>this analysis has power to find only strong effects driven by common variants”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4833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Pritchard </a:t>
                      </a:r>
                      <a:r>
                        <a:rPr lang="en-US" dirty="0" err="1" smtClean="0"/>
                        <a:t>eQTL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r>
                        <a:rPr lang="en-US" baseline="0" dirty="0" smtClean="0"/>
                        <a:t> # genes with associated SNPs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929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#</a:t>
                      </a:r>
                      <a:r>
                        <a:rPr lang="en-US" baseline="0" dirty="0" smtClean="0"/>
                        <a:t> unique SNPs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891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#</a:t>
                      </a:r>
                      <a:r>
                        <a:rPr lang="en-US" baseline="0" dirty="0" smtClean="0"/>
                        <a:t> with DAF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815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457200" y="3698240"/>
          <a:ext cx="8229600" cy="1112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Tuuli </a:t>
                      </a:r>
                      <a:r>
                        <a:rPr lang="en-US" dirty="0" err="1" smtClean="0"/>
                        <a:t>eQTL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r>
                        <a:rPr lang="en-US" baseline="0" dirty="0" smtClean="0"/>
                        <a:t> # SNPs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14812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# with</a:t>
                      </a:r>
                      <a:r>
                        <a:rPr lang="en-US" baseline="0" dirty="0" smtClean="0"/>
                        <a:t> DAF, unique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6629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 descr="untitled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9259" r="6481"/>
          <a:stretch>
            <a:fillRect/>
          </a:stretch>
        </p:blipFill>
        <p:spPr>
          <a:xfrm>
            <a:off x="304800" y="609600"/>
            <a:ext cx="8611498" cy="49530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77</Words>
  <Application>Microsoft Office PowerPoint</Application>
  <PresentationFormat>On-screen Show (4:3)</PresentationFormat>
  <Paragraphs>45</Paragraphs>
  <Slides>10</Slides>
  <Notes>1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eQTL</vt:lpstr>
      <vt:lpstr>Datasets</vt:lpstr>
      <vt:lpstr>Slide 5</vt:lpstr>
      <vt:lpstr>Pritchard eQTL</vt:lpstr>
      <vt:lpstr>Tuuli eQTL</vt:lpstr>
      <vt:lpstr>Slide 8</vt:lpstr>
      <vt:lpstr>Slide 9</vt:lpstr>
      <vt:lpstr>Slide 10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eQTL</dc:title>
  <dc:creator>JM</dc:creator>
  <cp:lastModifiedBy>JM</cp:lastModifiedBy>
  <cp:revision>28</cp:revision>
  <dcterms:created xsi:type="dcterms:W3CDTF">2012-09-11T16:39:23Z</dcterms:created>
  <dcterms:modified xsi:type="dcterms:W3CDTF">2012-09-11T22:02:29Z</dcterms:modified>
</cp:coreProperties>
</file>