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4" r:id="rId4"/>
    <p:sldId id="259" r:id="rId5"/>
    <p:sldId id="261" r:id="rId6"/>
    <p:sldId id="263" r:id="rId7"/>
    <p:sldId id="265" r:id="rId8"/>
    <p:sldId id="257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861" autoAdjust="0"/>
  </p:normalViewPr>
  <p:slideViewPr>
    <p:cSldViewPr snapToGrid="0" snapToObjects="1">
      <p:cViewPr varScale="1">
        <p:scale>
          <a:sx n="72" d="100"/>
          <a:sy n="72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57E6-2521-F346-9526-9BAD7B14E891}" type="datetimeFigureOut">
              <a:rPr lang="en-US" smtClean="0"/>
              <a:t>9/6/12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F2F4-B915-0647-AF0E-90B180168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8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57E6-2521-F346-9526-9BAD7B14E891}" type="datetimeFigureOut">
              <a:rPr lang="en-US" smtClean="0"/>
              <a:t>9/6/12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F2F4-B915-0647-AF0E-90B180168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6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57E6-2521-F346-9526-9BAD7B14E891}" type="datetimeFigureOut">
              <a:rPr lang="en-US" smtClean="0"/>
              <a:t>9/6/12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F2F4-B915-0647-AF0E-90B180168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66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57E6-2521-F346-9526-9BAD7B14E891}" type="datetimeFigureOut">
              <a:rPr lang="en-US" smtClean="0"/>
              <a:t>9/6/12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F2F4-B915-0647-AF0E-90B180168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66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57E6-2521-F346-9526-9BAD7B14E891}" type="datetimeFigureOut">
              <a:rPr lang="en-US" smtClean="0"/>
              <a:t>9/6/12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F2F4-B915-0647-AF0E-90B180168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3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57E6-2521-F346-9526-9BAD7B14E891}" type="datetimeFigureOut">
              <a:rPr lang="en-US" smtClean="0"/>
              <a:t>9/6/12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F2F4-B915-0647-AF0E-90B180168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35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57E6-2521-F346-9526-9BAD7B14E891}" type="datetimeFigureOut">
              <a:rPr lang="en-US" smtClean="0"/>
              <a:t>9/6/12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F2F4-B915-0647-AF0E-90B180168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2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57E6-2521-F346-9526-9BAD7B14E891}" type="datetimeFigureOut">
              <a:rPr lang="en-US" smtClean="0"/>
              <a:t>9/6/12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F2F4-B915-0647-AF0E-90B180168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8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57E6-2521-F346-9526-9BAD7B14E891}" type="datetimeFigureOut">
              <a:rPr lang="en-US" smtClean="0"/>
              <a:t>9/6/12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F2F4-B915-0647-AF0E-90B180168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61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57E6-2521-F346-9526-9BAD7B14E891}" type="datetimeFigureOut">
              <a:rPr lang="en-US" smtClean="0"/>
              <a:t>9/6/12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F2F4-B915-0647-AF0E-90B180168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4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57E6-2521-F346-9526-9BAD7B14E891}" type="datetimeFigureOut">
              <a:rPr lang="en-US" smtClean="0"/>
              <a:t>9/6/12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F2F4-B915-0647-AF0E-90B180168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3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357E6-2521-F346-9526-9BAD7B14E891}" type="datetimeFigureOut">
              <a:rPr lang="en-US" smtClean="0"/>
              <a:t>9/6/12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5F2F4-B915-0647-AF0E-90B180168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3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935" y="1816371"/>
            <a:ext cx="8458200" cy="1470025"/>
          </a:xfrm>
        </p:spPr>
        <p:txBody>
          <a:bodyPr/>
          <a:lstStyle/>
          <a:p>
            <a:r>
              <a:rPr lang="en-US" dirty="0" smtClean="0"/>
              <a:t>Negative selection on non-coding regions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3099" y="4467998"/>
            <a:ext cx="5087406" cy="1589276"/>
          </a:xfrm>
        </p:spPr>
        <p:txBody>
          <a:bodyPr/>
          <a:lstStyle/>
          <a:p>
            <a:r>
              <a:rPr lang="en-US" dirty="0" smtClean="0"/>
              <a:t>FIG – YF</a:t>
            </a:r>
          </a:p>
          <a:p>
            <a:r>
              <a:rPr lang="en-US" dirty="0" smtClean="0"/>
              <a:t>9-6-2012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659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887"/>
            <a:ext cx="8229600" cy="6485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--- Non-coding categories (SNP density; </a:t>
            </a:r>
            <a:r>
              <a:rPr lang="en-US" sz="2800" dirty="0" err="1" smtClean="0"/>
              <a:t>Gerp</a:t>
            </a:r>
            <a:r>
              <a:rPr lang="en-US" sz="2800" dirty="0" smtClean="0"/>
              <a:t>; DAF)</a:t>
            </a:r>
          </a:p>
          <a:p>
            <a:pPr>
              <a:buFont typeface="Wingdings" charset="2"/>
              <a:buChar char="q"/>
            </a:pPr>
            <a:r>
              <a:rPr lang="en-US" sz="2800" dirty="0" smtClean="0"/>
              <a:t> TF peaks, TF motifs</a:t>
            </a:r>
          </a:p>
          <a:p>
            <a:pPr>
              <a:buFont typeface="Wingdings" charset="2"/>
              <a:buChar char="q"/>
            </a:pPr>
            <a:r>
              <a:rPr lang="en-US" sz="2800" dirty="0" smtClean="0"/>
              <a:t> </a:t>
            </a:r>
            <a:r>
              <a:rPr lang="en-US" sz="2800" dirty="0" err="1" smtClean="0"/>
              <a:t>Pseudogenes</a:t>
            </a:r>
            <a:endParaRPr lang="en-US" sz="2800" dirty="0" smtClean="0"/>
          </a:p>
          <a:p>
            <a:pPr>
              <a:buFont typeface="Wingdings" charset="2"/>
              <a:buChar char="q"/>
            </a:pPr>
            <a:r>
              <a:rPr lang="en-US" sz="2800" dirty="0" err="1" smtClean="0"/>
              <a:t>ncRNA</a:t>
            </a:r>
            <a:endParaRPr lang="en-US" sz="2800" dirty="0"/>
          </a:p>
          <a:p>
            <a:pPr>
              <a:buFont typeface="Wingdings" charset="2"/>
              <a:buChar char="q"/>
            </a:pPr>
            <a:r>
              <a:rPr lang="en-US" sz="2800" dirty="0" smtClean="0"/>
              <a:t>DHS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--- Interval Filter </a:t>
            </a:r>
          </a:p>
          <a:p>
            <a:pPr>
              <a:buFont typeface="Wingdings" charset="2"/>
              <a:buChar char="q"/>
            </a:pPr>
            <a:r>
              <a:rPr lang="en-US" sz="2800" dirty="0" smtClean="0"/>
              <a:t>1000 Genome ‘P’ sites.</a:t>
            </a:r>
          </a:p>
          <a:p>
            <a:pPr>
              <a:buFont typeface="Wingdings" charset="2"/>
              <a:buChar char="q"/>
            </a:pPr>
            <a:r>
              <a:rPr lang="en-US" sz="2800" dirty="0"/>
              <a:t> </a:t>
            </a:r>
            <a:r>
              <a:rPr lang="en-US" sz="2800" dirty="0" err="1" smtClean="0"/>
              <a:t>Gerp</a:t>
            </a:r>
            <a:r>
              <a:rPr lang="en-US" sz="2800" dirty="0" smtClean="0"/>
              <a:t> sites.</a:t>
            </a:r>
          </a:p>
          <a:p>
            <a:pPr>
              <a:buFont typeface="Wingdings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Non-coding sites. </a:t>
            </a:r>
          </a:p>
          <a:p>
            <a:pPr marL="0" indent="0">
              <a:buNone/>
            </a:pPr>
            <a:r>
              <a:rPr lang="en-US" sz="2800" dirty="0" smtClean="0"/>
              <a:t>--- SNPs</a:t>
            </a:r>
          </a:p>
          <a:p>
            <a:pPr>
              <a:buFont typeface="Wingdings" charset="2"/>
              <a:buChar char="q"/>
            </a:pPr>
            <a:r>
              <a:rPr lang="en-US" sz="2800" dirty="0" smtClean="0"/>
              <a:t> Polymorphic sites in Phase 1 (AF !=0 &amp; AF!=1)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9000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6383"/>
            <a:ext cx="4794467" cy="4751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044" y="696383"/>
            <a:ext cx="4866286" cy="482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01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82955" y="425859"/>
            <a:ext cx="170050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TF peaks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12505" y="1561492"/>
            <a:ext cx="1454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SNP density</a:t>
            </a:r>
            <a:endParaRPr lang="en-US" sz="20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2876" y="1561492"/>
            <a:ext cx="6977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DAF</a:t>
            </a:r>
            <a:endParaRPr lang="en-US" sz="20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990" y="1252990"/>
            <a:ext cx="4495800" cy="4330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36" y="1252990"/>
            <a:ext cx="44958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01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45" y="551312"/>
            <a:ext cx="6688466" cy="64428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96148" y="144051"/>
            <a:ext cx="366498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TF peaks : TF family  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6675" y="1161382"/>
            <a:ext cx="1454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SNP density</a:t>
            </a:r>
            <a:endParaRPr lang="en-US" sz="20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7" name="Oval 6"/>
          <p:cNvSpPr/>
          <p:nvPr/>
        </p:nvSpPr>
        <p:spPr>
          <a:xfrm>
            <a:off x="3172926" y="4328496"/>
            <a:ext cx="582310" cy="259435"/>
          </a:xfrm>
          <a:prstGeom prst="ellipse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055374" y="4002763"/>
            <a:ext cx="694236" cy="309653"/>
          </a:xfrm>
          <a:prstGeom prst="ellipse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408118" y="5293339"/>
            <a:ext cx="694236" cy="309653"/>
          </a:xfrm>
          <a:prstGeom prst="ellipse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622484" y="4546966"/>
            <a:ext cx="891144" cy="309653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186581" y="4633291"/>
            <a:ext cx="1101215" cy="29600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61010" y="4387511"/>
            <a:ext cx="582310" cy="259435"/>
          </a:xfrm>
          <a:prstGeom prst="ellipse">
            <a:avLst/>
          </a:prstGeom>
          <a:noFill/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271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96148" y="144051"/>
            <a:ext cx="366498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TF peaks : TF family  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82" y="557715"/>
            <a:ext cx="5650656" cy="5443146"/>
          </a:xfrm>
          <a:prstGeom prst="rect">
            <a:avLst/>
          </a:prstGeom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3173625" y="994435"/>
            <a:ext cx="6977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DAF</a:t>
            </a:r>
            <a:endParaRPr lang="en-US" sz="20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2" name="Oval 1"/>
          <p:cNvSpPr/>
          <p:nvPr/>
        </p:nvSpPr>
        <p:spPr>
          <a:xfrm>
            <a:off x="4220253" y="1717272"/>
            <a:ext cx="723737" cy="20481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19511" y="3084928"/>
            <a:ext cx="1237769" cy="20481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42410" y="1922090"/>
            <a:ext cx="723737" cy="357218"/>
          </a:xfrm>
          <a:prstGeom prst="ellipse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463087" y="3392153"/>
            <a:ext cx="694236" cy="309653"/>
          </a:xfrm>
          <a:prstGeom prst="ellipse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25275" y="2930101"/>
            <a:ext cx="694236" cy="309653"/>
          </a:xfrm>
          <a:prstGeom prst="ellipse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383837" y="2513634"/>
            <a:ext cx="582310" cy="259435"/>
          </a:xfrm>
          <a:prstGeom prst="ellipse">
            <a:avLst/>
          </a:prstGeom>
          <a:noFill/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88527" y="1441473"/>
            <a:ext cx="302782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STAT</a:t>
            </a:r>
            <a:r>
              <a:rPr lang="en-US" dirty="0" smtClean="0"/>
              <a:t>: </a:t>
            </a:r>
            <a:r>
              <a:rPr lang="en-US" sz="1600" dirty="0" smtClean="0"/>
              <a:t>regulates </a:t>
            </a:r>
            <a:r>
              <a:rPr lang="en-US" sz="1600" dirty="0"/>
              <a:t>many aspects of growth, survival and </a:t>
            </a:r>
            <a:r>
              <a:rPr lang="en-US" sz="1600" dirty="0" smtClean="0"/>
              <a:t>differentiation in cells. </a:t>
            </a:r>
            <a:endParaRPr lang="en-US" sz="1600" b="1" dirty="0"/>
          </a:p>
          <a:p>
            <a:r>
              <a:rPr lang="en-US" b="1" dirty="0" smtClean="0"/>
              <a:t>MADs-box: </a:t>
            </a:r>
            <a:r>
              <a:rPr lang="en-US" sz="1600" dirty="0" smtClean="0"/>
              <a:t>genes </a:t>
            </a:r>
            <a:r>
              <a:rPr lang="en-US" sz="1600" dirty="0"/>
              <a:t>are involved in muscle development and </a:t>
            </a:r>
            <a:r>
              <a:rPr lang="en-US" sz="1600" dirty="0" smtClean="0"/>
              <a:t>cell proliferation and differentiation.</a:t>
            </a:r>
          </a:p>
          <a:p>
            <a:r>
              <a:rPr lang="en-US" b="1" dirty="0" smtClean="0"/>
              <a:t>HMG</a:t>
            </a:r>
            <a:r>
              <a:rPr lang="en-US" sz="1600" b="1" dirty="0" smtClean="0"/>
              <a:t>: </a:t>
            </a:r>
            <a:r>
              <a:rPr lang="en-US" sz="1600" dirty="0" smtClean="0"/>
              <a:t>proteins </a:t>
            </a:r>
            <a:r>
              <a:rPr lang="en-US" sz="1600" dirty="0"/>
              <a:t>are thought to play a significant role in various human disorders</a:t>
            </a:r>
            <a:endParaRPr lang="en-US" sz="1600" dirty="0" smtClean="0"/>
          </a:p>
          <a:p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51502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512" y="0"/>
            <a:ext cx="6389215" cy="62413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96148" y="144051"/>
            <a:ext cx="281359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TF bound motif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8239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808" y="930039"/>
            <a:ext cx="4662437" cy="46029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2500"/>
            <a:ext cx="4582049" cy="45355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82955" y="425859"/>
            <a:ext cx="244129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Pseudo-genes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12505" y="1206462"/>
            <a:ext cx="1454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SNP density</a:t>
            </a:r>
            <a:endParaRPr lang="en-US" sz="20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52876" y="1206462"/>
            <a:ext cx="6977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DAF</a:t>
            </a:r>
            <a:endParaRPr lang="en-US" sz="20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55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31188" y="739671"/>
            <a:ext cx="144142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Times New Roman"/>
                <a:cs typeface="Times New Roman"/>
              </a:rPr>
              <a:t>ncRNA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291" y="1436972"/>
            <a:ext cx="4597400" cy="441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55" y="1436972"/>
            <a:ext cx="4597400" cy="441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12505" y="1643422"/>
            <a:ext cx="1454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SNP density</a:t>
            </a:r>
            <a:endParaRPr lang="en-US" sz="20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52876" y="1643422"/>
            <a:ext cx="6977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DAF</a:t>
            </a:r>
            <a:endParaRPr lang="en-US" sz="20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3251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159</Words>
  <Application>Microsoft Macintosh PowerPoint</Application>
  <PresentationFormat>On-screen Show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Negative selection on non-coding regions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Yao Fu</dc:creator>
  <cp:lastModifiedBy>Yao Fu</cp:lastModifiedBy>
  <cp:revision>32</cp:revision>
  <dcterms:created xsi:type="dcterms:W3CDTF">2012-09-04T18:31:19Z</dcterms:created>
  <dcterms:modified xsi:type="dcterms:W3CDTF">2012-09-06T22:22:38Z</dcterms:modified>
</cp:coreProperties>
</file>