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58" r:id="rId6"/>
    <p:sldId id="259" r:id="rId7"/>
    <p:sldId id="261" r:id="rId8"/>
    <p:sldId id="264" r:id="rId9"/>
    <p:sldId id="263" r:id="rId10"/>
    <p:sldId id="260" r:id="rId11"/>
    <p:sldId id="257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7A1C-5561-4777-BAF8-18D67CD28F1B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5193-87BA-40F9-8EF3-A1A3D61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12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7A1C-5561-4777-BAF8-18D67CD28F1B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5193-87BA-40F9-8EF3-A1A3D61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2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7A1C-5561-4777-BAF8-18D67CD28F1B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5193-87BA-40F9-8EF3-A1A3D61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7A1C-5561-4777-BAF8-18D67CD28F1B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5193-87BA-40F9-8EF3-A1A3D61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06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7A1C-5561-4777-BAF8-18D67CD28F1B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5193-87BA-40F9-8EF3-A1A3D61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01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7A1C-5561-4777-BAF8-18D67CD28F1B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5193-87BA-40F9-8EF3-A1A3D61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23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7A1C-5561-4777-BAF8-18D67CD28F1B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5193-87BA-40F9-8EF3-A1A3D61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1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7A1C-5561-4777-BAF8-18D67CD28F1B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5193-87BA-40F9-8EF3-A1A3D61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1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7A1C-5561-4777-BAF8-18D67CD28F1B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5193-87BA-40F9-8EF3-A1A3D61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5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7A1C-5561-4777-BAF8-18D67CD28F1B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5193-87BA-40F9-8EF3-A1A3D61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58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D7A1C-5561-4777-BAF8-18D67CD28F1B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5193-87BA-40F9-8EF3-A1A3D61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2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D7A1C-5561-4777-BAF8-18D67CD28F1B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05193-87BA-40F9-8EF3-A1A3D615F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4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Human-Worm-Fly </a:t>
            </a:r>
            <a:r>
              <a:rPr lang="en-US" dirty="0" err="1" smtClean="0"/>
              <a:t>Intergenic</a:t>
            </a:r>
            <a:r>
              <a:rPr lang="en-US" dirty="0" smtClean="0"/>
              <a:t> Transcription comparison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7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Intergenic</a:t>
            </a:r>
            <a:r>
              <a:rPr lang="en-US" dirty="0" smtClean="0"/>
              <a:t> Transcription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862931"/>
            <a:ext cx="5334000" cy="4000500"/>
          </a:xfrm>
        </p:spPr>
      </p:pic>
      <p:cxnSp>
        <p:nvCxnSpPr>
          <p:cNvPr id="6" name="Straight Connector 5"/>
          <p:cNvCxnSpPr/>
          <p:nvPr/>
        </p:nvCxnSpPr>
        <p:spPr>
          <a:xfrm>
            <a:off x="2590800" y="2895600"/>
            <a:ext cx="2590800" cy="0"/>
          </a:xfrm>
          <a:prstGeom prst="line">
            <a:avLst/>
          </a:prstGeom>
          <a:ln w="22225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181600" y="2895600"/>
            <a:ext cx="0" cy="2514600"/>
          </a:xfrm>
          <a:prstGeom prst="line">
            <a:avLst/>
          </a:prstGeom>
          <a:ln w="22225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505200" y="2895600"/>
            <a:ext cx="0" cy="2514600"/>
          </a:xfrm>
          <a:prstGeom prst="line">
            <a:avLst/>
          </a:prstGeom>
          <a:ln w="22225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971800" y="2895600"/>
            <a:ext cx="0" cy="2514600"/>
          </a:xfrm>
          <a:prstGeom prst="line">
            <a:avLst/>
          </a:prstGeom>
          <a:ln w="22225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86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Intergenic</a:t>
            </a:r>
            <a:r>
              <a:rPr lang="en-US" dirty="0" smtClean="0"/>
              <a:t> Transcription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Human: (hg19, 3,036,303,846 bps)</a:t>
            </a:r>
          </a:p>
          <a:p>
            <a:pPr lvl="1"/>
            <a:r>
              <a:rPr lang="en-US" dirty="0" smtClean="0"/>
              <a:t>Total: 199,903,520 bps (7%)</a:t>
            </a:r>
          </a:p>
          <a:p>
            <a:pPr lvl="1"/>
            <a:r>
              <a:rPr lang="en-US" dirty="0" smtClean="0"/>
              <a:t>Novel: 133,234,204 bps (5%)</a:t>
            </a:r>
          </a:p>
          <a:p>
            <a:r>
              <a:rPr lang="en-US" dirty="0" smtClean="0"/>
              <a:t>Worm: (ce10, 100,286,070 bps)</a:t>
            </a:r>
          </a:p>
          <a:p>
            <a:pPr lvl="1"/>
            <a:r>
              <a:rPr lang="en-US" dirty="0" smtClean="0"/>
              <a:t>Total: 28,934,806 bps (29%)</a:t>
            </a:r>
          </a:p>
          <a:p>
            <a:pPr lvl="1"/>
            <a:r>
              <a:rPr lang="en-US" dirty="0" smtClean="0"/>
              <a:t>Novel: 6,177,064 bps (1.8%)</a:t>
            </a:r>
          </a:p>
          <a:p>
            <a:r>
              <a:rPr lang="en-US" dirty="0" smtClean="0"/>
              <a:t>Fly: (dm3, 129,682,844 bps)</a:t>
            </a:r>
          </a:p>
          <a:p>
            <a:pPr lvl="1"/>
            <a:r>
              <a:rPr lang="en-US" dirty="0" smtClean="0"/>
              <a:t>Total: 28,106,239 bps: (22%)</a:t>
            </a:r>
          </a:p>
          <a:p>
            <a:pPr lvl="1"/>
            <a:r>
              <a:rPr lang="en-US" dirty="0" smtClean="0"/>
              <a:t>Novel: 3,052,699 bps (1.5%)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8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447800"/>
            <a:ext cx="4749220" cy="23845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Codon Substitution Frequencies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1371600"/>
            <a:ext cx="4876800" cy="2448560"/>
          </a:xfrm>
        </p:spPr>
      </p:pic>
      <p:sp>
        <p:nvSpPr>
          <p:cNvPr id="7" name="TextBox 6"/>
          <p:cNvSpPr txBox="1"/>
          <p:nvPr/>
        </p:nvSpPr>
        <p:spPr>
          <a:xfrm>
            <a:off x="1981200" y="1219200"/>
            <a:ext cx="766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05600" y="12192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53042" y="4038600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Human</a:t>
            </a:r>
          </a:p>
        </p:txBody>
      </p:sp>
    </p:spTree>
    <p:extLst>
      <p:ext uri="{BB962C8B-B14F-4D97-AF65-F5344CB8AC3E}">
        <p14:creationId xmlns:p14="http://schemas.microsoft.com/office/powerpoint/2010/main" val="211877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Worm (WS220):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e10: 100,286,070 bps</a:t>
            </a:r>
          </a:p>
          <a:p>
            <a:pPr lvl="2"/>
            <a:r>
              <a:rPr lang="en-US" dirty="0"/>
              <a:t>Coding exons:		 28755424 bps (</a:t>
            </a:r>
            <a:r>
              <a:rPr lang="en-US" dirty="0" smtClean="0"/>
              <a:t>126,425</a:t>
            </a:r>
            <a:r>
              <a:rPr lang="en-US" dirty="0"/>
              <a:t>)</a:t>
            </a:r>
            <a:endParaRPr lang="en-US" dirty="0" smtClean="0"/>
          </a:p>
          <a:p>
            <a:pPr lvl="2"/>
            <a:r>
              <a:rPr lang="en-US" dirty="0" err="1" smtClean="0"/>
              <a:t>miRNA</a:t>
            </a:r>
            <a:r>
              <a:rPr lang="en-US" dirty="0" smtClean="0"/>
              <a:t>: 			4,074 bps (203)</a:t>
            </a:r>
          </a:p>
          <a:p>
            <a:pPr lvl="2"/>
            <a:r>
              <a:rPr lang="en-US" dirty="0" err="1" smtClean="0"/>
              <a:t>tRNA</a:t>
            </a:r>
            <a:r>
              <a:rPr lang="en-US" dirty="0" smtClean="0"/>
              <a:t>: 			45,553 bps (651)</a:t>
            </a:r>
          </a:p>
          <a:p>
            <a:pPr lvl="2"/>
            <a:r>
              <a:rPr lang="en-US" dirty="0" smtClean="0"/>
              <a:t>Ribosomal RNA:		22,740 bps (44)</a:t>
            </a:r>
          </a:p>
          <a:p>
            <a:pPr lvl="2"/>
            <a:r>
              <a:rPr lang="en-US" dirty="0" err="1" smtClean="0"/>
              <a:t>snoRNA</a:t>
            </a:r>
            <a:r>
              <a:rPr lang="en-US" dirty="0" smtClean="0"/>
              <a:t>:			15,028 bps (139)</a:t>
            </a:r>
          </a:p>
          <a:p>
            <a:pPr lvl="2"/>
            <a:r>
              <a:rPr lang="en-US" dirty="0" err="1" smtClean="0"/>
              <a:t>snRNAs</a:t>
            </a:r>
            <a:r>
              <a:rPr lang="en-US" dirty="0" smtClean="0"/>
              <a:t>:			14,099 bps (114)</a:t>
            </a:r>
          </a:p>
          <a:p>
            <a:pPr lvl="2"/>
            <a:r>
              <a:rPr lang="en-US" b="1" i="1" dirty="0" smtClean="0"/>
              <a:t>Repeats (</a:t>
            </a:r>
            <a:r>
              <a:rPr lang="en-US" b="1" i="1" dirty="0" err="1" smtClean="0"/>
              <a:t>RepeatMasker</a:t>
            </a:r>
            <a:r>
              <a:rPr lang="en-US" b="1" i="1" dirty="0" smtClean="0"/>
              <a:t>):	13,248,996 bps (89,336)</a:t>
            </a:r>
          </a:p>
          <a:p>
            <a:pPr lvl="2"/>
            <a:r>
              <a:rPr lang="en-US" dirty="0" err="1" smtClean="0"/>
              <a:t>MiscRNAs</a:t>
            </a:r>
            <a:r>
              <a:rPr lang="en-US" dirty="0" smtClean="0"/>
              <a:t>:			3,219,259 bps (49,305)</a:t>
            </a:r>
          </a:p>
          <a:p>
            <a:pPr lvl="2"/>
            <a:r>
              <a:rPr lang="en-US" b="1" i="1" dirty="0" smtClean="0"/>
              <a:t>TARs (&gt;2 reads)</a:t>
            </a:r>
            <a:r>
              <a:rPr lang="en-US" dirty="0" smtClean="0"/>
              <a:t>:		21,091,639 bps (474,130)		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2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Fly (R5.45):</a:t>
            </a:r>
          </a:p>
          <a:p>
            <a:pPr lvl="1"/>
            <a:r>
              <a:rPr lang="en-US" dirty="0" smtClean="0"/>
              <a:t>dm3: 168,736,537 bps</a:t>
            </a:r>
          </a:p>
          <a:p>
            <a:pPr lvl="2"/>
            <a:r>
              <a:rPr lang="en-US" dirty="0" smtClean="0"/>
              <a:t>Coding exons:		??? (74510)</a:t>
            </a:r>
          </a:p>
          <a:p>
            <a:pPr lvl="2"/>
            <a:r>
              <a:rPr lang="en-US" dirty="0" err="1" smtClean="0"/>
              <a:t>miRNA</a:t>
            </a:r>
            <a:r>
              <a:rPr lang="en-US" dirty="0" smtClean="0"/>
              <a:t>: 			22,103 bps (239)</a:t>
            </a:r>
          </a:p>
          <a:p>
            <a:pPr lvl="2"/>
            <a:r>
              <a:rPr lang="en-US" dirty="0" err="1" smtClean="0"/>
              <a:t>tRNA</a:t>
            </a:r>
            <a:r>
              <a:rPr lang="en-US" dirty="0" smtClean="0"/>
              <a:t>: 			22,998 bps (314)</a:t>
            </a:r>
          </a:p>
          <a:p>
            <a:pPr lvl="2"/>
            <a:r>
              <a:rPr lang="en-US" dirty="0" smtClean="0"/>
              <a:t>Ribosomal RNA:		79,813 bps (160)</a:t>
            </a:r>
          </a:p>
          <a:p>
            <a:pPr lvl="2"/>
            <a:r>
              <a:rPr lang="en-US" dirty="0" err="1" smtClean="0"/>
              <a:t>snoRNA</a:t>
            </a:r>
            <a:r>
              <a:rPr lang="en-US" dirty="0" smtClean="0"/>
              <a:t>:			33,522 bps (287)</a:t>
            </a:r>
          </a:p>
          <a:p>
            <a:pPr lvl="2"/>
            <a:r>
              <a:rPr lang="en-US" dirty="0" err="1" smtClean="0"/>
              <a:t>snRNAs</a:t>
            </a:r>
            <a:r>
              <a:rPr lang="en-US" dirty="0" smtClean="0"/>
              <a:t>:			7,136 bps (47)</a:t>
            </a:r>
          </a:p>
          <a:p>
            <a:pPr lvl="2"/>
            <a:r>
              <a:rPr lang="en-US" b="1" i="1" dirty="0" smtClean="0"/>
              <a:t>Repeats (</a:t>
            </a:r>
            <a:r>
              <a:rPr lang="en-US" b="1" i="1" dirty="0" err="1" smtClean="0"/>
              <a:t>RepeatMasker</a:t>
            </a:r>
            <a:r>
              <a:rPr lang="en-US" b="1" i="1" dirty="0" smtClean="0"/>
              <a:t>):	44,701,713 bps (135,355)</a:t>
            </a:r>
          </a:p>
          <a:p>
            <a:pPr lvl="2"/>
            <a:r>
              <a:rPr lang="en-US" dirty="0" err="1"/>
              <a:t>MiscRNAs</a:t>
            </a:r>
            <a:r>
              <a:rPr lang="en-US" dirty="0"/>
              <a:t>:		</a:t>
            </a:r>
            <a:r>
              <a:rPr lang="en-US"/>
              <a:t>	</a:t>
            </a:r>
            <a:r>
              <a:rPr lang="en-US" smtClean="0"/>
              <a:t>1,719,130 </a:t>
            </a:r>
            <a:r>
              <a:rPr lang="en-US" dirty="0"/>
              <a:t>bps </a:t>
            </a:r>
            <a:r>
              <a:rPr lang="en-US" dirty="0" smtClean="0"/>
              <a:t>(604)</a:t>
            </a:r>
            <a:endParaRPr lang="en-US" b="1" i="1" dirty="0" smtClean="0"/>
          </a:p>
          <a:p>
            <a:pPr lvl="2"/>
            <a:r>
              <a:rPr lang="en-US" b="1" i="1" dirty="0" smtClean="0"/>
              <a:t>TARs</a:t>
            </a:r>
            <a:r>
              <a:rPr lang="en-US" dirty="0"/>
              <a:t>:			331 (206,038) </a:t>
            </a:r>
            <a:r>
              <a:rPr lang="en-US" dirty="0" smtClean="0"/>
              <a:t>		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Human (GENCODE v10)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g19: 3,095,677,412 bps</a:t>
            </a:r>
          </a:p>
          <a:p>
            <a:pPr lvl="2"/>
            <a:r>
              <a:rPr lang="en-US" dirty="0" err="1" smtClean="0"/>
              <a:t>miRNA</a:t>
            </a:r>
            <a:r>
              <a:rPr lang="en-US" dirty="0" smtClean="0"/>
              <a:t>: 			160,476 bps (1,771)</a:t>
            </a:r>
          </a:p>
          <a:p>
            <a:pPr lvl="2"/>
            <a:r>
              <a:rPr lang="en-US" dirty="0" err="1" smtClean="0"/>
              <a:t>tRNA</a:t>
            </a:r>
            <a:r>
              <a:rPr lang="en-US" dirty="0" smtClean="0"/>
              <a:t>: 			45,468 bps (625)</a:t>
            </a:r>
          </a:p>
          <a:p>
            <a:pPr lvl="2"/>
            <a:r>
              <a:rPr lang="en-US" dirty="0" smtClean="0"/>
              <a:t>Ribosomal RNA:		96,155 bps (712)</a:t>
            </a:r>
          </a:p>
          <a:p>
            <a:pPr lvl="2"/>
            <a:r>
              <a:rPr lang="en-US" dirty="0" err="1" smtClean="0"/>
              <a:t>snoRNA</a:t>
            </a:r>
            <a:r>
              <a:rPr lang="en-US" dirty="0" smtClean="0"/>
              <a:t>:			170,710 bps </a:t>
            </a:r>
            <a:r>
              <a:rPr lang="en-US" dirty="0"/>
              <a:t>(</a:t>
            </a:r>
            <a:r>
              <a:rPr lang="en-US" dirty="0" smtClean="0"/>
              <a:t>1,594</a:t>
            </a:r>
            <a:r>
              <a:rPr lang="en-US" dirty="0"/>
              <a:t>)</a:t>
            </a:r>
            <a:endParaRPr lang="en-US" dirty="0" smtClean="0"/>
          </a:p>
          <a:p>
            <a:pPr lvl="2"/>
            <a:r>
              <a:rPr lang="en-US" dirty="0" err="1" smtClean="0"/>
              <a:t>snRNAs</a:t>
            </a:r>
            <a:r>
              <a:rPr lang="en-US" dirty="0" smtClean="0"/>
              <a:t>:			214,453 bps </a:t>
            </a:r>
            <a:r>
              <a:rPr lang="en-US" dirty="0"/>
              <a:t>(</a:t>
            </a:r>
            <a:r>
              <a:rPr lang="en-US" dirty="0" smtClean="0"/>
              <a:t>2,017</a:t>
            </a:r>
            <a:r>
              <a:rPr lang="en-US" dirty="0"/>
              <a:t>)</a:t>
            </a:r>
            <a:endParaRPr lang="en-US" dirty="0" smtClean="0"/>
          </a:p>
          <a:p>
            <a:pPr lvl="2"/>
            <a:r>
              <a:rPr lang="en-US" b="1" i="1" dirty="0" smtClean="0"/>
              <a:t>Repeats (</a:t>
            </a:r>
            <a:r>
              <a:rPr lang="en-US" b="1" i="1" dirty="0" err="1" smtClean="0"/>
              <a:t>RepeatMasker</a:t>
            </a:r>
            <a:r>
              <a:rPr lang="en-US" b="1" i="1" dirty="0" smtClean="0"/>
              <a:t>):	1,457,724,597 bps (3986522)</a:t>
            </a:r>
          </a:p>
          <a:p>
            <a:pPr lvl="2"/>
            <a:r>
              <a:rPr lang="en-US" dirty="0" err="1" smtClean="0"/>
              <a:t>MiscRNAs</a:t>
            </a:r>
            <a:r>
              <a:rPr lang="en-US" dirty="0" smtClean="0"/>
              <a:t>:			180,973 bps (1190)</a:t>
            </a:r>
          </a:p>
          <a:p>
            <a:pPr lvl="2"/>
            <a:r>
              <a:rPr lang="en-US" b="1" i="1" dirty="0" smtClean="0"/>
              <a:t>TARs</a:t>
            </a:r>
            <a:r>
              <a:rPr lang="en-US" dirty="0" smtClean="0"/>
              <a:t>:			 2,002,826 bps (15,494)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21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868362"/>
          </a:xfrm>
        </p:spPr>
        <p:txBody>
          <a:bodyPr/>
          <a:lstStyle/>
          <a:p>
            <a:r>
              <a:rPr lang="en-US" dirty="0" smtClean="0"/>
              <a:t>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Human Body Map </a:t>
            </a:r>
          </a:p>
          <a:p>
            <a:pPr lvl="1"/>
            <a:r>
              <a:rPr lang="en-US" dirty="0" smtClean="0"/>
              <a:t>ENCODE Tier 1 from Dashboard</a:t>
            </a:r>
          </a:p>
          <a:p>
            <a:r>
              <a:rPr lang="en-US" dirty="0" smtClean="0"/>
              <a:t>Fly: 12 stages from SRA (36 </a:t>
            </a:r>
            <a:r>
              <a:rPr lang="en-US" dirty="0" err="1" smtClean="0"/>
              <a:t>bp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SRX012977: E0-4_combined_RNAseq_1,2</a:t>
            </a:r>
          </a:p>
          <a:p>
            <a:pPr lvl="1"/>
            <a:r>
              <a:rPr lang="en-US" dirty="0" smtClean="0"/>
              <a:t>SRX012980: E4-8_combined_RNAseq_1,2</a:t>
            </a:r>
          </a:p>
          <a:p>
            <a:pPr lvl="1"/>
            <a:r>
              <a:rPr lang="en-US" dirty="0" smtClean="0"/>
              <a:t>SRX012979: E8-12_combined_RNAseq_1,2</a:t>
            </a:r>
          </a:p>
          <a:p>
            <a:pPr lvl="1"/>
            <a:r>
              <a:rPr lang="en-US" dirty="0" smtClean="0"/>
              <a:t>SRX012974: E12-16_combined_RNAseq_1, 2</a:t>
            </a:r>
          </a:p>
          <a:p>
            <a:pPr lvl="1"/>
            <a:r>
              <a:rPr lang="en-US" dirty="0" smtClean="0"/>
              <a:t>SRX012978: E16-20_combined_RNAseq_1,2</a:t>
            </a:r>
          </a:p>
          <a:p>
            <a:pPr lvl="1"/>
            <a:r>
              <a:rPr lang="en-US" dirty="0" smtClean="0"/>
              <a:t>SRX012981: E20-24_combined_RNAseq_1, 2</a:t>
            </a:r>
          </a:p>
          <a:p>
            <a:pPr lvl="1"/>
            <a:r>
              <a:rPr lang="en-US" dirty="0" smtClean="0"/>
              <a:t>SRX012982: L1_combined_RNAseq_1,2</a:t>
            </a:r>
          </a:p>
          <a:p>
            <a:pPr lvl="1"/>
            <a:r>
              <a:rPr lang="en-US" dirty="0" smtClean="0"/>
              <a:t>SRX012985: L2_combined_RNAseq_1, 2</a:t>
            </a:r>
          </a:p>
          <a:p>
            <a:pPr lvl="1"/>
            <a:r>
              <a:rPr lang="en-US" dirty="0" smtClean="0"/>
              <a:t>SRX012983: L3_combined_RNAseq_1,2</a:t>
            </a:r>
          </a:p>
          <a:p>
            <a:pPr lvl="1"/>
            <a:r>
              <a:rPr lang="en-US" dirty="0" smtClean="0"/>
              <a:t>SRX012984: Pupae_combined_RNAseq_1,2</a:t>
            </a:r>
          </a:p>
          <a:p>
            <a:pPr lvl="1"/>
            <a:r>
              <a:rPr lang="en-US" dirty="0" smtClean="0"/>
              <a:t>SRX012975: AdultMale_combined_RNAseq_1, 2</a:t>
            </a:r>
          </a:p>
          <a:p>
            <a:pPr lvl="1"/>
            <a:r>
              <a:rPr lang="en-US" dirty="0" smtClean="0"/>
              <a:t>SRX012976: AdultFemale_combined_RNAseq_1, 2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Worm: 11 stages from SRA (76 </a:t>
            </a:r>
            <a:r>
              <a:rPr lang="en-US" dirty="0" err="1" smtClean="0"/>
              <a:t>bp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SRS174229: N2 larval L2 RNA biological replicate L2-4</a:t>
            </a:r>
          </a:p>
          <a:p>
            <a:pPr lvl="1"/>
            <a:r>
              <a:rPr lang="en-US" dirty="0" smtClean="0"/>
              <a:t>SRS151144: </a:t>
            </a:r>
            <a:r>
              <a:rPr lang="en-US" dirty="0" err="1" smtClean="0"/>
              <a:t>dauer</a:t>
            </a:r>
            <a:r>
              <a:rPr lang="en-US" dirty="0" smtClean="0"/>
              <a:t> exit daf-2(el370) RNA sample 2</a:t>
            </a:r>
          </a:p>
          <a:p>
            <a:pPr lvl="1"/>
            <a:r>
              <a:rPr lang="en-US" dirty="0" smtClean="0"/>
              <a:t>SRS269390: </a:t>
            </a:r>
            <a:r>
              <a:rPr lang="en-US" dirty="0" err="1" smtClean="0"/>
              <a:t>dauer</a:t>
            </a:r>
            <a:r>
              <a:rPr lang="en-US" dirty="0" smtClean="0"/>
              <a:t> daf-2(el370) RNA sample 2</a:t>
            </a:r>
          </a:p>
          <a:p>
            <a:pPr lvl="1"/>
            <a:r>
              <a:rPr lang="en-US" dirty="0" smtClean="0"/>
              <a:t>SRS174140: N2 mid-L4 male RNA sample 5</a:t>
            </a:r>
          </a:p>
          <a:p>
            <a:pPr lvl="1"/>
            <a:r>
              <a:rPr lang="en-US" dirty="0" smtClean="0"/>
              <a:t>SRS178501: N2 young adult YA RNA biological replicate Yad-1</a:t>
            </a:r>
          </a:p>
          <a:p>
            <a:pPr lvl="1"/>
            <a:r>
              <a:rPr lang="en-US" dirty="0" smtClean="0"/>
              <a:t>SRS151145: strain JK1107 mid-L4 male soma only no </a:t>
            </a:r>
            <a:r>
              <a:rPr lang="en-US" dirty="0" err="1" smtClean="0"/>
              <a:t>DNaseI</a:t>
            </a:r>
            <a:r>
              <a:rPr lang="en-US" dirty="0" smtClean="0"/>
              <a:t> RNA sample 2</a:t>
            </a:r>
          </a:p>
          <a:p>
            <a:pPr lvl="1"/>
            <a:r>
              <a:rPr lang="en-US" dirty="0" smtClean="0"/>
              <a:t>SRS174141: </a:t>
            </a:r>
            <a:r>
              <a:rPr lang="en-US" dirty="0" err="1" smtClean="0"/>
              <a:t>dauer</a:t>
            </a:r>
            <a:r>
              <a:rPr lang="en-US" dirty="0" smtClean="0"/>
              <a:t> entry daf-2(el370) RNA sample 2</a:t>
            </a:r>
          </a:p>
          <a:p>
            <a:pPr lvl="1"/>
            <a:r>
              <a:rPr lang="en-US" dirty="0" smtClean="0"/>
              <a:t>SRS150938: N2 larval L3 RNA biological replicate L3-1</a:t>
            </a:r>
          </a:p>
          <a:p>
            <a:pPr lvl="1"/>
            <a:r>
              <a:rPr lang="en-US" dirty="0" smtClean="0"/>
              <a:t>SRS151153: N2 larval L1 RNA biological replicate L1-1</a:t>
            </a:r>
          </a:p>
          <a:p>
            <a:pPr lvl="1"/>
            <a:r>
              <a:rPr lang="en-US" dirty="0" smtClean="0"/>
              <a:t>SRS174136: N2 late embryo RNA biological replicate LE-1</a:t>
            </a:r>
          </a:p>
          <a:p>
            <a:pPr lvl="1"/>
            <a:r>
              <a:rPr lang="en-US" dirty="0" smtClean="0"/>
              <a:t>SRS151140: N2 early embryo RNA biological replicate EE-2</a:t>
            </a:r>
          </a:p>
        </p:txBody>
      </p:sp>
    </p:spTree>
    <p:extLst>
      <p:ext uri="{BB962C8B-B14F-4D97-AF65-F5344CB8AC3E}">
        <p14:creationId xmlns:p14="http://schemas.microsoft.com/office/powerpoint/2010/main" val="279112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Human: 1 meg long bins</a:t>
            </a:r>
          </a:p>
          <a:p>
            <a:r>
              <a:rPr lang="en-US" dirty="0" smtClean="0"/>
              <a:t>Worm: </a:t>
            </a:r>
            <a:r>
              <a:rPr lang="en-US" dirty="0" err="1" smtClean="0"/>
              <a:t>xxk</a:t>
            </a:r>
            <a:r>
              <a:rPr lang="en-US" dirty="0" smtClean="0"/>
              <a:t> long bins</a:t>
            </a:r>
          </a:p>
          <a:p>
            <a:r>
              <a:rPr lang="en-US" dirty="0" smtClean="0"/>
              <a:t>Fly: </a:t>
            </a:r>
            <a:r>
              <a:rPr lang="en-US" dirty="0" err="1" smtClean="0"/>
              <a:t>xxk</a:t>
            </a:r>
            <a:r>
              <a:rPr lang="en-US" dirty="0" smtClean="0"/>
              <a:t> long bins</a:t>
            </a:r>
          </a:p>
          <a:p>
            <a:r>
              <a:rPr lang="en-US" dirty="0" smtClean="0"/>
              <a:t>Cluster hierarchically</a:t>
            </a:r>
          </a:p>
          <a:p>
            <a:pPr lvl="1"/>
            <a:r>
              <a:rPr lang="en-US" dirty="0" smtClean="0"/>
              <a:t>Identify outliers: Use the largest height in the clustering tree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64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Clustering: Human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3475"/>
            <a:ext cx="91440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1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Clustering: Fly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3475"/>
            <a:ext cx="91440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27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Clustering: Worm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8229600" cy="4131945"/>
          </a:xfrm>
        </p:spPr>
      </p:pic>
    </p:spTree>
    <p:extLst>
      <p:ext uri="{BB962C8B-B14F-4D97-AF65-F5344CB8AC3E}">
        <p14:creationId xmlns:p14="http://schemas.microsoft.com/office/powerpoint/2010/main" val="79358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333</Words>
  <Application>Microsoft Office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Human-Worm-Fly Intergenic Transcription comparison</vt:lpstr>
      <vt:lpstr>Annotations</vt:lpstr>
      <vt:lpstr>Annotations</vt:lpstr>
      <vt:lpstr>Annotations</vt:lpstr>
      <vt:lpstr>Datasets</vt:lpstr>
      <vt:lpstr>Clustering</vt:lpstr>
      <vt:lpstr>Clustering: Human</vt:lpstr>
      <vt:lpstr>Clustering: Fly</vt:lpstr>
      <vt:lpstr>Clustering: Worm</vt:lpstr>
      <vt:lpstr>Intergenic Transcription</vt:lpstr>
      <vt:lpstr>Intergenic Transcription</vt:lpstr>
      <vt:lpstr>Codon Substitution Frequencies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Arif Harmanci</dc:creator>
  <cp:lastModifiedBy>Arif Harmanci</cp:lastModifiedBy>
  <cp:revision>14</cp:revision>
  <dcterms:created xsi:type="dcterms:W3CDTF">2012-08-23T07:50:28Z</dcterms:created>
  <dcterms:modified xsi:type="dcterms:W3CDTF">2012-08-23T14:16:50Z</dcterms:modified>
</cp:coreProperties>
</file>