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Default Extension="pdf" ContentType="application/pdf"/>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Lst>
  <p:sldSz cx="21945600" cy="21945600"/>
  <p:notesSz cx="6858000" cy="9144000"/>
  <p:defaultText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50" d="100"/>
          <a:sy n="50" d="100"/>
        </p:scale>
        <p:origin x="-2120" y="80"/>
      </p:cViewPr>
      <p:guideLst>
        <p:guide orient="horz" pos="6912"/>
        <p:guide pos="69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6817362"/>
            <a:ext cx="1865376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1840" y="12435840"/>
            <a:ext cx="15361920" cy="5608320"/>
          </a:xfrm>
        </p:spPr>
        <p:txBody>
          <a:bodyPr/>
          <a:lstStyle>
            <a:lvl1pPr marL="0" indent="0" algn="ctr">
              <a:buNone/>
              <a:defRPr>
                <a:solidFill>
                  <a:schemeClr val="tx1">
                    <a:tint val="75000"/>
                  </a:schemeClr>
                </a:solidFill>
              </a:defRPr>
            </a:lvl1pPr>
            <a:lvl2pPr marL="1254008" indent="0" algn="ctr">
              <a:buNone/>
              <a:defRPr>
                <a:solidFill>
                  <a:schemeClr val="tx1">
                    <a:tint val="75000"/>
                  </a:schemeClr>
                </a:solidFill>
              </a:defRPr>
            </a:lvl2pPr>
            <a:lvl3pPr marL="2508016" indent="0" algn="ctr">
              <a:buNone/>
              <a:defRPr>
                <a:solidFill>
                  <a:schemeClr val="tx1">
                    <a:tint val="75000"/>
                  </a:schemeClr>
                </a:solidFill>
              </a:defRPr>
            </a:lvl3pPr>
            <a:lvl4pPr marL="3762024" indent="0" algn="ctr">
              <a:buNone/>
              <a:defRPr>
                <a:solidFill>
                  <a:schemeClr val="tx1">
                    <a:tint val="75000"/>
                  </a:schemeClr>
                </a:solidFill>
              </a:defRPr>
            </a:lvl4pPr>
            <a:lvl5pPr marL="5016033" indent="0" algn="ctr">
              <a:buNone/>
              <a:defRPr>
                <a:solidFill>
                  <a:schemeClr val="tx1">
                    <a:tint val="75000"/>
                  </a:schemeClr>
                </a:solidFill>
              </a:defRPr>
            </a:lvl5pPr>
            <a:lvl6pPr marL="6270041" indent="0" algn="ctr">
              <a:buNone/>
              <a:defRPr>
                <a:solidFill>
                  <a:schemeClr val="tx1">
                    <a:tint val="75000"/>
                  </a:schemeClr>
                </a:solidFill>
              </a:defRPr>
            </a:lvl6pPr>
            <a:lvl7pPr marL="7524049" indent="0" algn="ctr">
              <a:buNone/>
              <a:defRPr>
                <a:solidFill>
                  <a:schemeClr val="tx1">
                    <a:tint val="75000"/>
                  </a:schemeClr>
                </a:solidFill>
              </a:defRPr>
            </a:lvl7pPr>
            <a:lvl8pPr marL="8778057" indent="0" algn="ctr">
              <a:buNone/>
              <a:defRPr>
                <a:solidFill>
                  <a:schemeClr val="tx1">
                    <a:tint val="75000"/>
                  </a:schemeClr>
                </a:solidFill>
              </a:defRPr>
            </a:lvl8pPr>
            <a:lvl9pPr marL="100320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6D421-CA71-7D4C-B6D5-7BB3B1A5E146}" type="datetimeFigureOut">
              <a:rPr lang="en-US" smtClean="0"/>
              <a:pPr/>
              <a:t>8/22/12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6D421-CA71-7D4C-B6D5-7BB3B1A5E146}" type="datetimeFigureOut">
              <a:rPr lang="en-US" smtClean="0"/>
              <a:pPr/>
              <a:t>8/22/12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87632" y="2814321"/>
            <a:ext cx="11849100"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32711" y="2814321"/>
            <a:ext cx="35189160"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6D421-CA71-7D4C-B6D5-7BB3B1A5E146}" type="datetimeFigureOut">
              <a:rPr lang="en-US" smtClean="0"/>
              <a:pPr/>
              <a:t>8/22/12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6D421-CA71-7D4C-B6D5-7BB3B1A5E146}" type="datetimeFigureOut">
              <a:rPr lang="en-US" smtClean="0"/>
              <a:pPr/>
              <a:t>8/22/12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1" y="14102082"/>
            <a:ext cx="18653760" cy="4358640"/>
          </a:xfrm>
        </p:spPr>
        <p:txBody>
          <a:bodyPr anchor="t"/>
          <a:lstStyle>
            <a:lvl1pPr algn="l">
              <a:defRPr sz="11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1" y="9301483"/>
            <a:ext cx="18653760" cy="4800598"/>
          </a:xfrm>
        </p:spPr>
        <p:txBody>
          <a:bodyPr anchor="b"/>
          <a:lstStyle>
            <a:lvl1pPr marL="0" indent="0">
              <a:buNone/>
              <a:defRPr sz="5500">
                <a:solidFill>
                  <a:schemeClr val="tx1">
                    <a:tint val="75000"/>
                  </a:schemeClr>
                </a:solidFill>
              </a:defRPr>
            </a:lvl1pPr>
            <a:lvl2pPr marL="1254008" indent="0">
              <a:buNone/>
              <a:defRPr sz="4900">
                <a:solidFill>
                  <a:schemeClr val="tx1">
                    <a:tint val="75000"/>
                  </a:schemeClr>
                </a:solidFill>
              </a:defRPr>
            </a:lvl2pPr>
            <a:lvl3pPr marL="2508016" indent="0">
              <a:buNone/>
              <a:defRPr sz="4400">
                <a:solidFill>
                  <a:schemeClr val="tx1">
                    <a:tint val="75000"/>
                  </a:schemeClr>
                </a:solidFill>
              </a:defRPr>
            </a:lvl3pPr>
            <a:lvl4pPr marL="3762024" indent="0">
              <a:buNone/>
              <a:defRPr sz="3800">
                <a:solidFill>
                  <a:schemeClr val="tx1">
                    <a:tint val="75000"/>
                  </a:schemeClr>
                </a:solidFill>
              </a:defRPr>
            </a:lvl4pPr>
            <a:lvl5pPr marL="5016033" indent="0">
              <a:buNone/>
              <a:defRPr sz="3800">
                <a:solidFill>
                  <a:schemeClr val="tx1">
                    <a:tint val="75000"/>
                  </a:schemeClr>
                </a:solidFill>
              </a:defRPr>
            </a:lvl5pPr>
            <a:lvl6pPr marL="6270041" indent="0">
              <a:buNone/>
              <a:defRPr sz="3800">
                <a:solidFill>
                  <a:schemeClr val="tx1">
                    <a:tint val="75000"/>
                  </a:schemeClr>
                </a:solidFill>
              </a:defRPr>
            </a:lvl6pPr>
            <a:lvl7pPr marL="7524049" indent="0">
              <a:buNone/>
              <a:defRPr sz="3800">
                <a:solidFill>
                  <a:schemeClr val="tx1">
                    <a:tint val="75000"/>
                  </a:schemeClr>
                </a:solidFill>
              </a:defRPr>
            </a:lvl7pPr>
            <a:lvl8pPr marL="8778057" indent="0">
              <a:buNone/>
              <a:defRPr sz="3800">
                <a:solidFill>
                  <a:schemeClr val="tx1">
                    <a:tint val="75000"/>
                  </a:schemeClr>
                </a:solidFill>
              </a:defRPr>
            </a:lvl8pPr>
            <a:lvl9pPr marL="10032065" indent="0">
              <a:buNone/>
              <a:defRPr sz="3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6D421-CA71-7D4C-B6D5-7BB3B1A5E146}" type="datetimeFigureOut">
              <a:rPr lang="en-US" smtClean="0"/>
              <a:pPr/>
              <a:t>8/22/12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2712" y="16388081"/>
            <a:ext cx="23519129"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517600" y="16388081"/>
            <a:ext cx="23519131" cy="46344842"/>
          </a:xfrm>
        </p:spPr>
        <p:txBody>
          <a:bodyPr/>
          <a:lstStyle>
            <a:lvl1pPr>
              <a:defRPr sz="7700"/>
            </a:lvl1pPr>
            <a:lvl2pPr>
              <a:defRPr sz="6600"/>
            </a:lvl2pPr>
            <a:lvl3pPr>
              <a:defRPr sz="5500"/>
            </a:lvl3pPr>
            <a:lvl4pPr>
              <a:defRPr sz="4900"/>
            </a:lvl4pPr>
            <a:lvl5pPr>
              <a:defRPr sz="4900"/>
            </a:lvl5pPr>
            <a:lvl6pPr>
              <a:defRPr sz="4900"/>
            </a:lvl6pPr>
            <a:lvl7pPr>
              <a:defRPr sz="4900"/>
            </a:lvl7pPr>
            <a:lvl8pPr>
              <a:defRPr sz="4900"/>
            </a:lvl8pPr>
            <a:lvl9pPr>
              <a:defRPr sz="4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6D421-CA71-7D4C-B6D5-7BB3B1A5E146}" type="datetimeFigureOut">
              <a:rPr lang="en-US" smtClean="0"/>
              <a:pPr/>
              <a:t>8/22/12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7280" y="878842"/>
            <a:ext cx="1975104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4912362"/>
            <a:ext cx="9696451"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4" name="Content Placeholder 3"/>
          <p:cNvSpPr>
            <a:spLocks noGrp="1"/>
          </p:cNvSpPr>
          <p:nvPr>
            <p:ph sz="half" idx="2"/>
          </p:nvPr>
        </p:nvSpPr>
        <p:spPr>
          <a:xfrm>
            <a:off x="1097280" y="6959600"/>
            <a:ext cx="9696451"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8061" y="4912362"/>
            <a:ext cx="9700260" cy="2047238"/>
          </a:xfrm>
        </p:spPr>
        <p:txBody>
          <a:bodyPr anchor="b"/>
          <a:lstStyle>
            <a:lvl1pPr marL="0" indent="0">
              <a:buNone/>
              <a:defRPr sz="6600" b="1"/>
            </a:lvl1pPr>
            <a:lvl2pPr marL="1254008" indent="0">
              <a:buNone/>
              <a:defRPr sz="5500" b="1"/>
            </a:lvl2pPr>
            <a:lvl3pPr marL="2508016" indent="0">
              <a:buNone/>
              <a:defRPr sz="4900" b="1"/>
            </a:lvl3pPr>
            <a:lvl4pPr marL="3762024" indent="0">
              <a:buNone/>
              <a:defRPr sz="4400" b="1"/>
            </a:lvl4pPr>
            <a:lvl5pPr marL="5016033" indent="0">
              <a:buNone/>
              <a:defRPr sz="4400" b="1"/>
            </a:lvl5pPr>
            <a:lvl6pPr marL="6270041" indent="0">
              <a:buNone/>
              <a:defRPr sz="4400" b="1"/>
            </a:lvl6pPr>
            <a:lvl7pPr marL="7524049" indent="0">
              <a:buNone/>
              <a:defRPr sz="4400" b="1"/>
            </a:lvl7pPr>
            <a:lvl8pPr marL="8778057" indent="0">
              <a:buNone/>
              <a:defRPr sz="4400" b="1"/>
            </a:lvl8pPr>
            <a:lvl9pPr marL="10032065" indent="0">
              <a:buNone/>
              <a:defRPr sz="4400" b="1"/>
            </a:lvl9pPr>
          </a:lstStyle>
          <a:p>
            <a:pPr lvl="0"/>
            <a:r>
              <a:rPr lang="en-US" smtClean="0"/>
              <a:t>Click to edit Master text styles</a:t>
            </a:r>
          </a:p>
        </p:txBody>
      </p:sp>
      <p:sp>
        <p:nvSpPr>
          <p:cNvPr id="6" name="Content Placeholder 5"/>
          <p:cNvSpPr>
            <a:spLocks noGrp="1"/>
          </p:cNvSpPr>
          <p:nvPr>
            <p:ph sz="quarter" idx="4"/>
          </p:nvPr>
        </p:nvSpPr>
        <p:spPr>
          <a:xfrm>
            <a:off x="11148061" y="6959600"/>
            <a:ext cx="9700260" cy="12644122"/>
          </a:xfrm>
        </p:spPr>
        <p:txBody>
          <a:bodyPr/>
          <a:lstStyle>
            <a:lvl1pPr>
              <a:defRPr sz="6600"/>
            </a:lvl1pPr>
            <a:lvl2pPr>
              <a:defRPr sz="5500"/>
            </a:lvl2pPr>
            <a:lvl3pPr>
              <a:defRPr sz="4900"/>
            </a:lvl3pPr>
            <a:lvl4pPr>
              <a:defRPr sz="4400"/>
            </a:lvl4pPr>
            <a:lvl5pPr>
              <a:defRPr sz="4400"/>
            </a:lvl5pPr>
            <a:lvl6pPr>
              <a:defRPr sz="4400"/>
            </a:lvl6pPr>
            <a:lvl7pPr>
              <a:defRPr sz="4400"/>
            </a:lvl7pPr>
            <a:lvl8pPr>
              <a:defRPr sz="4400"/>
            </a:lvl8pPr>
            <a:lvl9pPr>
              <a:defRPr sz="4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6D421-CA71-7D4C-B6D5-7BB3B1A5E146}" type="datetimeFigureOut">
              <a:rPr lang="en-US" smtClean="0"/>
              <a:pPr/>
              <a:t>8/22/12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6D421-CA71-7D4C-B6D5-7BB3B1A5E146}" type="datetimeFigureOut">
              <a:rPr lang="en-US" smtClean="0"/>
              <a:pPr/>
              <a:t>8/22/12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D421-CA71-7D4C-B6D5-7BB3B1A5E146}" type="datetimeFigureOut">
              <a:rPr lang="en-US" smtClean="0"/>
              <a:pPr/>
              <a:t>8/22/12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1" y="873760"/>
            <a:ext cx="7219951" cy="3718560"/>
          </a:xfrm>
        </p:spPr>
        <p:txBody>
          <a:bodyPr anchor="b"/>
          <a:lstStyle>
            <a:lvl1pPr algn="l">
              <a:defRPr sz="5500" b="1"/>
            </a:lvl1pPr>
          </a:lstStyle>
          <a:p>
            <a:r>
              <a:rPr lang="en-US" smtClean="0"/>
              <a:t>Click to edit Master title style</a:t>
            </a:r>
            <a:endParaRPr lang="en-US"/>
          </a:p>
        </p:txBody>
      </p:sp>
      <p:sp>
        <p:nvSpPr>
          <p:cNvPr id="3" name="Content Placeholder 2"/>
          <p:cNvSpPr>
            <a:spLocks noGrp="1"/>
          </p:cNvSpPr>
          <p:nvPr>
            <p:ph idx="1"/>
          </p:nvPr>
        </p:nvSpPr>
        <p:spPr>
          <a:xfrm>
            <a:off x="8580120" y="873761"/>
            <a:ext cx="12268200" cy="18729962"/>
          </a:xfrm>
        </p:spPr>
        <p:txBody>
          <a:bodyPr/>
          <a:lstStyle>
            <a:lvl1pPr>
              <a:defRPr sz="8800"/>
            </a:lvl1pPr>
            <a:lvl2pPr>
              <a:defRPr sz="7700"/>
            </a:lvl2pPr>
            <a:lvl3pPr>
              <a:defRPr sz="66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7281" y="4592321"/>
            <a:ext cx="7219951" cy="15011402"/>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6D421-CA71-7D4C-B6D5-7BB3B1A5E146}" type="datetimeFigureOut">
              <a:rPr lang="en-US" smtClean="0"/>
              <a:pPr/>
              <a:t>8/22/12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1491" y="15361920"/>
            <a:ext cx="13167360" cy="1813562"/>
          </a:xfrm>
        </p:spPr>
        <p:txBody>
          <a:bodyPr anchor="b"/>
          <a:lstStyle>
            <a:lvl1pPr algn="l">
              <a:defRPr sz="5500" b="1"/>
            </a:lvl1pPr>
          </a:lstStyle>
          <a:p>
            <a:r>
              <a:rPr lang="en-US" smtClean="0"/>
              <a:t>Click to edit Master title style</a:t>
            </a:r>
            <a:endParaRPr lang="en-US"/>
          </a:p>
        </p:txBody>
      </p:sp>
      <p:sp>
        <p:nvSpPr>
          <p:cNvPr id="3" name="Picture Placeholder 2"/>
          <p:cNvSpPr>
            <a:spLocks noGrp="1"/>
          </p:cNvSpPr>
          <p:nvPr>
            <p:ph type="pic" idx="1"/>
          </p:nvPr>
        </p:nvSpPr>
        <p:spPr>
          <a:xfrm>
            <a:off x="4301491" y="1960880"/>
            <a:ext cx="13167360" cy="13167360"/>
          </a:xfrm>
        </p:spPr>
        <p:txBody>
          <a:bodyPr/>
          <a:lstStyle>
            <a:lvl1pPr marL="0" indent="0">
              <a:buNone/>
              <a:defRPr sz="8800"/>
            </a:lvl1pPr>
            <a:lvl2pPr marL="1254008" indent="0">
              <a:buNone/>
              <a:defRPr sz="7700"/>
            </a:lvl2pPr>
            <a:lvl3pPr marL="2508016" indent="0">
              <a:buNone/>
              <a:defRPr sz="6600"/>
            </a:lvl3pPr>
            <a:lvl4pPr marL="3762024" indent="0">
              <a:buNone/>
              <a:defRPr sz="5500"/>
            </a:lvl4pPr>
            <a:lvl5pPr marL="5016033" indent="0">
              <a:buNone/>
              <a:defRPr sz="5500"/>
            </a:lvl5pPr>
            <a:lvl6pPr marL="6270041" indent="0">
              <a:buNone/>
              <a:defRPr sz="5500"/>
            </a:lvl6pPr>
            <a:lvl7pPr marL="7524049" indent="0">
              <a:buNone/>
              <a:defRPr sz="5500"/>
            </a:lvl7pPr>
            <a:lvl8pPr marL="8778057" indent="0">
              <a:buNone/>
              <a:defRPr sz="5500"/>
            </a:lvl8pPr>
            <a:lvl9pPr marL="10032065" indent="0">
              <a:buNone/>
              <a:defRPr sz="5500"/>
            </a:lvl9pPr>
          </a:lstStyle>
          <a:p>
            <a:endParaRPr lang="en-US"/>
          </a:p>
        </p:txBody>
      </p:sp>
      <p:sp>
        <p:nvSpPr>
          <p:cNvPr id="4" name="Text Placeholder 3"/>
          <p:cNvSpPr>
            <a:spLocks noGrp="1"/>
          </p:cNvSpPr>
          <p:nvPr>
            <p:ph type="body" sz="half" idx="2"/>
          </p:nvPr>
        </p:nvSpPr>
        <p:spPr>
          <a:xfrm>
            <a:off x="4301491" y="17175482"/>
            <a:ext cx="13167360" cy="2575558"/>
          </a:xfrm>
        </p:spPr>
        <p:txBody>
          <a:bodyPr/>
          <a:lstStyle>
            <a:lvl1pPr marL="0" indent="0">
              <a:buNone/>
              <a:defRPr sz="3800"/>
            </a:lvl1pPr>
            <a:lvl2pPr marL="1254008" indent="0">
              <a:buNone/>
              <a:defRPr sz="3300"/>
            </a:lvl2pPr>
            <a:lvl3pPr marL="2508016" indent="0">
              <a:buNone/>
              <a:defRPr sz="2700"/>
            </a:lvl3pPr>
            <a:lvl4pPr marL="3762024" indent="0">
              <a:buNone/>
              <a:defRPr sz="2500"/>
            </a:lvl4pPr>
            <a:lvl5pPr marL="5016033" indent="0">
              <a:buNone/>
              <a:defRPr sz="2500"/>
            </a:lvl5pPr>
            <a:lvl6pPr marL="6270041" indent="0">
              <a:buNone/>
              <a:defRPr sz="2500"/>
            </a:lvl6pPr>
            <a:lvl7pPr marL="7524049" indent="0">
              <a:buNone/>
              <a:defRPr sz="2500"/>
            </a:lvl7pPr>
            <a:lvl8pPr marL="8778057" indent="0">
              <a:buNone/>
              <a:defRPr sz="2500"/>
            </a:lvl8pPr>
            <a:lvl9pPr marL="10032065" indent="0">
              <a:buNone/>
              <a:defRPr sz="2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6D421-CA71-7D4C-B6D5-7BB3B1A5E146}" type="datetimeFigureOut">
              <a:rPr lang="en-US" smtClean="0"/>
              <a:pPr/>
              <a:t>8/22/12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97DC7-A384-8041-8224-BB31211F1B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878842"/>
            <a:ext cx="19751040" cy="3657600"/>
          </a:xfrm>
          <a:prstGeom prst="rect">
            <a:avLst/>
          </a:prstGeom>
        </p:spPr>
        <p:txBody>
          <a:bodyPr vert="horz" lIns="250802" tIns="125401" rIns="250802" bIns="1254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97280" y="5120641"/>
            <a:ext cx="19751040" cy="14483082"/>
          </a:xfrm>
          <a:prstGeom prst="rect">
            <a:avLst/>
          </a:prstGeom>
        </p:spPr>
        <p:txBody>
          <a:bodyPr vert="horz" lIns="250802" tIns="125401" rIns="250802" bIns="1254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97280" y="20340322"/>
            <a:ext cx="5120640" cy="1168400"/>
          </a:xfrm>
          <a:prstGeom prst="rect">
            <a:avLst/>
          </a:prstGeom>
        </p:spPr>
        <p:txBody>
          <a:bodyPr vert="horz" lIns="250802" tIns="125401" rIns="250802" bIns="125401" rtlCol="0" anchor="ctr"/>
          <a:lstStyle>
            <a:lvl1pPr algn="l">
              <a:defRPr sz="3300">
                <a:solidFill>
                  <a:schemeClr val="tx1">
                    <a:tint val="75000"/>
                  </a:schemeClr>
                </a:solidFill>
              </a:defRPr>
            </a:lvl1pPr>
          </a:lstStyle>
          <a:p>
            <a:fld id="{5696D421-CA71-7D4C-B6D5-7BB3B1A5E146}" type="datetimeFigureOut">
              <a:rPr lang="en-US" smtClean="0"/>
              <a:pPr/>
              <a:t>8/22/12</a:t>
            </a:fld>
            <a:endParaRPr lang="en-US"/>
          </a:p>
        </p:txBody>
      </p:sp>
      <p:sp>
        <p:nvSpPr>
          <p:cNvPr id="5" name="Footer Placeholder 4"/>
          <p:cNvSpPr>
            <a:spLocks noGrp="1"/>
          </p:cNvSpPr>
          <p:nvPr>
            <p:ph type="ftr" sz="quarter" idx="3"/>
          </p:nvPr>
        </p:nvSpPr>
        <p:spPr>
          <a:xfrm>
            <a:off x="7498080" y="20340322"/>
            <a:ext cx="6949440" cy="1168400"/>
          </a:xfrm>
          <a:prstGeom prst="rect">
            <a:avLst/>
          </a:prstGeom>
        </p:spPr>
        <p:txBody>
          <a:bodyPr vert="horz" lIns="250802" tIns="125401" rIns="250802" bIns="125401" rtlCol="0" anchor="ctr"/>
          <a:lstStyle>
            <a:lvl1pPr algn="ctr">
              <a:defRPr sz="3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27680" y="20340322"/>
            <a:ext cx="5120640" cy="1168400"/>
          </a:xfrm>
          <a:prstGeom prst="rect">
            <a:avLst/>
          </a:prstGeom>
        </p:spPr>
        <p:txBody>
          <a:bodyPr vert="horz" lIns="250802" tIns="125401" rIns="250802" bIns="125401" rtlCol="0" anchor="ctr"/>
          <a:lstStyle>
            <a:lvl1pPr algn="r">
              <a:defRPr sz="3300">
                <a:solidFill>
                  <a:schemeClr val="tx1">
                    <a:tint val="75000"/>
                  </a:schemeClr>
                </a:solidFill>
              </a:defRPr>
            </a:lvl1pPr>
          </a:lstStyle>
          <a:p>
            <a:fld id="{5E797DC7-A384-8041-8224-BB31211F1B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1254008" rtl="0" eaLnBrk="1" latinLnBrk="0" hangingPunct="1">
        <a:spcBef>
          <a:spcPct val="0"/>
        </a:spcBef>
        <a:buNone/>
        <a:defRPr sz="12100" kern="1200">
          <a:solidFill>
            <a:schemeClr val="tx1"/>
          </a:solidFill>
          <a:latin typeface="+mj-lt"/>
          <a:ea typeface="+mj-ea"/>
          <a:cs typeface="+mj-cs"/>
        </a:defRPr>
      </a:lvl1pPr>
    </p:titleStyle>
    <p:bodyStyle>
      <a:lvl1pPr marL="940506" indent="-940506" algn="l" defTabSz="1254008" rtl="0" eaLnBrk="1" latinLnBrk="0" hangingPunct="1">
        <a:spcBef>
          <a:spcPct val="20000"/>
        </a:spcBef>
        <a:buFont typeface="Arial"/>
        <a:buChar char="•"/>
        <a:defRPr sz="8800" kern="1200">
          <a:solidFill>
            <a:schemeClr val="tx1"/>
          </a:solidFill>
          <a:latin typeface="+mn-lt"/>
          <a:ea typeface="+mn-ea"/>
          <a:cs typeface="+mn-cs"/>
        </a:defRPr>
      </a:lvl1pPr>
      <a:lvl2pPr marL="2037763" indent="-783755" algn="l" defTabSz="1254008" rtl="0" eaLnBrk="1" latinLnBrk="0" hangingPunct="1">
        <a:spcBef>
          <a:spcPct val="20000"/>
        </a:spcBef>
        <a:buFont typeface="Arial"/>
        <a:buChar char="–"/>
        <a:defRPr sz="7700" kern="1200">
          <a:solidFill>
            <a:schemeClr val="tx1"/>
          </a:solidFill>
          <a:latin typeface="+mn-lt"/>
          <a:ea typeface="+mn-ea"/>
          <a:cs typeface="+mn-cs"/>
        </a:defRPr>
      </a:lvl2pPr>
      <a:lvl3pPr marL="3135020" indent="-627004" algn="l" defTabSz="1254008" rtl="0" eaLnBrk="1" latinLnBrk="0" hangingPunct="1">
        <a:spcBef>
          <a:spcPct val="20000"/>
        </a:spcBef>
        <a:buFont typeface="Arial"/>
        <a:buChar char="•"/>
        <a:defRPr sz="6600" kern="1200">
          <a:solidFill>
            <a:schemeClr val="tx1"/>
          </a:solidFill>
          <a:latin typeface="+mn-lt"/>
          <a:ea typeface="+mn-ea"/>
          <a:cs typeface="+mn-cs"/>
        </a:defRPr>
      </a:lvl3pPr>
      <a:lvl4pPr marL="4389029" indent="-627004" algn="l" defTabSz="1254008" rtl="0" eaLnBrk="1" latinLnBrk="0" hangingPunct="1">
        <a:spcBef>
          <a:spcPct val="20000"/>
        </a:spcBef>
        <a:buFont typeface="Arial"/>
        <a:buChar char="–"/>
        <a:defRPr sz="5500" kern="1200">
          <a:solidFill>
            <a:schemeClr val="tx1"/>
          </a:solidFill>
          <a:latin typeface="+mn-lt"/>
          <a:ea typeface="+mn-ea"/>
          <a:cs typeface="+mn-cs"/>
        </a:defRPr>
      </a:lvl4pPr>
      <a:lvl5pPr marL="5643037" indent="-627004" algn="l" defTabSz="1254008" rtl="0" eaLnBrk="1" latinLnBrk="0" hangingPunct="1">
        <a:spcBef>
          <a:spcPct val="20000"/>
        </a:spcBef>
        <a:buFont typeface="Arial"/>
        <a:buChar char="»"/>
        <a:defRPr sz="5500" kern="1200">
          <a:solidFill>
            <a:schemeClr val="tx1"/>
          </a:solidFill>
          <a:latin typeface="+mn-lt"/>
          <a:ea typeface="+mn-ea"/>
          <a:cs typeface="+mn-cs"/>
        </a:defRPr>
      </a:lvl5pPr>
      <a:lvl6pPr marL="6897045" indent="-627004" algn="l" defTabSz="1254008" rtl="0" eaLnBrk="1" latinLnBrk="0" hangingPunct="1">
        <a:spcBef>
          <a:spcPct val="20000"/>
        </a:spcBef>
        <a:buFont typeface="Arial"/>
        <a:buChar char="•"/>
        <a:defRPr sz="5500" kern="1200">
          <a:solidFill>
            <a:schemeClr val="tx1"/>
          </a:solidFill>
          <a:latin typeface="+mn-lt"/>
          <a:ea typeface="+mn-ea"/>
          <a:cs typeface="+mn-cs"/>
        </a:defRPr>
      </a:lvl6pPr>
      <a:lvl7pPr marL="8151053" indent="-627004" algn="l" defTabSz="1254008" rtl="0" eaLnBrk="1" latinLnBrk="0" hangingPunct="1">
        <a:spcBef>
          <a:spcPct val="20000"/>
        </a:spcBef>
        <a:buFont typeface="Arial"/>
        <a:buChar char="•"/>
        <a:defRPr sz="5500" kern="1200">
          <a:solidFill>
            <a:schemeClr val="tx1"/>
          </a:solidFill>
          <a:latin typeface="+mn-lt"/>
          <a:ea typeface="+mn-ea"/>
          <a:cs typeface="+mn-cs"/>
        </a:defRPr>
      </a:lvl7pPr>
      <a:lvl8pPr marL="9405061" indent="-627004" algn="l" defTabSz="1254008" rtl="0" eaLnBrk="1" latinLnBrk="0" hangingPunct="1">
        <a:spcBef>
          <a:spcPct val="20000"/>
        </a:spcBef>
        <a:buFont typeface="Arial"/>
        <a:buChar char="•"/>
        <a:defRPr sz="5500" kern="1200">
          <a:solidFill>
            <a:schemeClr val="tx1"/>
          </a:solidFill>
          <a:latin typeface="+mn-lt"/>
          <a:ea typeface="+mn-ea"/>
          <a:cs typeface="+mn-cs"/>
        </a:defRPr>
      </a:lvl8pPr>
      <a:lvl9pPr marL="10659069" indent="-627004" algn="l" defTabSz="1254008" rtl="0" eaLnBrk="1" latinLnBrk="0" hangingPunct="1">
        <a:spcBef>
          <a:spcPct val="20000"/>
        </a:spcBef>
        <a:buFont typeface="Arial"/>
        <a:buChar char="•"/>
        <a:defRPr sz="5500" kern="1200">
          <a:solidFill>
            <a:schemeClr val="tx1"/>
          </a:solidFill>
          <a:latin typeface="+mn-lt"/>
          <a:ea typeface="+mn-ea"/>
          <a:cs typeface="+mn-cs"/>
        </a:defRPr>
      </a:lvl9pPr>
    </p:bodyStyle>
    <p:otherStyle>
      <a:defPPr>
        <a:defRPr lang="en-US"/>
      </a:defPPr>
      <a:lvl1pPr marL="0" algn="l" defTabSz="1254008" rtl="0" eaLnBrk="1" latinLnBrk="0" hangingPunct="1">
        <a:defRPr sz="4900" kern="1200">
          <a:solidFill>
            <a:schemeClr val="tx1"/>
          </a:solidFill>
          <a:latin typeface="+mn-lt"/>
          <a:ea typeface="+mn-ea"/>
          <a:cs typeface="+mn-cs"/>
        </a:defRPr>
      </a:lvl1pPr>
      <a:lvl2pPr marL="1254008" algn="l" defTabSz="1254008" rtl="0" eaLnBrk="1" latinLnBrk="0" hangingPunct="1">
        <a:defRPr sz="4900" kern="1200">
          <a:solidFill>
            <a:schemeClr val="tx1"/>
          </a:solidFill>
          <a:latin typeface="+mn-lt"/>
          <a:ea typeface="+mn-ea"/>
          <a:cs typeface="+mn-cs"/>
        </a:defRPr>
      </a:lvl2pPr>
      <a:lvl3pPr marL="2508016" algn="l" defTabSz="1254008" rtl="0" eaLnBrk="1" latinLnBrk="0" hangingPunct="1">
        <a:defRPr sz="4900" kern="1200">
          <a:solidFill>
            <a:schemeClr val="tx1"/>
          </a:solidFill>
          <a:latin typeface="+mn-lt"/>
          <a:ea typeface="+mn-ea"/>
          <a:cs typeface="+mn-cs"/>
        </a:defRPr>
      </a:lvl3pPr>
      <a:lvl4pPr marL="3762024" algn="l" defTabSz="1254008" rtl="0" eaLnBrk="1" latinLnBrk="0" hangingPunct="1">
        <a:defRPr sz="4900" kern="1200">
          <a:solidFill>
            <a:schemeClr val="tx1"/>
          </a:solidFill>
          <a:latin typeface="+mn-lt"/>
          <a:ea typeface="+mn-ea"/>
          <a:cs typeface="+mn-cs"/>
        </a:defRPr>
      </a:lvl4pPr>
      <a:lvl5pPr marL="5016033" algn="l" defTabSz="1254008" rtl="0" eaLnBrk="1" latinLnBrk="0" hangingPunct="1">
        <a:defRPr sz="4900" kern="1200">
          <a:solidFill>
            <a:schemeClr val="tx1"/>
          </a:solidFill>
          <a:latin typeface="+mn-lt"/>
          <a:ea typeface="+mn-ea"/>
          <a:cs typeface="+mn-cs"/>
        </a:defRPr>
      </a:lvl5pPr>
      <a:lvl6pPr marL="6270041" algn="l" defTabSz="1254008" rtl="0" eaLnBrk="1" latinLnBrk="0" hangingPunct="1">
        <a:defRPr sz="4900" kern="1200">
          <a:solidFill>
            <a:schemeClr val="tx1"/>
          </a:solidFill>
          <a:latin typeface="+mn-lt"/>
          <a:ea typeface="+mn-ea"/>
          <a:cs typeface="+mn-cs"/>
        </a:defRPr>
      </a:lvl6pPr>
      <a:lvl7pPr marL="7524049" algn="l" defTabSz="1254008" rtl="0" eaLnBrk="1" latinLnBrk="0" hangingPunct="1">
        <a:defRPr sz="4900" kern="1200">
          <a:solidFill>
            <a:schemeClr val="tx1"/>
          </a:solidFill>
          <a:latin typeface="+mn-lt"/>
          <a:ea typeface="+mn-ea"/>
          <a:cs typeface="+mn-cs"/>
        </a:defRPr>
      </a:lvl7pPr>
      <a:lvl8pPr marL="8778057" algn="l" defTabSz="1254008" rtl="0" eaLnBrk="1" latinLnBrk="0" hangingPunct="1">
        <a:defRPr sz="4900" kern="1200">
          <a:solidFill>
            <a:schemeClr val="tx1"/>
          </a:solidFill>
          <a:latin typeface="+mn-lt"/>
          <a:ea typeface="+mn-ea"/>
          <a:cs typeface="+mn-cs"/>
        </a:defRPr>
      </a:lvl8pPr>
      <a:lvl9pPr marL="10032065" algn="l" defTabSz="1254008"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7.png"/><Relationship Id="rId4" Type="http://schemas.openxmlformats.org/officeDocument/2006/relationships/image" Target="../media/image3.png"/><Relationship Id="rId7" Type="http://schemas.openxmlformats.org/officeDocument/2006/relationships/image" Target="../media/image3.pdf"/><Relationship Id="rId11" Type="http://schemas.openxmlformats.org/officeDocument/2006/relationships/image" Target="../media/image5.pdf"/><Relationship Id="rId1" Type="http://schemas.openxmlformats.org/officeDocument/2006/relationships/slideLayout" Target="../slideLayouts/slideLayout1.xml"/><Relationship Id="rId6" Type="http://schemas.openxmlformats.org/officeDocument/2006/relationships/image" Target="../media/image5.png"/><Relationship Id="rId8" Type="http://schemas.openxmlformats.org/officeDocument/2006/relationships/image" Target="../media/image71.png"/><Relationship Id="rId13" Type="http://schemas.openxmlformats.org/officeDocument/2006/relationships/image" Target="../media/image6.pdf"/><Relationship Id="rId10" Type="http://schemas.openxmlformats.org/officeDocument/2006/relationships/image" Target="../media/image9.png"/><Relationship Id="rId5" Type="http://schemas.openxmlformats.org/officeDocument/2006/relationships/image" Target="../media/image2.pdf"/><Relationship Id="rId12" Type="http://schemas.openxmlformats.org/officeDocument/2006/relationships/image" Target="../media/image11.png"/><Relationship Id="rId2" Type="http://schemas.openxmlformats.org/officeDocument/2006/relationships/image" Target="../media/image1.pdf"/><Relationship Id="rId9" Type="http://schemas.openxmlformats.org/officeDocument/2006/relationships/image" Target="../media/image4.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352800" y="657225"/>
            <a:ext cx="16065395" cy="1223412"/>
          </a:xfrm>
          <a:prstGeom prst="rect">
            <a:avLst/>
          </a:prstGeom>
          <a:noFill/>
          <a:ln w="9525">
            <a:noFill/>
            <a:miter lim="800000"/>
            <a:headEnd/>
            <a:tailEnd/>
          </a:ln>
          <a:effectLst/>
        </p:spPr>
        <p:txBody>
          <a:bodyPr wrap="none" lIns="114300" tIns="57150" rIns="114300" bIns="57150">
            <a:prstTxWarp prst="textNoShape">
              <a:avLst/>
            </a:prstTxWarp>
            <a:spAutoFit/>
          </a:bodyPr>
          <a:lstStyle/>
          <a:p>
            <a:pPr defTabSz="1143000"/>
            <a:r>
              <a:rPr lang="en-US" sz="3600" dirty="0" smtClean="0">
                <a:solidFill>
                  <a:srgbClr val="000080"/>
                </a:solidFill>
                <a:latin typeface="Helvetica"/>
                <a:cs typeface="Helvetica"/>
              </a:rPr>
              <a:t>Integration of functional genomics evidence allows comprehensive annotation</a:t>
            </a:r>
          </a:p>
          <a:p>
            <a:pPr defTabSz="1143000"/>
            <a:r>
              <a:rPr lang="en-US" sz="3600" dirty="0" smtClean="0">
                <a:solidFill>
                  <a:srgbClr val="000080"/>
                </a:solidFill>
                <a:latin typeface="Helvetica"/>
                <a:cs typeface="Helvetica"/>
              </a:rPr>
              <a:t>of partial activity of pseudogenes</a:t>
            </a:r>
            <a:endParaRPr lang="en-US" sz="3600" dirty="0">
              <a:solidFill>
                <a:schemeClr val="bg1"/>
              </a:solidFill>
              <a:latin typeface="Helvetica"/>
              <a:cs typeface="Helvetica"/>
            </a:endParaRPr>
          </a:p>
        </p:txBody>
      </p:sp>
      <p:sp>
        <p:nvSpPr>
          <p:cNvPr id="5" name="Text Box 4"/>
          <p:cNvSpPr txBox="1">
            <a:spLocks noChangeArrowheads="1"/>
          </p:cNvSpPr>
          <p:nvPr/>
        </p:nvSpPr>
        <p:spPr bwMode="auto">
          <a:xfrm>
            <a:off x="3360869" y="2777207"/>
            <a:ext cx="16895676" cy="423193"/>
          </a:xfrm>
          <a:prstGeom prst="rect">
            <a:avLst/>
          </a:prstGeom>
          <a:noFill/>
          <a:ln w="9525">
            <a:noFill/>
            <a:miter lim="800000"/>
            <a:headEnd/>
            <a:tailEnd/>
          </a:ln>
          <a:effectLst/>
        </p:spPr>
        <p:txBody>
          <a:bodyPr wrap="none" lIns="114300" tIns="57150" rIns="114300" bIns="57150">
            <a:prstTxWarp prst="textNoShape">
              <a:avLst/>
            </a:prstTxWarp>
            <a:spAutoFit/>
          </a:bodyPr>
          <a:lstStyle/>
          <a:p>
            <a:pPr defTabSz="1143000"/>
            <a:r>
              <a:rPr lang="en-US" sz="2000" baseline="30000" dirty="0" smtClean="0">
                <a:solidFill>
                  <a:srgbClr val="000080"/>
                </a:solidFill>
                <a:latin typeface="Arial" charset="0"/>
              </a:rPr>
              <a:t>1</a:t>
            </a:r>
            <a:r>
              <a:rPr lang="en-US" sz="2000" dirty="0" smtClean="0">
                <a:solidFill>
                  <a:srgbClr val="000080"/>
                </a:solidFill>
                <a:latin typeface="Arial" charset="0"/>
              </a:rPr>
              <a:t>Yale University, </a:t>
            </a:r>
            <a:r>
              <a:rPr lang="en-US" sz="2000" baseline="30000" dirty="0" smtClean="0">
                <a:solidFill>
                  <a:srgbClr val="000080"/>
                </a:solidFill>
                <a:latin typeface="Arial" charset="0"/>
              </a:rPr>
              <a:t>2</a:t>
            </a:r>
            <a:r>
              <a:rPr lang="en-US" sz="2000" dirty="0" smtClean="0">
                <a:solidFill>
                  <a:srgbClr val="000080"/>
                </a:solidFill>
                <a:latin typeface="Arial" charset="0"/>
              </a:rPr>
              <a:t>Wellcome Trust Sanger Institute, </a:t>
            </a:r>
            <a:r>
              <a:rPr lang="en-US" sz="2000" baseline="30000" dirty="0" smtClean="0">
                <a:solidFill>
                  <a:srgbClr val="000080"/>
                </a:solidFill>
                <a:latin typeface="Arial" charset="0"/>
              </a:rPr>
              <a:t>3</a:t>
            </a:r>
            <a:r>
              <a:rPr lang="en-US" sz="2000" dirty="0" smtClean="0">
                <a:solidFill>
                  <a:srgbClr val="000080"/>
                </a:solidFill>
                <a:latin typeface="Arial" charset="0"/>
              </a:rPr>
              <a:t>University of Lausanne, </a:t>
            </a:r>
            <a:r>
              <a:rPr lang="en-US" sz="2000" baseline="30000" dirty="0" smtClean="0">
                <a:solidFill>
                  <a:srgbClr val="000080"/>
                </a:solidFill>
                <a:latin typeface="Arial" charset="0"/>
              </a:rPr>
              <a:t>4</a:t>
            </a:r>
            <a:r>
              <a:rPr lang="en-US" sz="2000" dirty="0" smtClean="0">
                <a:solidFill>
                  <a:srgbClr val="000080"/>
                </a:solidFill>
                <a:latin typeface="Arial" charset="0"/>
              </a:rPr>
              <a:t>University of California Santa Cruz, </a:t>
            </a:r>
            <a:r>
              <a:rPr lang="en-US" sz="2000" baseline="30000" dirty="0" smtClean="0">
                <a:solidFill>
                  <a:srgbClr val="000080"/>
                </a:solidFill>
                <a:latin typeface="Arial" charset="0"/>
              </a:rPr>
              <a:t>5</a:t>
            </a:r>
            <a:r>
              <a:rPr lang="en-US" sz="2000" dirty="0" smtClean="0">
                <a:solidFill>
                  <a:srgbClr val="000080"/>
                </a:solidFill>
                <a:latin typeface="Arial" charset="0"/>
              </a:rPr>
              <a:t>Centre for Genome Regulation</a:t>
            </a:r>
            <a:endParaRPr lang="en-US" sz="2000" dirty="0">
              <a:solidFill>
                <a:srgbClr val="000080"/>
              </a:solidFill>
              <a:latin typeface="Arial" charset="0"/>
            </a:endParaRPr>
          </a:p>
        </p:txBody>
      </p:sp>
      <p:sp>
        <p:nvSpPr>
          <p:cNvPr id="6" name="Text Box 5"/>
          <p:cNvSpPr txBox="1">
            <a:spLocks noChangeArrowheads="1"/>
          </p:cNvSpPr>
          <p:nvPr/>
        </p:nvSpPr>
        <p:spPr bwMode="auto">
          <a:xfrm>
            <a:off x="3352800" y="1842209"/>
            <a:ext cx="16468725" cy="977191"/>
          </a:xfrm>
          <a:prstGeom prst="rect">
            <a:avLst/>
          </a:prstGeom>
          <a:noFill/>
          <a:ln w="9525">
            <a:noFill/>
            <a:miter lim="800000"/>
            <a:headEnd/>
            <a:tailEnd/>
          </a:ln>
          <a:effectLst/>
        </p:spPr>
        <p:txBody>
          <a:bodyPr wrap="square" lIns="114300" tIns="57150" rIns="114300" bIns="57150">
            <a:prstTxWarp prst="textNoShape">
              <a:avLst/>
            </a:prstTxWarp>
            <a:spAutoFit/>
          </a:bodyPr>
          <a:lstStyle/>
          <a:p>
            <a:pPr defTabSz="1143000"/>
            <a:r>
              <a:rPr lang="en-US" sz="2800" dirty="0" smtClean="0">
                <a:latin typeface="Arial" charset="0"/>
              </a:rPr>
              <a:t>B. Pei</a:t>
            </a:r>
            <a:r>
              <a:rPr lang="en-US" sz="2800" baseline="30000" dirty="0" smtClean="0">
                <a:latin typeface="Arial" charset="0"/>
              </a:rPr>
              <a:t>1</a:t>
            </a:r>
            <a:r>
              <a:rPr lang="en-US" sz="2800" dirty="0" smtClean="0">
                <a:latin typeface="Arial" charset="0"/>
              </a:rPr>
              <a:t>, C. Sisu</a:t>
            </a:r>
            <a:r>
              <a:rPr lang="en-US" sz="2800" baseline="30000" dirty="0" smtClean="0">
                <a:latin typeface="Arial" charset="0"/>
              </a:rPr>
              <a:t>1</a:t>
            </a:r>
            <a:r>
              <a:rPr lang="en-US" sz="2800" dirty="0" smtClean="0">
                <a:latin typeface="Arial" charset="0"/>
              </a:rPr>
              <a:t>, A. Frankish</a:t>
            </a:r>
            <a:r>
              <a:rPr lang="en-US" sz="2800" baseline="30000" dirty="0" smtClean="0">
                <a:latin typeface="Arial" charset="0"/>
              </a:rPr>
              <a:t>2</a:t>
            </a:r>
            <a:r>
              <a:rPr lang="en-US" sz="2800" dirty="0" smtClean="0">
                <a:latin typeface="Arial" charset="0"/>
              </a:rPr>
              <a:t>, C. Howald</a:t>
            </a:r>
            <a:r>
              <a:rPr lang="en-US" sz="2800" baseline="30000" dirty="0" smtClean="0">
                <a:latin typeface="Arial" charset="0"/>
              </a:rPr>
              <a:t>3</a:t>
            </a:r>
            <a:r>
              <a:rPr lang="en-US" sz="2800" dirty="0" smtClean="0">
                <a:latin typeface="Arial" charset="0"/>
              </a:rPr>
              <a:t>, L. Habegger</a:t>
            </a:r>
            <a:r>
              <a:rPr lang="en-US" sz="2800" baseline="30000" dirty="0" smtClean="0">
                <a:latin typeface="Arial" charset="0"/>
              </a:rPr>
              <a:t>1</a:t>
            </a:r>
            <a:r>
              <a:rPr lang="en-US" sz="2800" dirty="0" smtClean="0">
                <a:latin typeface="Arial" charset="0"/>
              </a:rPr>
              <a:t>, X. J. Mu</a:t>
            </a:r>
            <a:r>
              <a:rPr lang="en-US" sz="2800" baseline="30000" dirty="0" smtClean="0">
                <a:latin typeface="Arial" charset="0"/>
              </a:rPr>
              <a:t>1</a:t>
            </a:r>
            <a:r>
              <a:rPr lang="en-US" sz="2800" dirty="0" smtClean="0">
                <a:latin typeface="Arial" charset="0"/>
              </a:rPr>
              <a:t>, R. Harte</a:t>
            </a:r>
            <a:r>
              <a:rPr lang="en-US" sz="2800" baseline="30000" dirty="0" smtClean="0">
                <a:latin typeface="Arial" charset="0"/>
              </a:rPr>
              <a:t>4</a:t>
            </a:r>
            <a:r>
              <a:rPr lang="en-US" sz="2800" dirty="0" smtClean="0">
                <a:latin typeface="Arial" charset="0"/>
              </a:rPr>
              <a:t>, S. Balasubramanian</a:t>
            </a:r>
            <a:r>
              <a:rPr lang="en-US" sz="2800" baseline="30000" dirty="0" smtClean="0">
                <a:latin typeface="Arial" charset="0"/>
              </a:rPr>
              <a:t>1</a:t>
            </a:r>
            <a:r>
              <a:rPr lang="en-US" sz="2800" dirty="0" smtClean="0">
                <a:latin typeface="Arial" charset="0"/>
              </a:rPr>
              <a:t>, A. Tanzer</a:t>
            </a:r>
            <a:r>
              <a:rPr lang="en-US" sz="2800" baseline="30000" dirty="0" smtClean="0">
                <a:latin typeface="Arial" charset="0"/>
              </a:rPr>
              <a:t>5</a:t>
            </a:r>
            <a:r>
              <a:rPr lang="en-US" sz="2800" dirty="0" smtClean="0">
                <a:latin typeface="Arial" charset="0"/>
              </a:rPr>
              <a:t>, M. Diekhans</a:t>
            </a:r>
            <a:r>
              <a:rPr lang="en-US" sz="2800" baseline="30000" dirty="0" smtClean="0">
                <a:latin typeface="Arial" charset="0"/>
              </a:rPr>
              <a:t>4</a:t>
            </a:r>
            <a:r>
              <a:rPr lang="en-US" sz="2800" dirty="0" smtClean="0">
                <a:latin typeface="Arial" charset="0"/>
              </a:rPr>
              <a:t>, A. Reymond</a:t>
            </a:r>
            <a:r>
              <a:rPr lang="en-US" sz="2800" baseline="30000" dirty="0" smtClean="0">
                <a:latin typeface="Arial" charset="0"/>
              </a:rPr>
              <a:t>3</a:t>
            </a:r>
            <a:r>
              <a:rPr lang="en-US" sz="2800" dirty="0" smtClean="0">
                <a:latin typeface="Arial" charset="0"/>
              </a:rPr>
              <a:t>, T. J. Hubbard</a:t>
            </a:r>
            <a:r>
              <a:rPr lang="en-US" sz="2800" baseline="30000" dirty="0" smtClean="0">
                <a:latin typeface="Arial" charset="0"/>
              </a:rPr>
              <a:t>2</a:t>
            </a:r>
            <a:r>
              <a:rPr lang="en-US" sz="2800" dirty="0" smtClean="0">
                <a:latin typeface="Arial" charset="0"/>
              </a:rPr>
              <a:t>, J. Harrow</a:t>
            </a:r>
            <a:r>
              <a:rPr lang="en-US" sz="2800" baseline="30000" dirty="0" smtClean="0">
                <a:latin typeface="Arial" charset="0"/>
              </a:rPr>
              <a:t>2</a:t>
            </a:r>
            <a:r>
              <a:rPr lang="en-US" sz="2800" dirty="0" smtClean="0">
                <a:latin typeface="Arial" charset="0"/>
              </a:rPr>
              <a:t> and M. B. Gerstein</a:t>
            </a:r>
            <a:r>
              <a:rPr lang="en-US" sz="2800" baseline="30000" dirty="0" smtClean="0">
                <a:latin typeface="Arial" charset="0"/>
              </a:rPr>
              <a:t>1</a:t>
            </a:r>
          </a:p>
          <a:p>
            <a:pPr defTabSz="1143000"/>
            <a:endParaRPr lang="en-US" sz="2800" dirty="0">
              <a:solidFill>
                <a:srgbClr val="EBEC1E"/>
              </a:solidFill>
              <a:latin typeface="Arial" charset="0"/>
            </a:endParaRPr>
          </a:p>
        </p:txBody>
      </p:sp>
      <p:sp>
        <p:nvSpPr>
          <p:cNvPr id="7" name="Text Box 6"/>
          <p:cNvSpPr txBox="1">
            <a:spLocks noChangeArrowheads="1"/>
          </p:cNvSpPr>
          <p:nvPr/>
        </p:nvSpPr>
        <p:spPr bwMode="auto">
          <a:xfrm>
            <a:off x="523875" y="4167188"/>
            <a:ext cx="6105525" cy="5101397"/>
          </a:xfrm>
          <a:prstGeom prst="rect">
            <a:avLst/>
          </a:prstGeom>
          <a:noFill/>
          <a:ln w="9525">
            <a:noFill/>
            <a:miter lim="800000"/>
            <a:headEnd/>
            <a:tailEnd/>
          </a:ln>
          <a:effectLst/>
        </p:spPr>
        <p:txBody>
          <a:bodyPr wrap="square" lIns="114300" tIns="57150" rIns="114300" bIns="57150">
            <a:prstTxWarp prst="textNoShape">
              <a:avLst/>
            </a:prstTxWarp>
            <a:spAutoFit/>
          </a:bodyPr>
          <a:lstStyle/>
          <a:p>
            <a:pPr algn="just" defTabSz="1143000"/>
            <a:r>
              <a:rPr lang="en-US" sz="1800" dirty="0">
                <a:solidFill>
                  <a:srgbClr val="000080"/>
                </a:solidFill>
                <a:latin typeface="Arial" charset="0"/>
              </a:rPr>
              <a:t>Abstract</a:t>
            </a:r>
            <a:endParaRPr lang="en-US" sz="1800" dirty="0">
              <a:solidFill>
                <a:schemeClr val="bg1"/>
              </a:solidFill>
              <a:latin typeface="Arial" charset="0"/>
            </a:endParaRPr>
          </a:p>
          <a:p>
            <a:pPr algn="just" defTabSz="1143000"/>
            <a:endParaRPr lang="en-US" sz="1800" dirty="0" smtClean="0">
              <a:latin typeface="Arial" charset="0"/>
            </a:endParaRPr>
          </a:p>
          <a:p>
            <a:pPr algn="just" defTabSz="1143000"/>
            <a:r>
              <a:rPr lang="en-US" sz="1600" dirty="0" smtClean="0">
                <a:latin typeface="Arial" charset="0"/>
              </a:rPr>
              <a:t>As part of the GENCODE annotation of the human genome, we present the first genome-wide pseudogene assignment for protein-coding genes, based on both large-scale manual annotation and in </a:t>
            </a:r>
            <a:r>
              <a:rPr lang="en-US" sz="1600" dirty="0" err="1" smtClean="0">
                <a:latin typeface="Arial" charset="0"/>
              </a:rPr>
              <a:t>silico</a:t>
            </a:r>
            <a:r>
              <a:rPr lang="en-US" sz="1600" dirty="0" smtClean="0">
                <a:latin typeface="Arial" charset="0"/>
              </a:rPr>
              <a:t> pipelines. We integrate the pseudogene annotations with the extensive ENCODE functional genomics information. In particular, we determine the expression, transcription-factor and RNA polymerase II binding, and chromatin marks associated with each pseudogene. </a:t>
            </a:r>
            <a:r>
              <a:rPr lang="en-US" sz="1600" dirty="0">
                <a:latin typeface="Arial" charset="0"/>
              </a:rPr>
              <a:t>W</a:t>
            </a:r>
            <a:r>
              <a:rPr lang="en-US" sz="1600" dirty="0" smtClean="0">
                <a:latin typeface="Arial" charset="0"/>
              </a:rPr>
              <a:t>e also compare our pseudogenes with conservation and variation data from primate alignments and the 1000 Genomes project, producing lists of pseudogenes potentially under selection. At one extreme, some pseudogenes possess conventional characteristics of functionality; these may represent genes that have recently died. On the other hand, we find interesting patterns of partial activity, which may suggest that dead genes are being resurrected as functioning non-coding </a:t>
            </a:r>
            <a:r>
              <a:rPr lang="en-US" sz="1600" dirty="0" err="1" smtClean="0">
                <a:latin typeface="Arial" charset="0"/>
              </a:rPr>
              <a:t>RNAs</a:t>
            </a:r>
            <a:r>
              <a:rPr lang="en-US" sz="1600" dirty="0" smtClean="0">
                <a:latin typeface="Arial" charset="0"/>
              </a:rPr>
              <a:t>. The activity data of each pseudogene are stored in an associated resource, </a:t>
            </a:r>
            <a:r>
              <a:rPr lang="en-US" sz="1600" dirty="0" err="1" smtClean="0">
                <a:latin typeface="Arial" charset="0"/>
              </a:rPr>
              <a:t>psiDR</a:t>
            </a:r>
            <a:r>
              <a:rPr lang="en-US" sz="1600" dirty="0" smtClean="0">
                <a:latin typeface="Arial" charset="0"/>
              </a:rPr>
              <a:t>. </a:t>
            </a:r>
            <a:endParaRPr lang="en-US" sz="1600" dirty="0" smtClean="0">
              <a:solidFill>
                <a:schemeClr val="bg1"/>
              </a:solidFill>
              <a:latin typeface="Arial" charset="0"/>
            </a:endParaRPr>
          </a:p>
          <a:p>
            <a:pPr algn="just" defTabSz="1143000"/>
            <a:endParaRPr lang="en-US" sz="3000" dirty="0">
              <a:solidFill>
                <a:schemeClr val="bg1"/>
              </a:solidFill>
              <a:latin typeface="Arial" charset="0"/>
            </a:endParaRPr>
          </a:p>
        </p:txBody>
      </p:sp>
      <p:sp>
        <p:nvSpPr>
          <p:cNvPr id="8" name="Text Box 7"/>
          <p:cNvSpPr txBox="1">
            <a:spLocks noChangeArrowheads="1"/>
          </p:cNvSpPr>
          <p:nvPr/>
        </p:nvSpPr>
        <p:spPr bwMode="auto">
          <a:xfrm>
            <a:off x="523875" y="9599488"/>
            <a:ext cx="6105525" cy="4116512"/>
          </a:xfrm>
          <a:prstGeom prst="rect">
            <a:avLst/>
          </a:prstGeom>
          <a:noFill/>
          <a:ln w="9525">
            <a:noFill/>
            <a:miter lim="800000"/>
            <a:headEnd/>
            <a:tailEnd/>
          </a:ln>
          <a:effectLst/>
        </p:spPr>
        <p:txBody>
          <a:bodyPr wrap="square" lIns="114300" tIns="57150" rIns="114300" bIns="57150">
            <a:prstTxWarp prst="textNoShape">
              <a:avLst/>
            </a:prstTxWarp>
            <a:spAutoFit/>
          </a:bodyPr>
          <a:lstStyle/>
          <a:p>
            <a:pPr algn="just" defTabSz="1143000"/>
            <a:r>
              <a:rPr lang="en-US" sz="1800" dirty="0" smtClean="0">
                <a:solidFill>
                  <a:srgbClr val="000080"/>
                </a:solidFill>
                <a:latin typeface="Helvetica"/>
                <a:cs typeface="Helvetica"/>
              </a:rPr>
              <a:t>Background</a:t>
            </a:r>
            <a:endParaRPr lang="en-US" sz="1800" dirty="0">
              <a:solidFill>
                <a:schemeClr val="bg1"/>
              </a:solidFill>
              <a:latin typeface="Helvetica"/>
              <a:cs typeface="Helvetica"/>
            </a:endParaRPr>
          </a:p>
          <a:p>
            <a:pPr algn="just" defTabSz="1143000"/>
            <a:endParaRPr lang="en-US" sz="1800" dirty="0" smtClean="0">
              <a:latin typeface="Helvetica"/>
              <a:cs typeface="Helvetica"/>
            </a:endParaRPr>
          </a:p>
          <a:p>
            <a:pPr algn="just" defTabSz="1143000"/>
            <a:r>
              <a:rPr lang="en-US" sz="1600" dirty="0" smtClean="0">
                <a:latin typeface="Helvetica"/>
                <a:cs typeface="Helvetica"/>
              </a:rPr>
              <a:t>Pseudogenes have long been considered as nonfunctional genomic sequences. However, evidence of transcription and conservation of some pseudogenes led to the speculation that they might be functional [1]. More recently, studies have shown that, in some cases, expressed pseudogenes can perform crucial regulatory roles through their RNA products [2,3].</a:t>
            </a:r>
          </a:p>
          <a:p>
            <a:pPr algn="just" defTabSz="1143000"/>
            <a:r>
              <a:rPr lang="en-US" sz="1600" dirty="0" smtClean="0">
                <a:latin typeface="Helvetica"/>
                <a:cs typeface="Helvetica"/>
              </a:rPr>
              <a:t>While there are examples clearly illustrate that some pseudogenes indeed have a functional role, the extent of this phenomenon is not clear. The large corpus of functional data from the ENCODE consortium provides us with an opportunity to study pseudogene transcription and activity in a systematic and comprehensive manner. It is of interest to study whether these examples are just sporadic exceptions, or indeed represent a generic mechanism for gene regulation.</a:t>
            </a:r>
          </a:p>
        </p:txBody>
      </p:sp>
      <p:sp>
        <p:nvSpPr>
          <p:cNvPr id="9" name="Text Box 13"/>
          <p:cNvSpPr txBox="1">
            <a:spLocks noChangeArrowheads="1"/>
          </p:cNvSpPr>
          <p:nvPr/>
        </p:nvSpPr>
        <p:spPr bwMode="auto">
          <a:xfrm>
            <a:off x="15392401" y="4041907"/>
            <a:ext cx="6126162" cy="8240720"/>
          </a:xfrm>
          <a:prstGeom prst="rect">
            <a:avLst/>
          </a:prstGeom>
          <a:noFill/>
          <a:ln w="9525">
            <a:noFill/>
            <a:miter lim="800000"/>
            <a:headEnd/>
            <a:tailEnd/>
          </a:ln>
          <a:effectLst/>
        </p:spPr>
        <p:txBody>
          <a:bodyPr wrap="square" lIns="114300" tIns="57150" rIns="114300" bIns="57150">
            <a:prstTxWarp prst="textNoShape">
              <a:avLst/>
            </a:prstTxWarp>
            <a:spAutoFit/>
          </a:bodyPr>
          <a:lstStyle/>
          <a:p>
            <a:pPr algn="just" defTabSz="1143000"/>
            <a:r>
              <a:rPr lang="en-US" sz="1600" dirty="0" smtClean="0"/>
              <a:t>We have identified 876 transcribed pseudogenes on a genome-wide scale by examining locus specific transcription evidence and RNA-</a:t>
            </a:r>
            <a:r>
              <a:rPr lang="en-US" sz="1600" dirty="0" err="1" smtClean="0"/>
              <a:t>Seq</a:t>
            </a:r>
            <a:r>
              <a:rPr lang="en-US" sz="1600" dirty="0" smtClean="0"/>
              <a:t> data  from </a:t>
            </a:r>
            <a:r>
              <a:rPr lang="en-US" sz="1600" dirty="0" err="1" smtClean="0"/>
              <a:t>BodyMap</a:t>
            </a:r>
            <a:r>
              <a:rPr lang="en-US" sz="1600" dirty="0" smtClean="0"/>
              <a:t> 2.0 and ENCODE cell lines GM12878 and K562. Pseudogenes with discordant expression patterns from those of the parent genes were considered as transcribed. The potential of a mapping artifact was ruled out by the difference in their expression patterns. 469 transcribed pseudogenes were evaluated experimentally via RT-PCR-</a:t>
            </a:r>
            <a:r>
              <a:rPr lang="en-US" sz="1600" dirty="0" err="1" smtClean="0"/>
              <a:t>Seq</a:t>
            </a:r>
            <a:r>
              <a:rPr lang="en-US" sz="1600" dirty="0" smtClean="0"/>
              <a:t> techniques, where 354 were validated (Figure 3).</a:t>
            </a:r>
          </a:p>
          <a:p>
            <a:pPr algn="just" defTabSz="1143000"/>
            <a:r>
              <a:rPr lang="en-US" sz="1600" dirty="0" smtClean="0"/>
              <a:t>Beyond </a:t>
            </a:r>
            <a:r>
              <a:rPr lang="en-US" sz="1600" dirty="0"/>
              <a:t>transcription,</a:t>
            </a:r>
            <a:r>
              <a:rPr lang="en-US" sz="1600" dirty="0" smtClean="0"/>
              <a:t> we </a:t>
            </a:r>
            <a:r>
              <a:rPr lang="en-US" sz="1600" dirty="0"/>
              <a:t>studied the evolutionary selection on human pseudogenes by integrating the annotation with the variation data from the 1000 Genomes pilot project [47].</a:t>
            </a:r>
            <a:r>
              <a:rPr lang="en-US" sz="1600" dirty="0" smtClean="0"/>
              <a:t> </a:t>
            </a:r>
            <a:r>
              <a:rPr lang="en-US" sz="1600" dirty="0"/>
              <a:t>N</a:t>
            </a:r>
            <a:r>
              <a:rPr lang="en-US" sz="1600" dirty="0" smtClean="0"/>
              <a:t>o </a:t>
            </a:r>
            <a:r>
              <a:rPr lang="en-US" sz="1600" dirty="0"/>
              <a:t>significant differences were found in the derived allele frequency</a:t>
            </a:r>
            <a:r>
              <a:rPr lang="en-US" sz="1600" dirty="0" smtClean="0"/>
              <a:t> (</a:t>
            </a:r>
            <a:r>
              <a:rPr lang="en-US" sz="1600" dirty="0"/>
              <a:t>DAF)</a:t>
            </a:r>
            <a:r>
              <a:rPr lang="en-US" sz="1600" dirty="0" smtClean="0"/>
              <a:t> spectra of </a:t>
            </a:r>
            <a:r>
              <a:rPr lang="en-US" sz="1600" dirty="0" err="1" smtClean="0"/>
              <a:t>SNPs</a:t>
            </a:r>
            <a:r>
              <a:rPr lang="en-US" sz="1600" dirty="0" smtClean="0"/>
              <a:t>, </a:t>
            </a:r>
            <a:r>
              <a:rPr lang="en-US" sz="1600" dirty="0" err="1" smtClean="0"/>
              <a:t>indels</a:t>
            </a:r>
            <a:r>
              <a:rPr lang="en-US" sz="1600" dirty="0" smtClean="0"/>
              <a:t> and structure variations (</a:t>
            </a:r>
            <a:r>
              <a:rPr lang="en-US" sz="1600" dirty="0"/>
              <a:t>Figure</a:t>
            </a:r>
            <a:r>
              <a:rPr lang="en-US" sz="1600" dirty="0" smtClean="0"/>
              <a:t> 4). We also analyzed </a:t>
            </a:r>
            <a:r>
              <a:rPr lang="en-US" sz="1600" dirty="0"/>
              <a:t>the divergence</a:t>
            </a:r>
            <a:r>
              <a:rPr lang="en-US" sz="1600" dirty="0" smtClean="0"/>
              <a:t> of pseudogenes to </a:t>
            </a:r>
            <a:r>
              <a:rPr lang="en-US" sz="1600" dirty="0" err="1"/>
              <a:t>orthologs</a:t>
            </a:r>
            <a:r>
              <a:rPr lang="en-US" sz="1600" dirty="0"/>
              <a:t> in the chimp and the mouse genome under the assumption that the conserved pseudogenes will show significantly lower divergence than neutral </a:t>
            </a:r>
            <a:r>
              <a:rPr lang="en-US" sz="1600" dirty="0" smtClean="0"/>
              <a:t>background. </a:t>
            </a:r>
            <a:r>
              <a:rPr lang="en-US" sz="1600" dirty="0"/>
              <a:t>There are 1,019 conserved pseudogenes identified in the human genome. The conserved group is enriched with transcribed pseudogenes (195 conserved pseudogenes are transcribed, </a:t>
            </a:r>
            <a:r>
              <a:rPr lang="en-US" sz="1600" i="1" dirty="0"/>
              <a:t>P</a:t>
            </a:r>
            <a:r>
              <a:rPr lang="en-US" sz="1600" dirty="0"/>
              <a:t>-value = 1.19 × 10</a:t>
            </a:r>
            <a:r>
              <a:rPr lang="en-US" sz="1600" baseline="30000" dirty="0"/>
              <a:t>-35</a:t>
            </a:r>
            <a:r>
              <a:rPr lang="en-US" sz="1600" dirty="0" smtClean="0"/>
              <a:t>).</a:t>
            </a:r>
          </a:p>
          <a:p>
            <a:pPr algn="just" defTabSz="1143000"/>
            <a:r>
              <a:rPr lang="en-US" sz="1600" dirty="0" smtClean="0"/>
              <a:t>We associated each pseudogene annotation with chromatin state, chromatin accessibility,  active promoters and upstream Pol2 binding sites derived from ENCODE functional genomics information (Figure 5). It </a:t>
            </a:r>
            <a:r>
              <a:rPr lang="en-US" sz="1600" dirty="0"/>
              <a:t>can be seen that </a:t>
            </a:r>
            <a:r>
              <a:rPr lang="en-US" sz="1600" dirty="0" smtClean="0"/>
              <a:t>pseudogenes showing various range of partial activity. We </a:t>
            </a:r>
            <a:r>
              <a:rPr lang="en-US" sz="1600" dirty="0"/>
              <a:t>believe that the partial activity patterns are reflective of the pseudogene evolutionary process, where a</a:t>
            </a:r>
            <a:r>
              <a:rPr lang="en-US" sz="1600" dirty="0" smtClean="0"/>
              <a:t> transcribed pseudogene with active upstream regulatory regions may </a:t>
            </a:r>
            <a:r>
              <a:rPr lang="en-US" sz="1600" dirty="0"/>
              <a:t>be in the process of</a:t>
            </a:r>
            <a:r>
              <a:rPr lang="en-US" sz="1600" dirty="0" smtClean="0"/>
              <a:t> resurrection </a:t>
            </a:r>
            <a:r>
              <a:rPr lang="en-US" sz="1600" dirty="0"/>
              <a:t>as a </a:t>
            </a:r>
            <a:r>
              <a:rPr lang="en-US" sz="1600" dirty="0" err="1" smtClean="0"/>
              <a:t>ncRNA</a:t>
            </a:r>
            <a:r>
              <a:rPr lang="en-US" sz="1600" dirty="0" smtClean="0"/>
              <a:t>, and a non-transcribed pseudogene with active promoters may be in the process of gradually losing </a:t>
            </a:r>
            <a:r>
              <a:rPr lang="en-US" sz="1600" dirty="0"/>
              <a:t>its functionality.</a:t>
            </a:r>
            <a:r>
              <a:rPr lang="en-US" sz="1600" dirty="0" smtClean="0"/>
              <a:t> </a:t>
            </a:r>
          </a:p>
          <a:p>
            <a:pPr algn="just" defTabSz="1143000"/>
            <a:endParaRPr lang="en-US" sz="1600" dirty="0" smtClean="0"/>
          </a:p>
          <a:p>
            <a:pPr algn="just" defTabSz="1143000"/>
            <a:r>
              <a:rPr lang="en-US" sz="1600" dirty="0" smtClean="0"/>
              <a:t> </a:t>
            </a:r>
            <a:endParaRPr lang="en-US" sz="1600" dirty="0">
              <a:latin typeface="Arial" charset="0"/>
            </a:endParaRPr>
          </a:p>
        </p:txBody>
      </p:sp>
      <p:sp>
        <p:nvSpPr>
          <p:cNvPr id="10" name="Text Box 14"/>
          <p:cNvSpPr txBox="1">
            <a:spLocks noChangeArrowheads="1"/>
          </p:cNvSpPr>
          <p:nvPr/>
        </p:nvSpPr>
        <p:spPr bwMode="auto">
          <a:xfrm>
            <a:off x="15392400" y="12086288"/>
            <a:ext cx="6126163" cy="3839512"/>
          </a:xfrm>
          <a:prstGeom prst="rect">
            <a:avLst/>
          </a:prstGeom>
          <a:noFill/>
          <a:ln w="9525">
            <a:noFill/>
            <a:miter lim="800000"/>
            <a:headEnd/>
            <a:tailEnd/>
          </a:ln>
          <a:effectLst/>
        </p:spPr>
        <p:txBody>
          <a:bodyPr wrap="square" lIns="114300" tIns="57150" rIns="114300" bIns="57150">
            <a:prstTxWarp prst="textNoShape">
              <a:avLst/>
            </a:prstTxWarp>
            <a:spAutoFit/>
          </a:bodyPr>
          <a:lstStyle/>
          <a:p>
            <a:pPr algn="just" defTabSz="1143000"/>
            <a:r>
              <a:rPr lang="en-US" sz="1800" dirty="0">
                <a:solidFill>
                  <a:srgbClr val="000080"/>
                </a:solidFill>
                <a:latin typeface="Arial" charset="0"/>
              </a:rPr>
              <a:t>Conclusion</a:t>
            </a:r>
            <a:endParaRPr lang="en-US" sz="1800" dirty="0">
              <a:solidFill>
                <a:schemeClr val="bg1"/>
              </a:solidFill>
              <a:latin typeface="Arial" charset="0"/>
            </a:endParaRPr>
          </a:p>
          <a:p>
            <a:pPr algn="just" defTabSz="1143000"/>
            <a:endParaRPr lang="en-US" sz="1800" dirty="0" smtClean="0">
              <a:latin typeface="Arial" charset="0"/>
            </a:endParaRPr>
          </a:p>
          <a:p>
            <a:pPr algn="just" defTabSz="1143000"/>
            <a:r>
              <a:rPr lang="en-US" sz="1600" dirty="0" smtClean="0">
                <a:latin typeface="Helvetica"/>
                <a:cs typeface="Helvetica"/>
              </a:rPr>
              <a:t>As a part of the GENCODE project, we carried out a comprehensive and accurate pseudogene annotation for the entire human genome. We combined automated pipelines and manual </a:t>
            </a:r>
            <a:r>
              <a:rPr lang="en-US" sz="1600" dirty="0" err="1" smtClean="0">
                <a:latin typeface="Helvetica"/>
                <a:cs typeface="Helvetica"/>
              </a:rPr>
              <a:t>curation</a:t>
            </a:r>
            <a:r>
              <a:rPr lang="en-US" sz="1600" dirty="0" smtClean="0">
                <a:latin typeface="Helvetica"/>
                <a:cs typeface="Helvetica"/>
              </a:rPr>
              <a:t> into a production annotation workflow. This allowed us to precisely annotate pseudogene loci and create a consensus set of pseudogenes.</a:t>
            </a:r>
          </a:p>
          <a:p>
            <a:pPr algn="just" defTabSz="1143000"/>
            <a:r>
              <a:rPr lang="en-US" sz="1600" dirty="0"/>
              <a:t>We have integrated a large amount of genome-wide functional genomics data, together with expression and conservation data, to create a pseudogene annotation resource, </a:t>
            </a:r>
            <a:r>
              <a:rPr lang="en-US" sz="1600" dirty="0" err="1"/>
              <a:t>psiDR</a:t>
            </a:r>
            <a:r>
              <a:rPr lang="en-US" sz="1600" dirty="0" smtClean="0"/>
              <a:t>. </a:t>
            </a:r>
            <a:r>
              <a:rPr lang="en-US" sz="1600" dirty="0"/>
              <a:t>We found</a:t>
            </a:r>
            <a:r>
              <a:rPr lang="en-US" sz="1600" dirty="0" smtClean="0"/>
              <a:t> a </a:t>
            </a:r>
            <a:r>
              <a:rPr lang="en-US" sz="1600" dirty="0"/>
              <a:t>group of pseudogenes exhibiting various ranges of partial activity</a:t>
            </a:r>
            <a:r>
              <a:rPr lang="en-US" sz="1600" dirty="0" smtClean="0"/>
              <a:t>. Understanding why pseudogenes show partial activity may shed light on pseudogene evolution and function.  </a:t>
            </a:r>
            <a:endParaRPr lang="en-US" sz="1600" dirty="0" smtClean="0">
              <a:latin typeface="Helvetica"/>
              <a:cs typeface="Helvetica"/>
            </a:endParaRPr>
          </a:p>
          <a:p>
            <a:pPr algn="just" defTabSz="1143000"/>
            <a:r>
              <a:rPr lang="en-US" sz="1400" dirty="0" smtClean="0">
                <a:latin typeface="Arial" charset="0"/>
              </a:rPr>
              <a:t> </a:t>
            </a:r>
            <a:endParaRPr lang="en-US" sz="1400" dirty="0">
              <a:latin typeface="Arial" charset="0"/>
            </a:endParaRPr>
          </a:p>
        </p:txBody>
      </p:sp>
      <p:sp>
        <p:nvSpPr>
          <p:cNvPr id="11" name="Text Box 15"/>
          <p:cNvSpPr txBox="1">
            <a:spLocks noChangeArrowheads="1"/>
          </p:cNvSpPr>
          <p:nvPr/>
        </p:nvSpPr>
        <p:spPr bwMode="auto">
          <a:xfrm>
            <a:off x="15392400" y="16078200"/>
            <a:ext cx="6126163" cy="3177793"/>
          </a:xfrm>
          <a:prstGeom prst="rect">
            <a:avLst/>
          </a:prstGeom>
          <a:noFill/>
          <a:ln w="9525">
            <a:noFill/>
            <a:miter lim="800000"/>
            <a:headEnd/>
            <a:tailEnd/>
          </a:ln>
          <a:effectLst/>
        </p:spPr>
        <p:txBody>
          <a:bodyPr wrap="square" lIns="114300" tIns="57150" rIns="114300" bIns="57150">
            <a:prstTxWarp prst="textNoShape">
              <a:avLst/>
            </a:prstTxWarp>
            <a:spAutoFit/>
          </a:bodyPr>
          <a:lstStyle/>
          <a:p>
            <a:pPr marL="285750" indent="-285750" defTabSz="1143000"/>
            <a:r>
              <a:rPr lang="en-US" sz="1800" dirty="0">
                <a:solidFill>
                  <a:srgbClr val="000080"/>
                </a:solidFill>
                <a:latin typeface="Arial" charset="0"/>
              </a:rPr>
              <a:t>References</a:t>
            </a:r>
            <a:endParaRPr lang="en-US" sz="1800" dirty="0">
              <a:solidFill>
                <a:schemeClr val="bg1"/>
              </a:solidFill>
              <a:latin typeface="Arial" charset="0"/>
            </a:endParaRPr>
          </a:p>
          <a:p>
            <a:pPr marL="285750" indent="-285750" defTabSz="1143000"/>
            <a:endParaRPr lang="en-US" sz="1800" dirty="0" smtClean="0">
              <a:latin typeface="Arial" charset="0"/>
            </a:endParaRPr>
          </a:p>
          <a:p>
            <a:pPr marL="285750" indent="-285750" defTabSz="1143000">
              <a:spcAft>
                <a:spcPts val="1250"/>
              </a:spcAft>
              <a:buFont typeface="Arial" charset="0"/>
              <a:buAutoNum type="arabicPeriod"/>
            </a:pPr>
            <a:r>
              <a:rPr lang="en-US" sz="1400" dirty="0" smtClean="0">
                <a:latin typeface="Arial" charset="0"/>
              </a:rPr>
              <a:t>Harrison et al. </a:t>
            </a:r>
            <a:r>
              <a:rPr lang="en-US" sz="1400" i="1" dirty="0"/>
              <a:t>Nucleic Acids Res </a:t>
            </a:r>
            <a:r>
              <a:rPr lang="en-US" sz="1400" dirty="0"/>
              <a:t>2005, </a:t>
            </a:r>
            <a:r>
              <a:rPr lang="en-US" sz="1400" b="1" dirty="0"/>
              <a:t>33:</a:t>
            </a:r>
            <a:r>
              <a:rPr lang="en-US" sz="1400" dirty="0"/>
              <a:t>2374-2383</a:t>
            </a:r>
            <a:r>
              <a:rPr lang="en-US" sz="1400" dirty="0" smtClean="0"/>
              <a:t>.</a:t>
            </a:r>
            <a:endParaRPr lang="en-US" sz="1400" dirty="0" smtClean="0">
              <a:latin typeface="Arial" charset="0"/>
            </a:endParaRPr>
          </a:p>
          <a:p>
            <a:pPr marL="285750" indent="-285750" defTabSz="1143000">
              <a:spcAft>
                <a:spcPts val="1250"/>
              </a:spcAft>
              <a:buFont typeface="Arial" charset="0"/>
              <a:buAutoNum type="arabicPeriod"/>
            </a:pPr>
            <a:r>
              <a:rPr lang="en-US" sz="1400" dirty="0" err="1"/>
              <a:t>Poliseno</a:t>
            </a:r>
            <a:r>
              <a:rPr lang="en-US" sz="1400" dirty="0" smtClean="0"/>
              <a:t> et al. </a:t>
            </a:r>
            <a:r>
              <a:rPr lang="en-US" sz="1400" i="1" dirty="0"/>
              <a:t>Nature </a:t>
            </a:r>
            <a:r>
              <a:rPr lang="en-US" sz="1400" dirty="0"/>
              <a:t>2010, </a:t>
            </a:r>
            <a:r>
              <a:rPr lang="en-US" sz="1400" b="1" dirty="0"/>
              <a:t>465:</a:t>
            </a:r>
            <a:r>
              <a:rPr lang="en-US" sz="1400" dirty="0"/>
              <a:t>1033-1038.</a:t>
            </a:r>
            <a:r>
              <a:rPr lang="en-US" sz="1400" dirty="0" smtClean="0"/>
              <a:t> </a:t>
            </a:r>
            <a:endParaRPr lang="en-US" sz="1400" dirty="0" smtClean="0">
              <a:latin typeface="Arial" charset="0"/>
            </a:endParaRPr>
          </a:p>
          <a:p>
            <a:pPr marL="285750" indent="-285750" defTabSz="1143000">
              <a:spcAft>
                <a:spcPts val="1250"/>
              </a:spcAft>
              <a:buFont typeface="Arial" charset="0"/>
              <a:buAutoNum type="arabicPeriod"/>
            </a:pPr>
            <a:r>
              <a:rPr lang="en-US" sz="1400" dirty="0"/>
              <a:t>Tam</a:t>
            </a:r>
            <a:r>
              <a:rPr lang="en-US" sz="1400" dirty="0" smtClean="0"/>
              <a:t> et al. </a:t>
            </a:r>
            <a:r>
              <a:rPr lang="en-US" sz="1400" i="1" dirty="0"/>
              <a:t>Nature </a:t>
            </a:r>
            <a:r>
              <a:rPr lang="en-US" sz="1400" dirty="0"/>
              <a:t>2008, </a:t>
            </a:r>
            <a:r>
              <a:rPr lang="en-US" sz="1400" b="1" dirty="0"/>
              <a:t>453:</a:t>
            </a:r>
            <a:r>
              <a:rPr lang="en-US" sz="1400" dirty="0"/>
              <a:t>534-538.</a:t>
            </a:r>
            <a:r>
              <a:rPr lang="en-US" sz="1400" dirty="0" smtClean="0"/>
              <a:t> </a:t>
            </a:r>
          </a:p>
          <a:p>
            <a:pPr marL="285750" indent="-285750" defTabSz="1143000">
              <a:spcAft>
                <a:spcPts val="1250"/>
              </a:spcAft>
              <a:buFont typeface="Arial" charset="0"/>
              <a:buAutoNum type="arabicPeriod"/>
            </a:pPr>
            <a:r>
              <a:rPr lang="en-US" sz="1400" dirty="0"/>
              <a:t>Harrow</a:t>
            </a:r>
            <a:r>
              <a:rPr lang="en-US" sz="1400" dirty="0" smtClean="0"/>
              <a:t> et al. </a:t>
            </a:r>
            <a:r>
              <a:rPr lang="en-US" sz="1400" i="1" dirty="0"/>
              <a:t>Genome Res </a:t>
            </a:r>
            <a:r>
              <a:rPr lang="en-US" sz="1400" dirty="0"/>
              <a:t>2012. </a:t>
            </a:r>
            <a:r>
              <a:rPr lang="en-US" sz="1400" dirty="0" err="1"/>
              <a:t>doi</a:t>
            </a:r>
            <a:r>
              <a:rPr lang="en-US" sz="1400" dirty="0"/>
              <a:t>: 10.1101/gr.135350.111.</a:t>
            </a:r>
            <a:endParaRPr lang="en-US" sz="1400" dirty="0" smtClean="0"/>
          </a:p>
          <a:p>
            <a:pPr marL="285750" indent="-285750" defTabSz="1143000">
              <a:spcAft>
                <a:spcPts val="1250"/>
              </a:spcAft>
              <a:buFont typeface="Arial" charset="0"/>
              <a:buAutoNum type="arabicPeriod"/>
            </a:pPr>
            <a:r>
              <a:rPr lang="en-US" sz="1400" dirty="0"/>
              <a:t>Zhang</a:t>
            </a:r>
            <a:r>
              <a:rPr lang="en-US" sz="1400" dirty="0" smtClean="0"/>
              <a:t> et al. </a:t>
            </a:r>
            <a:r>
              <a:rPr lang="en-US" sz="1400" i="1" dirty="0"/>
              <a:t>Bioinformatics </a:t>
            </a:r>
            <a:r>
              <a:rPr lang="en-US" sz="1400" dirty="0"/>
              <a:t>2006, </a:t>
            </a:r>
            <a:r>
              <a:rPr lang="en-US" sz="1400" b="1" dirty="0"/>
              <a:t>22:</a:t>
            </a:r>
            <a:r>
              <a:rPr lang="en-US" sz="1400" dirty="0"/>
              <a:t>1437-1439.</a:t>
            </a:r>
            <a:r>
              <a:rPr lang="en-US" sz="1400" dirty="0" smtClean="0"/>
              <a:t> </a:t>
            </a:r>
          </a:p>
          <a:p>
            <a:pPr marL="285750" indent="-285750" defTabSz="1143000">
              <a:spcAft>
                <a:spcPts val="1250"/>
              </a:spcAft>
              <a:buFont typeface="Arial" charset="0"/>
              <a:buAutoNum type="arabicPeriod"/>
            </a:pPr>
            <a:r>
              <a:rPr lang="en-US" sz="1400" dirty="0" err="1"/>
              <a:t>Baertsch</a:t>
            </a:r>
            <a:r>
              <a:rPr lang="en-US" sz="1400" dirty="0" smtClean="0"/>
              <a:t> et al. </a:t>
            </a:r>
            <a:r>
              <a:rPr lang="en-US" sz="1400" i="1" dirty="0"/>
              <a:t>BMC Genomics </a:t>
            </a:r>
            <a:r>
              <a:rPr lang="en-US" sz="1400" dirty="0"/>
              <a:t>2008, </a:t>
            </a:r>
            <a:r>
              <a:rPr lang="en-US" sz="1400" b="1" dirty="0"/>
              <a:t>9:</a:t>
            </a:r>
            <a:r>
              <a:rPr lang="en-US" sz="1400" dirty="0"/>
              <a:t>466</a:t>
            </a:r>
            <a:r>
              <a:rPr lang="en-US" sz="1400" dirty="0" smtClean="0"/>
              <a:t>.</a:t>
            </a:r>
            <a:endParaRPr lang="en-US" sz="1400" dirty="0"/>
          </a:p>
          <a:p>
            <a:pPr marL="285750" indent="-285750" defTabSz="1143000">
              <a:spcAft>
                <a:spcPts val="1250"/>
              </a:spcAft>
              <a:buFont typeface="Arial" charset="0"/>
              <a:buAutoNum type="arabicPeriod"/>
            </a:pPr>
            <a:endParaRPr lang="en-US" sz="1400" dirty="0">
              <a:latin typeface="Arial" charset="0"/>
            </a:endParaRPr>
          </a:p>
        </p:txBody>
      </p:sp>
      <p:sp>
        <p:nvSpPr>
          <p:cNvPr id="53" name="Line 178"/>
          <p:cNvSpPr>
            <a:spLocks noChangeShapeType="1"/>
          </p:cNvSpPr>
          <p:nvPr/>
        </p:nvSpPr>
        <p:spPr bwMode="auto">
          <a:xfrm>
            <a:off x="5711826" y="4922519"/>
            <a:ext cx="884238" cy="0"/>
          </a:xfrm>
          <a:prstGeom prst="line">
            <a:avLst/>
          </a:prstGeom>
          <a:noFill/>
          <a:ln w="28575" cap="sq">
            <a:noFill/>
            <a:round/>
            <a:headEnd/>
            <a:tailEnd/>
          </a:ln>
          <a:effectLst/>
        </p:spPr>
        <p:txBody>
          <a:bodyPr>
            <a:prstTxWarp prst="textNoShape">
              <a:avLst/>
            </a:prstTxWarp>
          </a:bodyPr>
          <a:lstStyle/>
          <a:p>
            <a:endParaRPr lang="en-US"/>
          </a:p>
        </p:txBody>
      </p:sp>
      <p:sp>
        <p:nvSpPr>
          <p:cNvPr id="54" name="Line 179"/>
          <p:cNvSpPr>
            <a:spLocks noChangeShapeType="1"/>
          </p:cNvSpPr>
          <p:nvPr/>
        </p:nvSpPr>
        <p:spPr bwMode="auto">
          <a:xfrm flipV="1">
            <a:off x="5711826" y="7581580"/>
            <a:ext cx="630175" cy="45719"/>
          </a:xfrm>
          <a:prstGeom prst="line">
            <a:avLst/>
          </a:prstGeom>
          <a:noFill/>
          <a:ln w="28575" cap="sq">
            <a:noFill/>
            <a:round/>
            <a:headEnd/>
            <a:tailEnd/>
          </a:ln>
          <a:effectLst/>
        </p:spPr>
        <p:txBody>
          <a:bodyPr>
            <a:prstTxWarp prst="textNoShape">
              <a:avLst/>
            </a:prstTxWarp>
          </a:bodyPr>
          <a:lstStyle/>
          <a:p>
            <a:endParaRPr lang="en-US"/>
          </a:p>
        </p:txBody>
      </p:sp>
      <p:sp>
        <p:nvSpPr>
          <p:cNvPr id="56" name="Line 182"/>
          <p:cNvSpPr>
            <a:spLocks noChangeShapeType="1"/>
          </p:cNvSpPr>
          <p:nvPr/>
        </p:nvSpPr>
        <p:spPr bwMode="auto">
          <a:xfrm>
            <a:off x="6596064" y="4922519"/>
            <a:ext cx="885825" cy="0"/>
          </a:xfrm>
          <a:prstGeom prst="line">
            <a:avLst/>
          </a:prstGeom>
          <a:noFill/>
          <a:ln w="28575" cap="sq">
            <a:noFill/>
            <a:round/>
            <a:headEnd/>
            <a:tailEnd/>
          </a:ln>
          <a:effectLst/>
        </p:spPr>
        <p:txBody>
          <a:bodyPr>
            <a:prstTxWarp prst="textNoShape">
              <a:avLst/>
            </a:prstTxWarp>
          </a:bodyPr>
          <a:lstStyle/>
          <a:p>
            <a:endParaRPr lang="en-US"/>
          </a:p>
        </p:txBody>
      </p:sp>
      <p:sp>
        <p:nvSpPr>
          <p:cNvPr id="57" name="Line 183"/>
          <p:cNvSpPr>
            <a:spLocks noChangeShapeType="1"/>
          </p:cNvSpPr>
          <p:nvPr/>
        </p:nvSpPr>
        <p:spPr bwMode="auto">
          <a:xfrm>
            <a:off x="5711825" y="5774853"/>
            <a:ext cx="45719" cy="485927"/>
          </a:xfrm>
          <a:prstGeom prst="line">
            <a:avLst/>
          </a:prstGeom>
          <a:noFill/>
          <a:ln w="28575" cap="sq">
            <a:noFill/>
            <a:round/>
            <a:headEnd/>
            <a:tailEnd/>
          </a:ln>
          <a:effectLst/>
        </p:spPr>
        <p:txBody>
          <a:bodyPr>
            <a:prstTxWarp prst="textNoShape">
              <a:avLst/>
            </a:prstTxWarp>
          </a:bodyPr>
          <a:lstStyle/>
          <a:p>
            <a:endParaRPr lang="en-US"/>
          </a:p>
        </p:txBody>
      </p:sp>
      <p:sp>
        <p:nvSpPr>
          <p:cNvPr id="61" name="Line 187"/>
          <p:cNvSpPr>
            <a:spLocks noChangeShapeType="1"/>
          </p:cNvSpPr>
          <p:nvPr/>
        </p:nvSpPr>
        <p:spPr bwMode="auto">
          <a:xfrm>
            <a:off x="5711825" y="6447771"/>
            <a:ext cx="45719" cy="473409"/>
          </a:xfrm>
          <a:prstGeom prst="line">
            <a:avLst/>
          </a:prstGeom>
          <a:noFill/>
          <a:ln w="28575" cap="sq">
            <a:noFill/>
            <a:round/>
            <a:headEnd/>
            <a:tailEnd/>
          </a:ln>
          <a:effectLst/>
        </p:spPr>
        <p:txBody>
          <a:bodyPr>
            <a:prstTxWarp prst="textNoShape">
              <a:avLst/>
            </a:prstTxWarp>
          </a:bodyPr>
          <a:lstStyle/>
          <a:p>
            <a:endParaRPr lang="en-US"/>
          </a:p>
        </p:txBody>
      </p:sp>
      <p:sp>
        <p:nvSpPr>
          <p:cNvPr id="63" name="Line 189"/>
          <p:cNvSpPr>
            <a:spLocks noChangeShapeType="1"/>
          </p:cNvSpPr>
          <p:nvPr/>
        </p:nvSpPr>
        <p:spPr bwMode="auto">
          <a:xfrm>
            <a:off x="5711825" y="7108171"/>
            <a:ext cx="45719" cy="473409"/>
          </a:xfrm>
          <a:prstGeom prst="line">
            <a:avLst/>
          </a:prstGeom>
          <a:noFill/>
          <a:ln w="28575" cap="sq">
            <a:noFill/>
            <a:round/>
            <a:headEnd/>
            <a:tailEnd/>
          </a:ln>
          <a:effectLst/>
        </p:spPr>
        <p:txBody>
          <a:bodyPr>
            <a:prstTxWarp prst="textNoShape">
              <a:avLst/>
            </a:prstTxWarp>
          </a:bodyPr>
          <a:lstStyle/>
          <a:p>
            <a:endParaRPr lang="en-US"/>
          </a:p>
        </p:txBody>
      </p:sp>
      <p:sp>
        <p:nvSpPr>
          <p:cNvPr id="65" name="Line 191"/>
          <p:cNvSpPr>
            <a:spLocks noChangeShapeType="1"/>
          </p:cNvSpPr>
          <p:nvPr/>
        </p:nvSpPr>
        <p:spPr bwMode="auto">
          <a:xfrm flipV="1">
            <a:off x="6596065" y="7581580"/>
            <a:ext cx="631306" cy="45719"/>
          </a:xfrm>
          <a:prstGeom prst="line">
            <a:avLst/>
          </a:prstGeom>
          <a:noFill/>
          <a:ln w="28575" cap="sq">
            <a:noFill/>
            <a:round/>
            <a:headEnd/>
            <a:tailEnd/>
          </a:ln>
          <a:effectLst/>
        </p:spPr>
        <p:txBody>
          <a:bodyPr>
            <a:prstTxWarp prst="textNoShape">
              <a:avLst/>
            </a:prstTxWarp>
          </a:bodyPr>
          <a:lstStyle/>
          <a:p>
            <a:endParaRPr lang="en-US"/>
          </a:p>
        </p:txBody>
      </p:sp>
      <p:sp>
        <p:nvSpPr>
          <p:cNvPr id="272" name="Line 332"/>
          <p:cNvSpPr>
            <a:spLocks noChangeShapeType="1"/>
          </p:cNvSpPr>
          <p:nvPr/>
        </p:nvSpPr>
        <p:spPr bwMode="auto">
          <a:xfrm flipV="1">
            <a:off x="595313" y="4607243"/>
            <a:ext cx="6034087" cy="45719"/>
          </a:xfrm>
          <a:prstGeom prst="line">
            <a:avLst/>
          </a:prstGeom>
          <a:noFill/>
          <a:ln w="76200">
            <a:solidFill>
              <a:srgbClr val="B7B7B7"/>
            </a:solidFill>
            <a:round/>
            <a:headEnd/>
            <a:tailEnd/>
          </a:ln>
          <a:effectLst/>
        </p:spPr>
        <p:txBody>
          <a:bodyPr wrap="none" anchor="ctr">
            <a:prstTxWarp prst="textNoShape">
              <a:avLst/>
            </a:prstTxWarp>
          </a:bodyPr>
          <a:lstStyle/>
          <a:p>
            <a:endParaRPr lang="en-US"/>
          </a:p>
        </p:txBody>
      </p:sp>
      <p:sp>
        <p:nvSpPr>
          <p:cNvPr id="273" name="Line 333"/>
          <p:cNvSpPr>
            <a:spLocks noChangeShapeType="1"/>
          </p:cNvSpPr>
          <p:nvPr/>
        </p:nvSpPr>
        <p:spPr bwMode="auto">
          <a:xfrm>
            <a:off x="595313" y="10038041"/>
            <a:ext cx="6034087" cy="45719"/>
          </a:xfrm>
          <a:prstGeom prst="line">
            <a:avLst/>
          </a:prstGeom>
          <a:noFill/>
          <a:ln w="76200">
            <a:solidFill>
              <a:srgbClr val="B7B7B7"/>
            </a:solidFill>
            <a:round/>
            <a:headEnd/>
            <a:tailEnd/>
          </a:ln>
          <a:effectLst/>
        </p:spPr>
        <p:txBody>
          <a:bodyPr wrap="none" anchor="ctr">
            <a:prstTxWarp prst="textNoShape">
              <a:avLst/>
            </a:prstTxWarp>
          </a:bodyPr>
          <a:lstStyle/>
          <a:p>
            <a:endParaRPr lang="en-US"/>
          </a:p>
        </p:txBody>
      </p:sp>
      <p:sp>
        <p:nvSpPr>
          <p:cNvPr id="276" name="Text Box 338"/>
          <p:cNvSpPr txBox="1">
            <a:spLocks noChangeArrowheads="1"/>
          </p:cNvSpPr>
          <p:nvPr/>
        </p:nvSpPr>
        <p:spPr bwMode="auto">
          <a:xfrm>
            <a:off x="15392400" y="19278600"/>
            <a:ext cx="6126163" cy="1377300"/>
          </a:xfrm>
          <a:prstGeom prst="rect">
            <a:avLst/>
          </a:prstGeom>
          <a:noFill/>
          <a:ln w="9525">
            <a:noFill/>
            <a:miter lim="800000"/>
            <a:headEnd/>
            <a:tailEnd/>
          </a:ln>
          <a:effectLst/>
        </p:spPr>
        <p:txBody>
          <a:bodyPr wrap="square" lIns="114300" tIns="57150" rIns="114300" bIns="57150">
            <a:prstTxWarp prst="textNoShape">
              <a:avLst/>
            </a:prstTxWarp>
            <a:spAutoFit/>
          </a:bodyPr>
          <a:lstStyle/>
          <a:p>
            <a:pPr defTabSz="1143000"/>
            <a:r>
              <a:rPr lang="en-US" sz="1600" dirty="0" err="1">
                <a:latin typeface="Arial" charset="0"/>
              </a:rPr>
              <a:t>Acknowlegements</a:t>
            </a:r>
            <a:endParaRPr lang="en-US" sz="1600" dirty="0">
              <a:solidFill>
                <a:schemeClr val="bg1"/>
              </a:solidFill>
              <a:latin typeface="Arial" charset="0"/>
            </a:endParaRPr>
          </a:p>
          <a:p>
            <a:pPr defTabSz="1143000"/>
            <a:endParaRPr lang="en-US" sz="1800" dirty="0" smtClean="0">
              <a:latin typeface="Arial" charset="0"/>
            </a:endParaRPr>
          </a:p>
          <a:p>
            <a:r>
              <a:rPr lang="en-US" sz="1200" dirty="0" smtClean="0"/>
              <a:t>This </a:t>
            </a:r>
            <a:r>
              <a:rPr lang="en-US" sz="1200" dirty="0"/>
              <a:t>work was funded by National Human Genome Research Institute (NHGRI)/National Institutes of Health (NIH) grants to the GENCODE (U54 HG004555) subgroup of the ENCODE project. We acknowledge grants from the Swiss National Science Foundation to AR and from the </a:t>
            </a:r>
            <a:r>
              <a:rPr lang="en-US" sz="1200" dirty="0" err="1"/>
              <a:t>Wellcome</a:t>
            </a:r>
            <a:r>
              <a:rPr lang="en-US" sz="1200" dirty="0"/>
              <a:t> Trust (WT077198/Z/05/Z) to JH, AF and TH.</a:t>
            </a:r>
          </a:p>
          <a:p>
            <a:pPr defTabSz="1143000"/>
            <a:endParaRPr lang="en-US" sz="3000" dirty="0">
              <a:solidFill>
                <a:schemeClr val="bg1"/>
              </a:solidFill>
              <a:latin typeface="Arial" charset="0"/>
            </a:endParaRPr>
          </a:p>
        </p:txBody>
      </p:sp>
      <p:sp>
        <p:nvSpPr>
          <p:cNvPr id="277" name="Text Box 340"/>
          <p:cNvSpPr txBox="1">
            <a:spLocks noChangeArrowheads="1"/>
          </p:cNvSpPr>
          <p:nvPr/>
        </p:nvSpPr>
        <p:spPr bwMode="auto">
          <a:xfrm>
            <a:off x="523875" y="14112431"/>
            <a:ext cx="6105525" cy="7071169"/>
          </a:xfrm>
          <a:prstGeom prst="rect">
            <a:avLst/>
          </a:prstGeom>
          <a:noFill/>
          <a:ln w="9525">
            <a:noFill/>
            <a:miter lim="800000"/>
            <a:headEnd/>
            <a:tailEnd/>
          </a:ln>
          <a:effectLst/>
        </p:spPr>
        <p:txBody>
          <a:bodyPr wrap="square" lIns="114300" tIns="57150" rIns="114300" bIns="57150">
            <a:prstTxWarp prst="textNoShape">
              <a:avLst/>
            </a:prstTxWarp>
            <a:spAutoFit/>
          </a:bodyPr>
          <a:lstStyle/>
          <a:p>
            <a:pPr algn="just" defTabSz="1143000"/>
            <a:r>
              <a:rPr lang="en-US" sz="1800" dirty="0">
                <a:solidFill>
                  <a:srgbClr val="000080"/>
                </a:solidFill>
                <a:latin typeface="Arial" charset="0"/>
              </a:rPr>
              <a:t>Results</a:t>
            </a:r>
            <a:endParaRPr lang="en-US" sz="1800" dirty="0" smtClean="0">
              <a:solidFill>
                <a:schemeClr val="bg1"/>
              </a:solidFill>
              <a:latin typeface="Arial" charset="0"/>
            </a:endParaRPr>
          </a:p>
          <a:p>
            <a:pPr algn="just" defTabSz="1143000"/>
            <a:endParaRPr lang="en-US" sz="1800" dirty="0" smtClean="0">
              <a:latin typeface="Arial" charset="0"/>
            </a:endParaRPr>
          </a:p>
          <a:p>
            <a:pPr algn="just" defTabSz="1143000"/>
            <a:r>
              <a:rPr lang="en-US" sz="1600" dirty="0" smtClean="0">
                <a:latin typeface="Helvetica"/>
                <a:cs typeface="Helvetica"/>
              </a:rPr>
              <a:t>The annotation of all pseudogenes in the human reference genome is part of the wider effort by the GENCODE consortium that also aims to identify all protein-coding, long non-coding RNA (</a:t>
            </a:r>
            <a:r>
              <a:rPr lang="en-US" sz="1600" dirty="0" err="1" smtClean="0">
                <a:latin typeface="Helvetica"/>
                <a:cs typeface="Helvetica"/>
              </a:rPr>
              <a:t>lncRNA</a:t>
            </a:r>
            <a:r>
              <a:rPr lang="en-US" sz="1600" dirty="0" smtClean="0">
                <a:latin typeface="Helvetica"/>
                <a:cs typeface="Helvetica"/>
              </a:rPr>
              <a:t>) and short RNA genes [4]. Similar to the annotation of other functional classes, the annotation of pseudogenes contains models that have been created by the Human and Vertebrate Analysis and Annotation (HAVANA) team. This is informed by, and checked against, computational pseudogene predictions by the </a:t>
            </a:r>
            <a:r>
              <a:rPr lang="en-US" sz="1600" dirty="0" err="1" smtClean="0">
                <a:latin typeface="Helvetica"/>
                <a:cs typeface="Helvetica"/>
              </a:rPr>
              <a:t>PseudoPipe</a:t>
            </a:r>
            <a:r>
              <a:rPr lang="en-US" sz="1600" dirty="0" smtClean="0">
                <a:latin typeface="Helvetica"/>
                <a:cs typeface="Helvetica"/>
              </a:rPr>
              <a:t> [5] and </a:t>
            </a:r>
            <a:r>
              <a:rPr lang="en-US" sz="1600" dirty="0" err="1" smtClean="0">
                <a:latin typeface="Helvetica"/>
                <a:cs typeface="Helvetica"/>
              </a:rPr>
              <a:t>RetroFinder</a:t>
            </a:r>
            <a:r>
              <a:rPr lang="en-US" sz="1600" dirty="0" smtClean="0">
                <a:latin typeface="Helvetica"/>
                <a:cs typeface="Helvetica"/>
              </a:rPr>
              <a:t> [6] pipelines (Figure 1). In this study, we focused </a:t>
            </a:r>
            <a:r>
              <a:rPr lang="en-US" sz="1600" dirty="0">
                <a:latin typeface="Helvetica"/>
                <a:cs typeface="Helvetica"/>
              </a:rPr>
              <a:t>on</a:t>
            </a:r>
            <a:r>
              <a:rPr lang="en-US" sz="1600" dirty="0" smtClean="0">
                <a:latin typeface="Helvetica"/>
                <a:cs typeface="Helvetica"/>
              </a:rPr>
              <a:t> the 11,216 </a:t>
            </a:r>
            <a:r>
              <a:rPr lang="en-US" sz="1600" dirty="0">
                <a:latin typeface="Helvetica"/>
                <a:cs typeface="Helvetica"/>
              </a:rPr>
              <a:t>manually annotated </a:t>
            </a:r>
            <a:r>
              <a:rPr lang="en-US" sz="1600" dirty="0" smtClean="0">
                <a:latin typeface="Helvetica"/>
                <a:cs typeface="Helvetica"/>
              </a:rPr>
              <a:t>pseudogenes, where 7,186 have also been identified by both computational pipelines.</a:t>
            </a:r>
          </a:p>
          <a:p>
            <a:pPr algn="just" defTabSz="1143000"/>
            <a:r>
              <a:rPr lang="en-US" sz="1600" dirty="0">
                <a:latin typeface="Helvetica"/>
                <a:cs typeface="Helvetica"/>
              </a:rPr>
              <a:t>We refer to the functional </a:t>
            </a:r>
            <a:r>
              <a:rPr lang="en-US" sz="1600" dirty="0" err="1">
                <a:latin typeface="Helvetica"/>
                <a:cs typeface="Helvetica"/>
              </a:rPr>
              <a:t>paralog</a:t>
            </a:r>
            <a:r>
              <a:rPr lang="en-US" sz="1600" dirty="0">
                <a:latin typeface="Helvetica"/>
                <a:cs typeface="Helvetica"/>
              </a:rPr>
              <a:t> with the greatest sequence similarity to a pseudogene as its parent gene</a:t>
            </a:r>
            <a:r>
              <a:rPr lang="en-US" sz="1600" dirty="0" smtClean="0">
                <a:latin typeface="Helvetica"/>
                <a:cs typeface="Helvetica"/>
              </a:rPr>
              <a:t>.</a:t>
            </a:r>
            <a:r>
              <a:rPr lang="en-US" sz="1600" dirty="0">
                <a:latin typeface="Helvetica"/>
                <a:cs typeface="Helvetica"/>
              </a:rPr>
              <a:t> </a:t>
            </a:r>
            <a:r>
              <a:rPr lang="en-US" sz="1600" dirty="0" smtClean="0">
                <a:latin typeface="Helvetica"/>
                <a:cs typeface="Helvetica"/>
              </a:rPr>
              <a:t>Currently</a:t>
            </a:r>
            <a:r>
              <a:rPr lang="en-US" sz="1600" dirty="0">
                <a:latin typeface="Helvetica"/>
                <a:cs typeface="Helvetica"/>
              </a:rPr>
              <a:t>, we have successfully identified parents for 9,368 pseudogenes, whereas the parents for the remaining 1,848 pseudogenes are still ambiguous and may require further manual annotation.</a:t>
            </a:r>
            <a:r>
              <a:rPr lang="en-US" sz="1600" dirty="0" smtClean="0">
                <a:latin typeface="Helvetica"/>
                <a:cs typeface="Helvetica"/>
              </a:rPr>
              <a:t> We compared </a:t>
            </a:r>
            <a:r>
              <a:rPr lang="en-US" sz="1600" dirty="0">
                <a:latin typeface="Helvetica"/>
                <a:cs typeface="Helvetica"/>
              </a:rPr>
              <a:t>the CDS and 3’ UTR sequence identity of each pseudogene to its parent. While most pseudogenes have comparable sequence identities to the two genomic regions, there are pseudogenes that exhibit high sequence identity to the 3’ UTR but poor identity to CDS, or vice versa (Figure</a:t>
            </a:r>
            <a:r>
              <a:rPr lang="en-US" sz="1600" dirty="0" smtClean="0">
                <a:latin typeface="Helvetica"/>
                <a:cs typeface="Helvetica"/>
              </a:rPr>
              <a:t> </a:t>
            </a:r>
            <a:r>
              <a:rPr lang="en-US" sz="1600" dirty="0">
                <a:latin typeface="Helvetica"/>
                <a:cs typeface="Helvetica"/>
              </a:rPr>
              <a:t>2</a:t>
            </a:r>
            <a:r>
              <a:rPr lang="en-US" sz="1600" dirty="0" smtClean="0">
                <a:latin typeface="Helvetica"/>
                <a:cs typeface="Helvetica"/>
              </a:rPr>
              <a:t>)</a:t>
            </a:r>
            <a:r>
              <a:rPr lang="en-US" sz="1600" dirty="0">
                <a:latin typeface="Helvetica"/>
                <a:cs typeface="Helvetica"/>
              </a:rPr>
              <a:t>. This inconsistency implies that mutations were rejected by natural selection non-randomly. Certain regions in the sequence may be under higher evolutionary constraint than the others</a:t>
            </a:r>
            <a:r>
              <a:rPr lang="en-US" sz="1600" dirty="0" smtClean="0">
                <a:latin typeface="Helvetica"/>
                <a:cs typeface="Helvetica"/>
              </a:rPr>
              <a:t>.</a:t>
            </a:r>
          </a:p>
          <a:p>
            <a:pPr algn="just" defTabSz="1143000"/>
            <a:endParaRPr lang="en-US" sz="1400" dirty="0">
              <a:latin typeface="Arial" charset="0"/>
            </a:endParaRPr>
          </a:p>
        </p:txBody>
      </p:sp>
      <p:sp>
        <p:nvSpPr>
          <p:cNvPr id="278" name="Line 341"/>
          <p:cNvSpPr>
            <a:spLocks noChangeShapeType="1"/>
          </p:cNvSpPr>
          <p:nvPr/>
        </p:nvSpPr>
        <p:spPr bwMode="auto">
          <a:xfrm flipV="1">
            <a:off x="595313" y="14559566"/>
            <a:ext cx="6034087" cy="45719"/>
          </a:xfrm>
          <a:prstGeom prst="line">
            <a:avLst/>
          </a:prstGeom>
          <a:noFill/>
          <a:ln w="76200">
            <a:solidFill>
              <a:srgbClr val="B7B7B7"/>
            </a:solidFill>
            <a:round/>
            <a:headEnd/>
            <a:tailEnd/>
          </a:ln>
          <a:effectLst/>
        </p:spPr>
        <p:txBody>
          <a:bodyPr wrap="none" anchor="ctr">
            <a:prstTxWarp prst="textNoShape">
              <a:avLst/>
            </a:prstTxWarp>
          </a:bodyPr>
          <a:lstStyle/>
          <a:p>
            <a:endParaRPr lang="en-US"/>
          </a:p>
        </p:txBody>
      </p:sp>
      <p:sp>
        <p:nvSpPr>
          <p:cNvPr id="283" name="Line 332"/>
          <p:cNvSpPr>
            <a:spLocks noChangeShapeType="1"/>
          </p:cNvSpPr>
          <p:nvPr/>
        </p:nvSpPr>
        <p:spPr bwMode="auto">
          <a:xfrm>
            <a:off x="15484475" y="12563579"/>
            <a:ext cx="6034087" cy="45719"/>
          </a:xfrm>
          <a:prstGeom prst="line">
            <a:avLst/>
          </a:prstGeom>
          <a:noFill/>
          <a:ln w="76200">
            <a:solidFill>
              <a:srgbClr val="B7B7B7"/>
            </a:solidFill>
            <a:round/>
            <a:headEnd/>
            <a:tailEnd/>
          </a:ln>
          <a:effectLst/>
        </p:spPr>
        <p:txBody>
          <a:bodyPr wrap="none" anchor="ctr">
            <a:prstTxWarp prst="textNoShape">
              <a:avLst/>
            </a:prstTxWarp>
          </a:bodyPr>
          <a:lstStyle/>
          <a:p>
            <a:endParaRPr lang="en-US"/>
          </a:p>
        </p:txBody>
      </p:sp>
      <p:sp>
        <p:nvSpPr>
          <p:cNvPr id="284" name="Line 332"/>
          <p:cNvSpPr>
            <a:spLocks noChangeShapeType="1"/>
          </p:cNvSpPr>
          <p:nvPr/>
        </p:nvSpPr>
        <p:spPr bwMode="auto">
          <a:xfrm>
            <a:off x="15484475" y="16519114"/>
            <a:ext cx="6034087" cy="45719"/>
          </a:xfrm>
          <a:prstGeom prst="line">
            <a:avLst/>
          </a:prstGeom>
          <a:noFill/>
          <a:ln w="76200">
            <a:solidFill>
              <a:srgbClr val="B7B7B7"/>
            </a:solidFill>
            <a:round/>
            <a:headEnd/>
            <a:tailEnd/>
          </a:ln>
          <a:effectLst/>
        </p:spPr>
        <p:txBody>
          <a:bodyPr wrap="none" anchor="ctr">
            <a:prstTxWarp prst="textNoShape">
              <a:avLst/>
            </a:prstTxWarp>
          </a:bodyPr>
          <a:lstStyle/>
          <a:p>
            <a:endParaRPr lang="en-US"/>
          </a:p>
        </p:txBody>
      </p:sp>
      <p:pic>
        <p:nvPicPr>
          <p:cNvPr id="285" name="Picture 284" descr="Figure1.pdf"/>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tretch>
                <a:fillRect/>
              </a:stretch>
            </p:blipFill>
          </mc:Fallback>
        </mc:AlternateContent>
        <p:spPr>
          <a:xfrm>
            <a:off x="7010400" y="4042680"/>
            <a:ext cx="2907229" cy="3762297"/>
          </a:xfrm>
          <a:prstGeom prst="rect">
            <a:avLst/>
          </a:prstGeom>
        </p:spPr>
      </p:pic>
      <p:pic>
        <p:nvPicPr>
          <p:cNvPr id="289" name="Picture 288" descr="Figure5.pdf"/>
          <p:cNvPicPr>
            <a:picLocks noChangeAspect="1"/>
          </p:cNvPicPr>
          <p:nvPr/>
        </p:nvPicPr>
        <mc:AlternateContent xmlns:ma="http://schemas.microsoft.com/office/mac/drawingml/2008/main">
          <mc:Choice Requires="ma">
            <p:blipFill>
              <a:blip r:embed="rId5"/>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6"/>
              <a:stretch>
                <a:fillRect/>
              </a:stretch>
            </p:blipFill>
          </mc:Fallback>
        </mc:AlternateContent>
        <p:spPr>
          <a:xfrm>
            <a:off x="7483475" y="8420899"/>
            <a:ext cx="7708900" cy="5447501"/>
          </a:xfrm>
          <a:prstGeom prst="rect">
            <a:avLst/>
          </a:prstGeom>
        </p:spPr>
      </p:pic>
      <p:pic>
        <p:nvPicPr>
          <p:cNvPr id="293" name="Picture 292" descr="a.pdf"/>
          <p:cNvPicPr>
            <a:picLocks noChangeAspect="1"/>
          </p:cNvPicPr>
          <p:nvPr/>
        </p:nvPicPr>
        <mc:AlternateContent xmlns:ma="http://schemas.microsoft.com/office/mac/drawingml/2008/main">
          <mc:Choice Requires="ma">
            <p:blipFill>
              <a:blip r:embed="rId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8"/>
              <a:stretch>
                <a:fillRect/>
              </a:stretch>
            </p:blipFill>
          </mc:Fallback>
        </mc:AlternateContent>
        <p:spPr>
          <a:xfrm>
            <a:off x="7086600" y="16029709"/>
            <a:ext cx="8050306" cy="6220691"/>
          </a:xfrm>
          <a:prstGeom prst="rect">
            <a:avLst/>
          </a:prstGeom>
        </p:spPr>
      </p:pic>
      <p:pic>
        <p:nvPicPr>
          <p:cNvPr id="295" name="Picture 294" descr="Figure 4c.pdf"/>
          <p:cNvPicPr>
            <a:picLocks noChangeAspect="1"/>
          </p:cNvPicPr>
          <p:nvPr/>
        </p:nvPicPr>
        <mc:AlternateContent xmlns:ma="http://schemas.microsoft.com/office/mac/drawingml/2008/main">
          <mc:Choice Requires="ma">
            <p:blipFill>
              <a:blip r:embed="rId9"/>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0"/>
              <a:stretch>
                <a:fillRect/>
              </a:stretch>
            </p:blipFill>
          </mc:Fallback>
        </mc:AlternateContent>
        <p:spPr>
          <a:xfrm>
            <a:off x="10744200" y="3581400"/>
            <a:ext cx="4267200" cy="4267200"/>
          </a:xfrm>
          <a:prstGeom prst="rect">
            <a:avLst/>
          </a:prstGeom>
        </p:spPr>
      </p:pic>
      <p:sp>
        <p:nvSpPr>
          <p:cNvPr id="296" name="TextBox 295"/>
          <p:cNvSpPr txBox="1"/>
          <p:nvPr/>
        </p:nvSpPr>
        <p:spPr>
          <a:xfrm>
            <a:off x="7125182" y="7876401"/>
            <a:ext cx="3161818" cy="276999"/>
          </a:xfrm>
          <a:prstGeom prst="rect">
            <a:avLst/>
          </a:prstGeom>
          <a:noFill/>
        </p:spPr>
        <p:txBody>
          <a:bodyPr wrap="none" rtlCol="0">
            <a:spAutoFit/>
          </a:bodyPr>
          <a:lstStyle/>
          <a:p>
            <a:r>
              <a:rPr lang="en-US" sz="1200" dirty="0" smtClean="0">
                <a:latin typeface="Helvetica"/>
                <a:cs typeface="Helvetica"/>
              </a:rPr>
              <a:t>Figure 1. </a:t>
            </a:r>
            <a:r>
              <a:rPr lang="en-US" sz="1200" dirty="0">
                <a:latin typeface="Helvetica"/>
                <a:cs typeface="Helvetica"/>
              </a:rPr>
              <a:t>Pseudogene annotation </a:t>
            </a:r>
            <a:r>
              <a:rPr lang="en-US" sz="1200" dirty="0" smtClean="0">
                <a:latin typeface="Helvetica"/>
                <a:cs typeface="Helvetica"/>
              </a:rPr>
              <a:t>flowchart</a:t>
            </a:r>
            <a:r>
              <a:rPr lang="en-US" sz="1200" dirty="0">
                <a:latin typeface="Helvetica"/>
                <a:cs typeface="Helvetica"/>
              </a:rPr>
              <a:t>.</a:t>
            </a:r>
          </a:p>
        </p:txBody>
      </p:sp>
      <p:sp>
        <p:nvSpPr>
          <p:cNvPr id="297" name="TextBox 296"/>
          <p:cNvSpPr txBox="1"/>
          <p:nvPr/>
        </p:nvSpPr>
        <p:spPr>
          <a:xfrm>
            <a:off x="10744200" y="7876400"/>
            <a:ext cx="3786313" cy="276999"/>
          </a:xfrm>
          <a:prstGeom prst="rect">
            <a:avLst/>
          </a:prstGeom>
          <a:noFill/>
        </p:spPr>
        <p:txBody>
          <a:bodyPr wrap="none" rtlCol="0">
            <a:spAutoFit/>
          </a:bodyPr>
          <a:lstStyle/>
          <a:p>
            <a:r>
              <a:rPr lang="en-US" sz="1200" dirty="0" smtClean="0">
                <a:latin typeface="Helvetica"/>
                <a:cs typeface="Helvetica"/>
              </a:rPr>
              <a:t>Figure 2. Pseudogenes sequence identity to parents.</a:t>
            </a:r>
            <a:endParaRPr lang="en-US" sz="1200" dirty="0">
              <a:latin typeface="Helvetica"/>
              <a:cs typeface="Helvetica"/>
            </a:endParaRPr>
          </a:p>
        </p:txBody>
      </p:sp>
      <p:sp>
        <p:nvSpPr>
          <p:cNvPr id="298" name="TextBox 297"/>
          <p:cNvSpPr txBox="1"/>
          <p:nvPr/>
        </p:nvSpPr>
        <p:spPr>
          <a:xfrm>
            <a:off x="7130917" y="13944600"/>
            <a:ext cx="2622683" cy="276999"/>
          </a:xfrm>
          <a:prstGeom prst="rect">
            <a:avLst/>
          </a:prstGeom>
          <a:noFill/>
        </p:spPr>
        <p:txBody>
          <a:bodyPr wrap="none" rtlCol="0">
            <a:spAutoFit/>
          </a:bodyPr>
          <a:lstStyle/>
          <a:p>
            <a:r>
              <a:rPr lang="en-US" sz="1200" dirty="0" smtClean="0">
                <a:latin typeface="Helvetica"/>
                <a:cs typeface="Helvetica"/>
              </a:rPr>
              <a:t>Figure </a:t>
            </a:r>
            <a:r>
              <a:rPr lang="en-US" sz="1200" dirty="0">
                <a:latin typeface="Helvetica"/>
                <a:cs typeface="Helvetica"/>
              </a:rPr>
              <a:t>3</a:t>
            </a:r>
            <a:r>
              <a:rPr lang="en-US" sz="1200" dirty="0" smtClean="0">
                <a:latin typeface="Helvetica"/>
                <a:cs typeface="Helvetica"/>
              </a:rPr>
              <a:t>. </a:t>
            </a:r>
            <a:r>
              <a:rPr lang="en-US" sz="1200" dirty="0">
                <a:latin typeface="Helvetica"/>
                <a:cs typeface="Helvetica"/>
              </a:rPr>
              <a:t>Pseudogene</a:t>
            </a:r>
            <a:r>
              <a:rPr lang="en-US" sz="1200" dirty="0" smtClean="0">
                <a:latin typeface="Helvetica"/>
                <a:cs typeface="Helvetica"/>
              </a:rPr>
              <a:t> transcription.</a:t>
            </a:r>
            <a:endParaRPr lang="en-US" sz="1200" dirty="0">
              <a:latin typeface="Helvetica"/>
              <a:cs typeface="Helvetica"/>
            </a:endParaRPr>
          </a:p>
        </p:txBody>
      </p:sp>
      <p:pic>
        <p:nvPicPr>
          <p:cNvPr id="299" name="Picture 298" descr="Figure7.pdf"/>
          <p:cNvPicPr>
            <a:picLocks noChangeAspect="1"/>
          </p:cNvPicPr>
          <p:nvPr/>
        </p:nvPicPr>
        <mc:AlternateContent xmlns:ma="http://schemas.microsoft.com/office/mac/drawingml/2008/main">
          <mc:Choice Requires="ma">
            <p:blipFill>
              <a:blip r:embed="rId11"/>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12"/>
              <a:stretch>
                <a:fillRect/>
              </a:stretch>
            </p:blipFill>
          </mc:Fallback>
        </mc:AlternateContent>
        <p:spPr>
          <a:xfrm>
            <a:off x="6932980" y="14605285"/>
            <a:ext cx="8230819" cy="5816315"/>
          </a:xfrm>
          <a:prstGeom prst="rect">
            <a:avLst/>
          </a:prstGeom>
        </p:spPr>
      </p:pic>
      <p:sp>
        <p:nvSpPr>
          <p:cNvPr id="300" name="TextBox 299"/>
          <p:cNvSpPr txBox="1"/>
          <p:nvPr/>
        </p:nvSpPr>
        <p:spPr>
          <a:xfrm>
            <a:off x="7130917" y="16791801"/>
            <a:ext cx="4347765" cy="276999"/>
          </a:xfrm>
          <a:prstGeom prst="rect">
            <a:avLst/>
          </a:prstGeom>
          <a:noFill/>
        </p:spPr>
        <p:txBody>
          <a:bodyPr wrap="none" rtlCol="0">
            <a:spAutoFit/>
          </a:bodyPr>
          <a:lstStyle/>
          <a:p>
            <a:r>
              <a:rPr lang="en-US" sz="1200" dirty="0" smtClean="0">
                <a:latin typeface="Helvetica"/>
                <a:cs typeface="Helvetica"/>
              </a:rPr>
              <a:t>Figure 4. SNP, </a:t>
            </a:r>
            <a:r>
              <a:rPr lang="en-US" sz="1200" dirty="0" err="1" smtClean="0">
                <a:latin typeface="Helvetica"/>
                <a:cs typeface="Helvetica"/>
              </a:rPr>
              <a:t>indel</a:t>
            </a:r>
            <a:r>
              <a:rPr lang="en-US" sz="1200" dirty="0" smtClean="0">
                <a:latin typeface="Helvetica"/>
                <a:cs typeface="Helvetica"/>
              </a:rPr>
              <a:t> and SV derived allele frequency spectra.</a:t>
            </a:r>
            <a:endParaRPr lang="en-US" sz="1200" dirty="0">
              <a:latin typeface="Helvetica"/>
              <a:cs typeface="Helvetica"/>
            </a:endParaRPr>
          </a:p>
        </p:txBody>
      </p:sp>
      <p:sp>
        <p:nvSpPr>
          <p:cNvPr id="301" name="TextBox 300"/>
          <p:cNvSpPr txBox="1"/>
          <p:nvPr/>
        </p:nvSpPr>
        <p:spPr>
          <a:xfrm>
            <a:off x="7124990" y="20802600"/>
            <a:ext cx="3082895" cy="276999"/>
          </a:xfrm>
          <a:prstGeom prst="rect">
            <a:avLst/>
          </a:prstGeom>
          <a:noFill/>
        </p:spPr>
        <p:txBody>
          <a:bodyPr wrap="none" rtlCol="0">
            <a:spAutoFit/>
          </a:bodyPr>
          <a:lstStyle/>
          <a:p>
            <a:r>
              <a:rPr lang="en-US" sz="1200" dirty="0" smtClean="0">
                <a:latin typeface="Helvetica"/>
                <a:cs typeface="Helvetica"/>
              </a:rPr>
              <a:t>Figure 5. Summary of pseudogene activity.</a:t>
            </a:r>
            <a:endParaRPr lang="en-US" sz="1200" dirty="0">
              <a:latin typeface="Helvetica"/>
              <a:cs typeface="Helvetica"/>
            </a:endParaRPr>
          </a:p>
        </p:txBody>
      </p:sp>
      <p:pic>
        <p:nvPicPr>
          <p:cNvPr id="37" name="Picture 36" descr="yale_newlogo_yaleblue.eps"/>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768350" y="743497"/>
            <a:ext cx="2273300" cy="990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501</TotalTime>
  <Words>1288</Words>
  <Application>Microsoft Macintosh PowerPoint</Application>
  <PresentationFormat>Custom</PresentationFormat>
  <Paragraphs>41</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UConn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Baikang Pei</dc:creator>
  <cp:lastModifiedBy>Baikang Pei</cp:lastModifiedBy>
  <cp:revision>84</cp:revision>
  <cp:lastPrinted>2012-08-22T02:52:59Z</cp:lastPrinted>
  <dcterms:created xsi:type="dcterms:W3CDTF">2012-08-22T17:50:13Z</dcterms:created>
  <dcterms:modified xsi:type="dcterms:W3CDTF">2012-08-22T17:51:37Z</dcterms:modified>
</cp:coreProperties>
</file>