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</p:sldMasterIdLst>
  <p:notesMasterIdLst>
    <p:notesMasterId r:id="rId26"/>
  </p:notesMasterIdLst>
  <p:sldIdLst>
    <p:sldId id="256" r:id="rId2"/>
    <p:sldId id="258" r:id="rId3"/>
    <p:sldId id="267" r:id="rId4"/>
    <p:sldId id="257" r:id="rId5"/>
    <p:sldId id="262" r:id="rId6"/>
    <p:sldId id="268" r:id="rId7"/>
    <p:sldId id="269" r:id="rId8"/>
    <p:sldId id="270" r:id="rId9"/>
    <p:sldId id="271" r:id="rId10"/>
    <p:sldId id="272" r:id="rId11"/>
    <p:sldId id="273" r:id="rId12"/>
    <p:sldId id="276" r:id="rId13"/>
    <p:sldId id="277" r:id="rId14"/>
    <p:sldId id="278" r:id="rId15"/>
    <p:sldId id="261" r:id="rId16"/>
    <p:sldId id="279" r:id="rId17"/>
    <p:sldId id="280" r:id="rId18"/>
    <p:sldId id="281" r:id="rId19"/>
    <p:sldId id="282" r:id="rId20"/>
    <p:sldId id="283" r:id="rId21"/>
    <p:sldId id="284" r:id="rId22"/>
    <p:sldId id="286" r:id="rId23"/>
    <p:sldId id="285" r:id="rId24"/>
    <p:sldId id="287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1" autoAdjust="0"/>
    <p:restoredTop sz="94677" autoAdjust="0"/>
  </p:normalViewPr>
  <p:slideViewPr>
    <p:cSldViewPr snapToGrid="0" snapToObjects="1">
      <p:cViewPr varScale="1">
        <p:scale>
          <a:sx n="85" d="100"/>
          <a:sy n="85" d="100"/>
        </p:scale>
        <p:origin x="-4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96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3B9A0-DC0C-4441-8B43-CDBB19A4EB3D}" type="datetimeFigureOut">
              <a:rPr lang="en-US" smtClean="0"/>
              <a:t>7/23/12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7EBA8-84A4-634E-879D-3ECA66E2B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080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7EBA8-84A4-634E-879D-3ECA66E2B2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76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7EBA8-84A4-634E-879D-3ECA66E2B2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079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7EBA8-84A4-634E-879D-3ECA66E2B2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17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5B0E2-D42B-FB48-BEA9-077D46C91F26}" type="datetimeFigureOut">
              <a:rPr lang="en-US" smtClean="0"/>
              <a:t>7/22/12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FFC0-D128-4847-A29C-1DFCA414D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16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5B0E2-D42B-FB48-BEA9-077D46C91F26}" type="datetimeFigureOut">
              <a:rPr lang="en-US" smtClean="0"/>
              <a:t>7/22/12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FFC0-D128-4847-A29C-1DFCA414D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84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5B0E2-D42B-FB48-BEA9-077D46C91F26}" type="datetimeFigureOut">
              <a:rPr lang="en-US" smtClean="0"/>
              <a:t>7/22/12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FFC0-D128-4847-A29C-1DFCA414D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04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5B0E2-D42B-FB48-BEA9-077D46C91F26}" type="datetimeFigureOut">
              <a:rPr lang="en-US" smtClean="0"/>
              <a:t>7/22/12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FFC0-D128-4847-A29C-1DFCA414D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96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5B0E2-D42B-FB48-BEA9-077D46C91F26}" type="datetimeFigureOut">
              <a:rPr lang="en-US" smtClean="0"/>
              <a:t>7/22/12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FFC0-D128-4847-A29C-1DFCA414D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687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5B0E2-D42B-FB48-BEA9-077D46C91F26}" type="datetimeFigureOut">
              <a:rPr lang="en-US" smtClean="0"/>
              <a:t>7/22/12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FFC0-D128-4847-A29C-1DFCA414D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0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5B0E2-D42B-FB48-BEA9-077D46C91F26}" type="datetimeFigureOut">
              <a:rPr lang="en-US" smtClean="0"/>
              <a:t>7/22/12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FFC0-D128-4847-A29C-1DFCA414D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410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5B0E2-D42B-FB48-BEA9-077D46C91F26}" type="datetimeFigureOut">
              <a:rPr lang="en-US" smtClean="0"/>
              <a:t>7/22/12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FFC0-D128-4847-A29C-1DFCA414D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37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5B0E2-D42B-FB48-BEA9-077D46C91F26}" type="datetimeFigureOut">
              <a:rPr lang="en-US" smtClean="0"/>
              <a:t>7/22/12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FFC0-D128-4847-A29C-1DFCA414D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07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5B0E2-D42B-FB48-BEA9-077D46C91F26}" type="datetimeFigureOut">
              <a:rPr lang="en-US" smtClean="0"/>
              <a:t>7/22/12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FFC0-D128-4847-A29C-1DFCA414D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933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5B0E2-D42B-FB48-BEA9-077D46C91F26}" type="datetimeFigureOut">
              <a:rPr lang="en-US" smtClean="0"/>
              <a:t>7/22/12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FFC0-D128-4847-A29C-1DFCA414D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822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5B0E2-D42B-FB48-BEA9-077D46C91F26}" type="datetimeFigureOut">
              <a:rPr lang="en-US" smtClean="0"/>
              <a:t>7/22/12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2FFC0-D128-4847-A29C-1DFCA414D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57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57946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cs typeface="Arial"/>
              </a:rPr>
              <a:t>miRNA</a:t>
            </a:r>
            <a:r>
              <a:rPr lang="en-US" sz="3600" dirty="0" smtClean="0">
                <a:cs typeface="Arial"/>
              </a:rPr>
              <a:t> and its effect on variability of mRNA expression</a:t>
            </a:r>
            <a:endParaRPr lang="en-US" sz="3600" dirty="0"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62664" y="4121398"/>
            <a:ext cx="6400800" cy="1752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+mj-lt"/>
                <a:cs typeface="Arial"/>
              </a:rPr>
              <a:t>YF</a:t>
            </a:r>
          </a:p>
          <a:p>
            <a:r>
              <a:rPr lang="en-US" sz="2800" dirty="0" smtClean="0">
                <a:latin typeface="+mj-lt"/>
                <a:cs typeface="Arial"/>
              </a:rPr>
              <a:t>July 23, 2012</a:t>
            </a:r>
            <a:endParaRPr lang="en-US" sz="2800" dirty="0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5427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513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Genome wide association studies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5625"/>
            <a:ext cx="8229600" cy="4525963"/>
          </a:xfrm>
        </p:spPr>
        <p:txBody>
          <a:bodyPr/>
          <a:lstStyle/>
          <a:p>
            <a:pPr>
              <a:buClr>
                <a:schemeClr val="accent3">
                  <a:lumMod val="75000"/>
                </a:schemeClr>
              </a:buClr>
              <a:buFont typeface="Wingdings" charset="2"/>
              <a:buChar char=""/>
            </a:pPr>
            <a:r>
              <a:rPr lang="en-US" dirty="0" smtClean="0"/>
              <a:t>6 SNPs and </a:t>
            </a:r>
            <a:r>
              <a:rPr lang="en-US" dirty="0" err="1" smtClean="0"/>
              <a:t>indels</a:t>
            </a:r>
            <a:r>
              <a:rPr lang="en-US" dirty="0" smtClean="0"/>
              <a:t> are significantly associated with one of target genes in 1000 genome project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49" y="2832602"/>
            <a:ext cx="8680480" cy="227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86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4500"/>
            <a:ext cx="8047725" cy="5746079"/>
          </a:xfrm>
        </p:spPr>
        <p:txBody>
          <a:bodyPr/>
          <a:lstStyle/>
          <a:p>
            <a:pPr>
              <a:buClr>
                <a:schemeClr val="accent3">
                  <a:lumMod val="75000"/>
                </a:schemeClr>
              </a:buClr>
              <a:buFont typeface="Wingdings" charset="2"/>
              <a:buChar char=""/>
            </a:pPr>
            <a:r>
              <a:rPr lang="en-US" dirty="0"/>
              <a:t> </a:t>
            </a:r>
            <a:r>
              <a:rPr lang="en-US" dirty="0" smtClean="0"/>
              <a:t>associated variants are outside of “seed” region. These mutations might affect target genes through changing abundance of mature </a:t>
            </a:r>
            <a:r>
              <a:rPr lang="en-US" dirty="0" err="1" smtClean="0"/>
              <a:t>miRNAs</a:t>
            </a:r>
            <a:r>
              <a:rPr lang="en-US" dirty="0" smtClean="0"/>
              <a:t>. </a:t>
            </a:r>
          </a:p>
          <a:p>
            <a:pPr marL="0" indent="0">
              <a:buClr>
                <a:schemeClr val="accent3">
                  <a:lumMod val="75000"/>
                </a:schemeClr>
              </a:buCl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251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Variations in mRNAs 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068848"/>
            <a:ext cx="7870874" cy="294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23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3997"/>
            <a:ext cx="8229600" cy="3406429"/>
          </a:xfrm>
        </p:spPr>
        <p:txBody>
          <a:bodyPr/>
          <a:lstStyle/>
          <a:p>
            <a:pPr>
              <a:buClr>
                <a:schemeClr val="accent3">
                  <a:lumMod val="75000"/>
                </a:schemeClr>
              </a:buClr>
              <a:buFont typeface="Wingdings" charset="2"/>
              <a:buChar char=""/>
            </a:pPr>
            <a:r>
              <a:rPr lang="en-US" dirty="0"/>
              <a:t> </a:t>
            </a:r>
            <a:r>
              <a:rPr lang="en-US" dirty="0" smtClean="0"/>
              <a:t>HapMap3: 8,413 SNPs in 3’ UTRs and 187,222 SNPs in introns. 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charset="2"/>
              <a:buChar char=""/>
            </a:pPr>
            <a:r>
              <a:rPr lang="en-US" dirty="0" smtClean="0"/>
              <a:t> GWAS : 467 in 3’UTR and 3,874 in introns. 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charset="2"/>
              <a:buChar char=""/>
            </a:pPr>
            <a:r>
              <a:rPr lang="en-US" dirty="0" smtClean="0"/>
              <a:t> more associated SNPs in 3’ UTRs than introns.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010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8746"/>
            <a:ext cx="8229600" cy="5317882"/>
          </a:xfrm>
        </p:spPr>
        <p:txBody>
          <a:bodyPr/>
          <a:lstStyle/>
          <a:p>
            <a:pPr>
              <a:buClr>
                <a:schemeClr val="accent3">
                  <a:lumMod val="75000"/>
                </a:schemeClr>
              </a:buClr>
              <a:buFont typeface="Wingdings" charset="2"/>
              <a:buChar char=""/>
            </a:pPr>
            <a:r>
              <a:rPr lang="en-US" dirty="0"/>
              <a:t> </a:t>
            </a:r>
            <a:r>
              <a:rPr lang="en-US" dirty="0" smtClean="0"/>
              <a:t>1000 Phase 1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charset="2"/>
              <a:buChar char=""/>
            </a:pPr>
            <a:r>
              <a:rPr lang="en-US" dirty="0" smtClean="0"/>
              <a:t>For SNPs, </a:t>
            </a:r>
            <a:r>
              <a:rPr lang="en-US" dirty="0" err="1"/>
              <a:t>I</a:t>
            </a:r>
            <a:r>
              <a:rPr lang="en-US" dirty="0" err="1" smtClean="0"/>
              <a:t>ndels</a:t>
            </a:r>
            <a:r>
              <a:rPr lang="en-US" dirty="0" smtClean="0"/>
              <a:t>, and SVs, associated variants are enriched in 3’UTR compared to introns.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008" y="2090800"/>
            <a:ext cx="6587364" cy="451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385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miRNA</a:t>
            </a:r>
            <a:r>
              <a:rPr lang="en-US" dirty="0" smtClean="0"/>
              <a:t> and population differentiation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0337"/>
            <a:ext cx="8229600" cy="4525963"/>
          </a:xfrm>
        </p:spPr>
        <p:txBody>
          <a:bodyPr/>
          <a:lstStyle/>
          <a:p>
            <a:pPr>
              <a:buClr>
                <a:schemeClr val="accent3">
                  <a:lumMod val="75000"/>
                </a:schemeClr>
              </a:buClr>
              <a:buFont typeface="Wingdings" charset="2"/>
              <a:buChar char=""/>
            </a:pPr>
            <a:r>
              <a:rPr lang="en-US" dirty="0" smtClean="0"/>
              <a:t> HapMap3 : for CEU and Asians, ~ 4,700 transcripts are differentially expressed.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799" y="2549733"/>
            <a:ext cx="6270953" cy="444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91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1168400"/>
            <a:ext cx="7975600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182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6001"/>
            <a:ext cx="9003323" cy="10274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Dual roles of </a:t>
            </a:r>
            <a:r>
              <a:rPr lang="en-US" dirty="0" err="1" smtClean="0"/>
              <a:t>miRNA</a:t>
            </a:r>
            <a:r>
              <a:rPr lang="en-US" dirty="0" smtClean="0"/>
              <a:t> on target genes during primate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3">
                  <a:lumMod val="75000"/>
                </a:schemeClr>
              </a:buClr>
              <a:buFont typeface="Wingdings" charset="2"/>
              <a:buChar char=""/>
            </a:pPr>
            <a:r>
              <a:rPr lang="en-US" dirty="0" smtClean="0"/>
              <a:t> RNA-</a:t>
            </a:r>
            <a:r>
              <a:rPr lang="en-US" dirty="0" err="1" smtClean="0"/>
              <a:t>seq</a:t>
            </a:r>
            <a:r>
              <a:rPr lang="en-US" dirty="0" smtClean="0"/>
              <a:t> data : 6,030 differentially expressed genes between human and chimp. 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charset="2"/>
              <a:buChar char=""/>
            </a:pPr>
            <a:r>
              <a:rPr lang="en-US" dirty="0" smtClean="0"/>
              <a:t>1,391 genes under stabilizing selection during primate evolution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charset="2"/>
              <a:buChar char=""/>
            </a:pPr>
            <a:r>
              <a:rPr lang="en-US" dirty="0" smtClean="0"/>
              <a:t> 887 genes were under directional selection in human.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302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138" y="252925"/>
            <a:ext cx="7505393" cy="63148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64972" y="3359677"/>
            <a:ext cx="2797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Stabilizing selected genes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92321" y="36109"/>
            <a:ext cx="5578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Differentially expressed genes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746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01" y="1054100"/>
            <a:ext cx="8502751" cy="439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510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2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cs typeface="Arial"/>
              </a:rPr>
              <a:t>Introduction</a:t>
            </a:r>
            <a:endParaRPr lang="en-US" sz="4000" dirty="0"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3799"/>
            <a:ext cx="8229600" cy="4525963"/>
          </a:xfrm>
        </p:spPr>
        <p:txBody>
          <a:bodyPr/>
          <a:lstStyle/>
          <a:p>
            <a:pPr>
              <a:buClr>
                <a:schemeClr val="accent3">
                  <a:lumMod val="75000"/>
                </a:schemeClr>
              </a:buClr>
              <a:buFont typeface="Wingdings" charset="2"/>
              <a:buChar char=""/>
            </a:pPr>
            <a:r>
              <a:rPr lang="en-US" dirty="0" smtClean="0">
                <a:cs typeface="Arial"/>
              </a:rPr>
              <a:t>The canonical </a:t>
            </a:r>
            <a:r>
              <a:rPr lang="en-US" dirty="0" err="1" smtClean="0">
                <a:cs typeface="Arial"/>
              </a:rPr>
              <a:t>miRNA</a:t>
            </a:r>
            <a:r>
              <a:rPr lang="en-US" dirty="0" smtClean="0">
                <a:cs typeface="Arial"/>
              </a:rPr>
              <a:t> regulation postulates that </a:t>
            </a:r>
            <a:r>
              <a:rPr lang="en-US" dirty="0" err="1" smtClean="0">
                <a:cs typeface="Arial"/>
              </a:rPr>
              <a:t>miRNAs</a:t>
            </a:r>
            <a:r>
              <a:rPr lang="en-US" dirty="0" smtClean="0">
                <a:cs typeface="Arial"/>
              </a:rPr>
              <a:t> repress expression of target genes.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charset="2"/>
              <a:buChar char=""/>
            </a:pPr>
            <a:r>
              <a:rPr lang="en-US" dirty="0" smtClean="0">
                <a:cs typeface="Arial"/>
              </a:rPr>
              <a:t>Feed-forward loops are hypothesized to reduce stochastic noise in expression and translation of targeted genes. </a:t>
            </a:r>
            <a:endParaRPr lang="en-US" dirty="0"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244" y="4425502"/>
            <a:ext cx="2394304" cy="23360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490" y="4501002"/>
            <a:ext cx="2218980" cy="203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89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3">
                  <a:lumMod val="75000"/>
                </a:schemeClr>
              </a:buClr>
              <a:buFont typeface="Wingdings" charset="2"/>
              <a:buChar char=""/>
            </a:pPr>
            <a:r>
              <a:rPr lang="en-US" dirty="0" smtClean="0"/>
              <a:t> During primate evolution, </a:t>
            </a:r>
            <a:r>
              <a:rPr lang="en-US" dirty="0" err="1" smtClean="0"/>
              <a:t>miRNA</a:t>
            </a:r>
            <a:r>
              <a:rPr lang="en-US" dirty="0" smtClean="0"/>
              <a:t> buffers expression of a few genes. 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charset="2"/>
              <a:buChar char=""/>
            </a:pPr>
            <a:r>
              <a:rPr lang="en-US" dirty="0"/>
              <a:t> </a:t>
            </a:r>
            <a:r>
              <a:rPr lang="en-US" dirty="0" smtClean="0"/>
              <a:t>But, within human populations and human and other primates, </a:t>
            </a:r>
            <a:r>
              <a:rPr lang="en-US" dirty="0" err="1" smtClean="0"/>
              <a:t>miRNAs</a:t>
            </a:r>
            <a:r>
              <a:rPr lang="en-US" dirty="0" smtClean="0"/>
              <a:t> targeted genes show more variability.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35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51774"/>
            <a:ext cx="8229600" cy="4525963"/>
          </a:xfrm>
        </p:spPr>
        <p:txBody>
          <a:bodyPr/>
          <a:lstStyle/>
          <a:p>
            <a:pPr>
              <a:buClr>
                <a:schemeClr val="accent3">
                  <a:lumMod val="75000"/>
                </a:schemeClr>
              </a:buClr>
              <a:buFont typeface="Wingdings" charset="2"/>
              <a:buChar char=""/>
            </a:pPr>
            <a:r>
              <a:rPr lang="en-US" dirty="0" smtClean="0"/>
              <a:t> Hypothesis 1</a:t>
            </a:r>
          </a:p>
          <a:p>
            <a:pPr marL="0" indent="0">
              <a:buClr>
                <a:schemeClr val="accent3">
                  <a:lumMod val="75000"/>
                </a:schemeClr>
              </a:buClr>
              <a:buNone/>
            </a:pPr>
            <a:r>
              <a:rPr lang="en-US" dirty="0" smtClean="0"/>
              <a:t> </a:t>
            </a:r>
            <a:r>
              <a:rPr lang="en-US" dirty="0" err="1" smtClean="0"/>
              <a:t>miRNA</a:t>
            </a:r>
            <a:r>
              <a:rPr lang="en-US" dirty="0" smtClean="0"/>
              <a:t> targeted genes are intrinsically more variable, </a:t>
            </a:r>
            <a:r>
              <a:rPr lang="en-US" dirty="0" err="1" smtClean="0"/>
              <a:t>miRNA</a:t>
            </a:r>
            <a:r>
              <a:rPr lang="en-US" dirty="0" smtClean="0"/>
              <a:t> has the effect to reduce inter-individual stochastic variability. </a:t>
            </a:r>
          </a:p>
          <a:p>
            <a:pPr marL="0" indent="0">
              <a:buClr>
                <a:schemeClr val="accent3">
                  <a:lumMod val="75000"/>
                </a:schemeClr>
              </a:buClr>
              <a:buNone/>
            </a:pPr>
            <a:endParaRPr lang="en-US" dirty="0"/>
          </a:p>
          <a:p>
            <a:pPr marL="0" indent="0">
              <a:buClr>
                <a:schemeClr val="accent3">
                  <a:lumMod val="75000"/>
                </a:schemeClr>
              </a:buClr>
              <a:buNone/>
            </a:pPr>
            <a:r>
              <a:rPr lang="en-US" dirty="0" smtClean="0"/>
              <a:t>--- could not be tested.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0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51774"/>
            <a:ext cx="8229600" cy="4525963"/>
          </a:xfrm>
        </p:spPr>
        <p:txBody>
          <a:bodyPr/>
          <a:lstStyle/>
          <a:p>
            <a:pPr>
              <a:buClr>
                <a:schemeClr val="accent3">
                  <a:lumMod val="75000"/>
                </a:schemeClr>
              </a:buClr>
              <a:buFont typeface="Wingdings" charset="2"/>
              <a:buChar char=""/>
            </a:pPr>
            <a:r>
              <a:rPr lang="en-US" dirty="0" smtClean="0"/>
              <a:t> Hypothesis 2</a:t>
            </a:r>
          </a:p>
          <a:p>
            <a:pPr marL="0" indent="0">
              <a:buClr>
                <a:schemeClr val="accent3">
                  <a:lumMod val="75000"/>
                </a:schemeClr>
              </a:buClr>
              <a:buNone/>
            </a:pPr>
            <a:r>
              <a:rPr lang="en-US" dirty="0" smtClean="0"/>
              <a:t>Variation in </a:t>
            </a:r>
            <a:r>
              <a:rPr lang="en-US" dirty="0" err="1" smtClean="0"/>
              <a:t>miRNA</a:t>
            </a:r>
            <a:r>
              <a:rPr lang="en-US" dirty="0" smtClean="0"/>
              <a:t> regulation network promoters variation of target genes.</a:t>
            </a:r>
          </a:p>
          <a:p>
            <a:pPr marL="514350" indent="-514350">
              <a:buClr>
                <a:schemeClr val="accent3">
                  <a:lumMod val="75000"/>
                </a:schemeClr>
              </a:buClr>
              <a:buAutoNum type="arabicPeriod"/>
            </a:pPr>
            <a:r>
              <a:rPr lang="en-US" dirty="0" smtClean="0"/>
              <a:t>Variable </a:t>
            </a:r>
            <a:r>
              <a:rPr lang="en-US" dirty="0" err="1" smtClean="0"/>
              <a:t>miRNA</a:t>
            </a:r>
            <a:r>
              <a:rPr lang="en-US" dirty="0" smtClean="0"/>
              <a:t> expression</a:t>
            </a:r>
          </a:p>
          <a:p>
            <a:pPr marL="514350" indent="-514350">
              <a:buClr>
                <a:schemeClr val="accent3">
                  <a:lumMod val="75000"/>
                </a:schemeClr>
              </a:buClr>
              <a:buAutoNum type="arabicPeriod"/>
            </a:pPr>
            <a:r>
              <a:rPr lang="en-US" dirty="0" smtClean="0"/>
              <a:t>Multiple targets of </a:t>
            </a:r>
            <a:r>
              <a:rPr lang="en-US" dirty="0" err="1" smtClean="0"/>
              <a:t>miRNA</a:t>
            </a:r>
            <a:endParaRPr lang="en-US" dirty="0" smtClean="0"/>
          </a:p>
          <a:p>
            <a:pPr marL="514350" indent="-514350">
              <a:buClr>
                <a:schemeClr val="accent3">
                  <a:lumMod val="75000"/>
                </a:schemeClr>
              </a:buClr>
              <a:buAutoNum type="arabicPeriod"/>
            </a:pPr>
            <a:r>
              <a:rPr lang="en-US" dirty="0" smtClean="0"/>
              <a:t>mRNA could have multiple </a:t>
            </a:r>
            <a:r>
              <a:rPr lang="en-US" dirty="0" err="1" smtClean="0"/>
              <a:t>miRNA</a:t>
            </a:r>
            <a:r>
              <a:rPr lang="en-US" dirty="0" smtClean="0"/>
              <a:t> binding</a:t>
            </a:r>
          </a:p>
        </p:txBody>
      </p:sp>
    </p:spTree>
    <p:extLst>
      <p:ext uri="{BB962C8B-B14F-4D97-AF65-F5344CB8AC3E}">
        <p14:creationId xmlns:p14="http://schemas.microsoft.com/office/powerpoint/2010/main" val="2289067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299"/>
            <a:ext cx="8229600" cy="4525963"/>
          </a:xfrm>
        </p:spPr>
        <p:txBody>
          <a:bodyPr/>
          <a:lstStyle/>
          <a:p>
            <a:pPr>
              <a:buClr>
                <a:schemeClr val="accent3">
                  <a:lumMod val="75000"/>
                </a:schemeClr>
              </a:buClr>
              <a:buFont typeface="Wingdings" charset="2"/>
              <a:buChar char=""/>
            </a:pPr>
            <a:r>
              <a:rPr lang="en-US" dirty="0" smtClean="0"/>
              <a:t> ~ 8,000 positively selected SNPs, 46 in 3’UTR, 16 in pairing regions of </a:t>
            </a:r>
            <a:r>
              <a:rPr lang="en-US" dirty="0" err="1" smtClean="0"/>
              <a:t>miRNAs</a:t>
            </a:r>
            <a:r>
              <a:rPr lang="en-US" dirty="0" smtClean="0"/>
              <a:t>. Thus, some genetic variation in </a:t>
            </a:r>
            <a:r>
              <a:rPr lang="en-US" dirty="0" err="1" smtClean="0"/>
              <a:t>miRNA</a:t>
            </a:r>
            <a:r>
              <a:rPr lang="en-US" dirty="0" smtClean="0"/>
              <a:t> target recognitions  may be favored by natural selection.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532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2260" y="2162825"/>
            <a:ext cx="5922499" cy="3334827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Thank you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0634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8510" y="482291"/>
            <a:ext cx="5916469" cy="231201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857" y="3036162"/>
            <a:ext cx="5611000" cy="18511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1785" y="4353695"/>
            <a:ext cx="4807132" cy="205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20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46" y="199759"/>
            <a:ext cx="8340520" cy="222342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97266" y="258393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Clr>
                <a:schemeClr val="accent3">
                  <a:lumMod val="75000"/>
                </a:schemeClr>
              </a:buClr>
              <a:buNone/>
            </a:pPr>
            <a:r>
              <a:rPr lang="en-US" sz="2800" dirty="0" smtClean="0"/>
              <a:t>Summary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charset="2"/>
              <a:buChar char=""/>
            </a:pPr>
            <a:r>
              <a:rPr lang="en-US" sz="2800" dirty="0" smtClean="0"/>
              <a:t>General comparison of variability of targeted genes Vs. non-targeted genes. 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charset="2"/>
              <a:buChar char=""/>
            </a:pPr>
            <a:r>
              <a:rPr lang="en-US" sz="2800" dirty="0" smtClean="0"/>
              <a:t> Effect of trans- and </a:t>
            </a:r>
            <a:r>
              <a:rPr lang="en-US" sz="2800" dirty="0" err="1" smtClean="0"/>
              <a:t>cis</a:t>
            </a:r>
            <a:r>
              <a:rPr lang="en-US" sz="2800" dirty="0" smtClean="0"/>
              <a:t>- mutations on gene expression. 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charset="2"/>
              <a:buChar char=""/>
            </a:pPr>
            <a:r>
              <a:rPr lang="en-US" sz="2800" dirty="0" err="1" smtClean="0"/>
              <a:t>miRNA</a:t>
            </a:r>
            <a:r>
              <a:rPr lang="en-US" sz="2800" dirty="0" smtClean="0"/>
              <a:t> regulation on human evolution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26433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err="1" smtClean="0"/>
              <a:t>miRNA</a:t>
            </a:r>
            <a:r>
              <a:rPr lang="en-US" sz="4000" dirty="0"/>
              <a:t> </a:t>
            </a:r>
            <a:r>
              <a:rPr lang="en-US" sz="4000" dirty="0" smtClean="0"/>
              <a:t>target genes show higher expression variation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CV (coefficient of variation in expression 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396" y="2267207"/>
            <a:ext cx="7977838" cy="9895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550" y="3120800"/>
            <a:ext cx="5398309" cy="33871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96859" y="4163427"/>
            <a:ext cx="3810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90 European-American males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011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010" y="1286001"/>
            <a:ext cx="6211850" cy="38419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61682" y="2078700"/>
            <a:ext cx="37204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194 healthy Arab </a:t>
            </a:r>
            <a:r>
              <a:rPr lang="en-US" dirty="0" smtClean="0"/>
              <a:t>and </a:t>
            </a:r>
            <a:r>
              <a:rPr lang="en-US" dirty="0" err="1" smtClean="0"/>
              <a:t>Amazigh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84320" y="1628993"/>
            <a:ext cx="3810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90 European-American males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861682" y="2613181"/>
            <a:ext cx="37204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HapMap</a:t>
            </a:r>
            <a:r>
              <a:rPr lang="en-US" dirty="0" smtClean="0"/>
              <a:t> ( 30 YRI)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861682" y="3087368"/>
            <a:ext cx="37204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HapMap</a:t>
            </a:r>
            <a:r>
              <a:rPr lang="en-US" dirty="0" smtClean="0"/>
              <a:t> (30 CEU)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861682" y="3537755"/>
            <a:ext cx="37204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HapMap</a:t>
            </a:r>
            <a:r>
              <a:rPr lang="en-US" dirty="0" smtClean="0"/>
              <a:t> (45 CHB)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861682" y="3972247"/>
            <a:ext cx="37204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HapMap</a:t>
            </a:r>
            <a:r>
              <a:rPr lang="en-US" dirty="0" smtClean="0"/>
              <a:t> (45 JPT)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040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Synergistic effects of </a:t>
            </a:r>
            <a:r>
              <a:rPr lang="en-US" sz="3600" dirty="0" err="1" smtClean="0"/>
              <a:t>miRNA</a:t>
            </a:r>
            <a:r>
              <a:rPr lang="en-US" sz="3600" dirty="0" smtClean="0"/>
              <a:t> regulation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77899"/>
            <a:ext cx="7637528" cy="3148153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38427" y="4879069"/>
            <a:ext cx="8229600" cy="4525963"/>
          </a:xfrm>
        </p:spPr>
        <p:txBody>
          <a:bodyPr>
            <a:normAutofit/>
          </a:bodyPr>
          <a:lstStyle/>
          <a:p>
            <a:pPr>
              <a:buClr>
                <a:schemeClr val="accent3">
                  <a:lumMod val="75000"/>
                </a:schemeClr>
              </a:buClr>
              <a:buFont typeface="Wingdings" charset="2"/>
              <a:buChar char=""/>
            </a:pPr>
            <a:r>
              <a:rPr lang="en-US" sz="2800" dirty="0" smtClean="0"/>
              <a:t> Strong </a:t>
            </a:r>
            <a:r>
              <a:rPr lang="en-US" sz="2800" dirty="0" err="1" smtClean="0"/>
              <a:t>miRNA</a:t>
            </a:r>
            <a:r>
              <a:rPr lang="en-US" sz="2800" dirty="0" smtClean="0"/>
              <a:t> regulation is associated with greater inter-individual variation in gene expression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40333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Variations in </a:t>
            </a:r>
            <a:r>
              <a:rPr lang="en-US" sz="4000" dirty="0" err="1" smtClean="0"/>
              <a:t>miRNAs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815" y="2051798"/>
            <a:ext cx="8620045" cy="309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236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423"/>
            <a:ext cx="8229600" cy="6042730"/>
          </a:xfrm>
        </p:spPr>
        <p:txBody>
          <a:bodyPr/>
          <a:lstStyle/>
          <a:p>
            <a:pPr>
              <a:buClr>
                <a:schemeClr val="accent3">
                  <a:lumMod val="75000"/>
                </a:schemeClr>
              </a:buClr>
              <a:buFont typeface="Wingdings" charset="2"/>
              <a:buChar char=""/>
            </a:pPr>
            <a:r>
              <a:rPr lang="en-US" dirty="0" smtClean="0"/>
              <a:t>Mutation Data</a:t>
            </a:r>
          </a:p>
          <a:p>
            <a:pPr marL="0" indent="0">
              <a:buNone/>
            </a:pPr>
            <a:r>
              <a:rPr lang="en-US" dirty="0" smtClean="0"/>
              <a:t>HapMap3 : 21 SNPs inside </a:t>
            </a:r>
            <a:r>
              <a:rPr lang="en-US" dirty="0" err="1" smtClean="0"/>
              <a:t>miRNA</a:t>
            </a:r>
            <a:r>
              <a:rPr lang="en-US" dirty="0" smtClean="0"/>
              <a:t> precursors</a:t>
            </a:r>
          </a:p>
          <a:p>
            <a:pPr marL="0" indent="0">
              <a:buNone/>
            </a:pPr>
            <a:r>
              <a:rPr lang="en-US" dirty="0" smtClean="0"/>
              <a:t>1000 Genome Phase 1: 54 in seed region; 115 in mature </a:t>
            </a:r>
            <a:r>
              <a:rPr lang="en-US" dirty="0" err="1" smtClean="0"/>
              <a:t>miRNA</a:t>
            </a:r>
            <a:r>
              <a:rPr lang="en-US" dirty="0" smtClean="0"/>
              <a:t> outside seed; 425 in precursors.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charset="2"/>
              <a:buChar char=""/>
            </a:pPr>
            <a:r>
              <a:rPr lang="en-US" dirty="0" smtClean="0"/>
              <a:t>Expression Data </a:t>
            </a:r>
          </a:p>
          <a:p>
            <a:pPr marL="0" indent="0">
              <a:buClr>
                <a:schemeClr val="accent3">
                  <a:lumMod val="75000"/>
                </a:schemeClr>
              </a:buClr>
              <a:buNone/>
            </a:pPr>
            <a:r>
              <a:rPr lang="en-US" dirty="0" smtClean="0"/>
              <a:t>HapMap3: 196 (43 CHB, 42 JPT, 56 CEU, 55YRI)</a:t>
            </a:r>
          </a:p>
          <a:p>
            <a:pPr marL="0" indent="0">
              <a:buClr>
                <a:schemeClr val="accent3">
                  <a:lumMod val="75000"/>
                </a:schemeClr>
              </a:buClr>
              <a:buNone/>
            </a:pPr>
            <a:r>
              <a:rPr lang="en-US" dirty="0" smtClean="0"/>
              <a:t>1000 Genome: 149 (32 CEU,41 CHB, 39 JPT,37YRI)</a:t>
            </a:r>
          </a:p>
          <a:p>
            <a:pPr marL="0" indent="0">
              <a:buClr>
                <a:schemeClr val="accent3">
                  <a:lumMod val="75000"/>
                </a:schemeClr>
              </a:buClr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371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2893</TotalTime>
  <Words>527</Words>
  <Application>Microsoft Macintosh PowerPoint</Application>
  <PresentationFormat>On-screen Show (4:3)</PresentationFormat>
  <Paragraphs>63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miRNA and its effect on variability of mRNA expression</vt:lpstr>
      <vt:lpstr>Introduction</vt:lpstr>
      <vt:lpstr>PowerPoint Presentation</vt:lpstr>
      <vt:lpstr>PowerPoint Presentation</vt:lpstr>
      <vt:lpstr>miRNA target genes show higher expression variation</vt:lpstr>
      <vt:lpstr>PowerPoint Presentation</vt:lpstr>
      <vt:lpstr>Synergistic effects of miRNA regulation</vt:lpstr>
      <vt:lpstr>Variations in miRNAs </vt:lpstr>
      <vt:lpstr>PowerPoint Presentation</vt:lpstr>
      <vt:lpstr>Genome wide association studies</vt:lpstr>
      <vt:lpstr>PowerPoint Presentation</vt:lpstr>
      <vt:lpstr>Variations in mRNAs </vt:lpstr>
      <vt:lpstr>PowerPoint Presentation</vt:lpstr>
      <vt:lpstr>PowerPoint Presentation</vt:lpstr>
      <vt:lpstr>miRNA and population differentiation </vt:lpstr>
      <vt:lpstr>PowerPoint Presentation</vt:lpstr>
      <vt:lpstr>Dual roles of miRNA on target genes during primate evolution</vt:lpstr>
      <vt:lpstr>PowerPoint Presentation</vt:lpstr>
      <vt:lpstr>PowerPoint Presentation</vt:lpstr>
      <vt:lpstr>Summary</vt:lpstr>
      <vt:lpstr>PowerPoint Presentation</vt:lpstr>
      <vt:lpstr>PowerPoint Presentation</vt:lpstr>
      <vt:lpstr>PowerPoint Presentation</vt:lpstr>
      <vt:lpstr>PowerPoint Presentation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Yao Fu</dc:creator>
  <cp:lastModifiedBy>Yao Fu</cp:lastModifiedBy>
  <cp:revision>95</cp:revision>
  <dcterms:created xsi:type="dcterms:W3CDTF">2012-07-22T15:42:59Z</dcterms:created>
  <dcterms:modified xsi:type="dcterms:W3CDTF">2012-07-24T15:56:17Z</dcterms:modified>
</cp:coreProperties>
</file>