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png" ContentType="image/png"/>
  <Override PartName="/docProps/core.xml" ContentType="application/vnd.openxmlformats-package.core-properties+xml"/>
  <Override PartName="/ppt/slides/slide9.xml" ContentType="application/vnd.openxmlformats-officedocument.presentationml.slide+xml"/>
  <Default Extension="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63" r:id="rId6"/>
    <p:sldId id="262" r:id="rId7"/>
    <p:sldId id="265" r:id="rId8"/>
    <p:sldId id="266" r:id="rId9"/>
    <p:sldId id="267" r:id="rId10"/>
    <p:sldId id="276" r:id="rId11"/>
    <p:sldId id="268" r:id="rId12"/>
    <p:sldId id="277" r:id="rId13"/>
    <p:sldId id="275" r:id="rId14"/>
    <p:sldId id="278" r:id="rId15"/>
    <p:sldId id="269" r:id="rId16"/>
    <p:sldId id="27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29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05" d="100"/>
          <a:sy n="105" d="100"/>
        </p:scale>
        <p:origin x="-9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28" Type="http://schemas.openxmlformats.org/officeDocument/2006/relationships/tableStyles" Target="tableStyles.xml"/><Relationship Id="rId26" Type="http://schemas.openxmlformats.org/officeDocument/2006/relationships/viewProps" Target="viewProp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2C23C-5824-654B-BDA8-E62991C1DCDC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5F65E-1D98-EB44-B822-3C72B4692C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65C1-1FB7-9546-AB7A-48F676F24B83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DE78-6E82-E341-8B4F-A0534033E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65C1-1FB7-9546-AB7A-48F676F24B83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DE78-6E82-E341-8B4F-A0534033E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65C1-1FB7-9546-AB7A-48F676F24B83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DE78-6E82-E341-8B4F-A0534033E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65C1-1FB7-9546-AB7A-48F676F24B83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DE78-6E82-E341-8B4F-A0534033E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65C1-1FB7-9546-AB7A-48F676F24B83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DE78-6E82-E341-8B4F-A0534033E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65C1-1FB7-9546-AB7A-48F676F24B83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DE78-6E82-E341-8B4F-A0534033E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65C1-1FB7-9546-AB7A-48F676F24B83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DE78-6E82-E341-8B4F-A0534033E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65C1-1FB7-9546-AB7A-48F676F24B83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DE78-6E82-E341-8B4F-A0534033E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65C1-1FB7-9546-AB7A-48F676F24B83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DE78-6E82-E341-8B4F-A0534033E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65C1-1FB7-9546-AB7A-48F676F24B83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DE78-6E82-E341-8B4F-A0534033E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65C1-1FB7-9546-AB7A-48F676F24B83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DE78-6E82-E341-8B4F-A0534033E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065C1-1FB7-9546-AB7A-48F676F24B83}" type="datetimeFigureOut">
              <a:rPr lang="en-US" smtClean="0"/>
              <a:pPr/>
              <a:t>7/24/12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EDE78-6E82-E341-8B4F-A0534033E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df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df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df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df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df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df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df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df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df"/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df"/><Relationship Id="rId3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Relationship Id="rId3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df"/><Relationship Id="rId5" Type="http://schemas.openxmlformats.org/officeDocument/2006/relationships/image" Target="../media/image4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Relationship Id="rId3" Type="http://schemas.openxmlformats.org/officeDocument/2006/relationships/image" Target="../media/image2.png"/><Relationship Id="rId6" Type="http://schemas.openxmlformats.org/officeDocument/2006/relationships/image" Target="../media/image5.pd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df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Relationship Id="rId3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df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 type specificity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FIG</a:t>
            </a:r>
          </a:p>
          <a:p>
            <a:r>
              <a:rPr lang="en-US" dirty="0" smtClean="0"/>
              <a:t>July 2012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2057400"/>
            <a:ext cx="81227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Proximal motifs: TF-binding motifs that are within 2.5kb of the TSS of genes</a:t>
            </a:r>
          </a:p>
          <a:p>
            <a:r>
              <a:rPr lang="en-US" dirty="0" smtClean="0"/>
              <a:t>Distal </a:t>
            </a:r>
            <a:r>
              <a:rPr lang="en-US" dirty="0" smtClean="0"/>
              <a:t>motifs: TF-binding motifs that </a:t>
            </a:r>
            <a:r>
              <a:rPr lang="en-US" dirty="0" smtClean="0"/>
              <a:t>are more than 2.5kb away from </a:t>
            </a:r>
            <a:r>
              <a:rPr lang="en-US" dirty="0" smtClean="0"/>
              <a:t>the TSS of genes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228600"/>
            <a:ext cx="8229600" cy="6400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086600" y="2057400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1103" t="10400" r="83627" b="80952"/>
              <a:stretch>
                <a:fillRect/>
              </a:stretch>
            </p:blipFill>
          </mc:Choice>
          <mc:Fallback>
            <p:blipFill>
              <a:blip r:embed="rId3"/>
              <a:srcRect l="11103" t="10400" r="83627" b="80952"/>
              <a:stretch>
                <a:fillRect/>
              </a:stretch>
            </p:blipFill>
          </mc:Fallback>
        </mc:AlternateContent>
        <p:spPr>
          <a:xfrm>
            <a:off x="2667000" y="1600200"/>
            <a:ext cx="1524000" cy="19453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448662" y="304800"/>
            <a:ext cx="5607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SNP DAF spectra for</a:t>
            </a:r>
            <a:r>
              <a:rPr lang="en-US" dirty="0" smtClean="0"/>
              <a:t> proximal motifs </a:t>
            </a:r>
            <a:r>
              <a:rPr lang="en-US" dirty="0" smtClean="0"/>
              <a:t>(lowest bin: DAF&lt;5%)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228600"/>
            <a:ext cx="8229600" cy="6400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86600" y="2057400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0934" t="10544" r="83334" b="82370"/>
              <a:stretch>
                <a:fillRect/>
              </a:stretch>
            </p:blipFill>
          </mc:Choice>
          <mc:Fallback>
            <p:blipFill>
              <a:blip r:embed="rId3"/>
              <a:srcRect l="10934" t="10544" r="83334" b="82370"/>
              <a:stretch>
                <a:fillRect/>
              </a:stretch>
            </p:blipFill>
          </mc:Fallback>
        </mc:AlternateContent>
        <p:spPr>
          <a:xfrm>
            <a:off x="3109270" y="2133600"/>
            <a:ext cx="1981200" cy="1905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448662" y="304800"/>
            <a:ext cx="529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SNP DAF spectra for</a:t>
            </a:r>
            <a:r>
              <a:rPr lang="en-US" dirty="0" smtClean="0"/>
              <a:t> distal motifs </a:t>
            </a:r>
            <a:r>
              <a:rPr lang="en-US" dirty="0" smtClean="0"/>
              <a:t>(lowest bin: DAF&lt;5%)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228600"/>
            <a:ext cx="8229600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86600" y="2057400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48662" y="304800"/>
            <a:ext cx="5730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SNP DAF spectra for</a:t>
            </a:r>
            <a:r>
              <a:rPr lang="en-US" dirty="0" smtClean="0"/>
              <a:t> </a:t>
            </a:r>
            <a:r>
              <a:rPr lang="en-US" dirty="0" smtClean="0"/>
              <a:t>proximal</a:t>
            </a:r>
            <a:r>
              <a:rPr lang="en-US" dirty="0" smtClean="0"/>
              <a:t> motifs </a:t>
            </a:r>
            <a:r>
              <a:rPr lang="en-US" dirty="0" smtClean="0"/>
              <a:t>(lowest bin: DAF</a:t>
            </a:r>
            <a:r>
              <a:rPr lang="en-US" dirty="0" smtClean="0"/>
              <a:t>&lt;0.5</a:t>
            </a:r>
            <a:r>
              <a:rPr lang="en-US" dirty="0" smtClean="0"/>
              <a:t>%)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228600"/>
            <a:ext cx="8229600" cy="6400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86600" y="2057400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48662" y="304800"/>
            <a:ext cx="5466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SNP DAF spectra for</a:t>
            </a:r>
            <a:r>
              <a:rPr lang="en-US" dirty="0" smtClean="0"/>
              <a:t> distal motifs </a:t>
            </a:r>
            <a:r>
              <a:rPr lang="en-US" dirty="0" smtClean="0"/>
              <a:t>(lowest bin: DAF</a:t>
            </a:r>
            <a:r>
              <a:rPr lang="en-US" dirty="0" smtClean="0"/>
              <a:t>&lt;0.5</a:t>
            </a:r>
            <a:r>
              <a:rPr lang="en-US" dirty="0" smtClean="0"/>
              <a:t>%)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228600"/>
            <a:ext cx="8229600" cy="640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9270" y="45720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Proximal motifs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533400"/>
            <a:ext cx="8229600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53340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Distal motifs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228600"/>
            <a:ext cx="8229600" cy="640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9270" y="45720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Proximal motifs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71600" y="228600"/>
            <a:ext cx="640080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00026" y="501134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Distal motifs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228600"/>
            <a:ext cx="822960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1143000"/>
            <a:ext cx="1636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Distal+proximal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05150" y="1981200"/>
            <a:ext cx="146685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28948" y="2362200"/>
            <a:ext cx="1257301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14750" y="2822576"/>
            <a:ext cx="5715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48050" y="3276600"/>
            <a:ext cx="112395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695450" y="2209800"/>
            <a:ext cx="5638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33550" y="3051176"/>
            <a:ext cx="5638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95450" y="3503612"/>
            <a:ext cx="5638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33550" y="2590800"/>
            <a:ext cx="5638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95450" y="3962400"/>
            <a:ext cx="5638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229350" y="3735388"/>
            <a:ext cx="609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92333" y="2053076"/>
            <a:ext cx="1169098" cy="1990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i="1" dirty="0" smtClean="0"/>
              <a:t>GM12878</a:t>
            </a:r>
          </a:p>
          <a:p>
            <a:pPr>
              <a:spcAft>
                <a:spcPts val="1000"/>
              </a:spcAft>
            </a:pPr>
            <a:r>
              <a:rPr lang="en-US" i="1" dirty="0" smtClean="0"/>
              <a:t>H1-hESC</a:t>
            </a:r>
          </a:p>
          <a:p>
            <a:pPr>
              <a:spcAft>
                <a:spcPts val="1000"/>
              </a:spcAft>
            </a:pPr>
            <a:r>
              <a:rPr lang="en-US" i="1" dirty="0" smtClean="0"/>
              <a:t>HeLa-S3</a:t>
            </a:r>
          </a:p>
          <a:p>
            <a:pPr>
              <a:spcAft>
                <a:spcPts val="1000"/>
              </a:spcAft>
            </a:pPr>
            <a:r>
              <a:rPr lang="en-US" i="1" dirty="0" smtClean="0"/>
              <a:t>HepG2</a:t>
            </a:r>
          </a:p>
          <a:p>
            <a:pPr>
              <a:spcAft>
                <a:spcPts val="1000"/>
              </a:spcAft>
            </a:pPr>
            <a:r>
              <a:rPr lang="en-US" i="1" dirty="0" smtClean="0"/>
              <a:t>K562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70B3-13CD-1742-92A5-E20E0E35659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732881" y="224135"/>
            <a:ext cx="451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Cell type specific TF-binding motifs</a:t>
            </a:r>
            <a:endParaRPr lang="en-US" sz="24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695450" y="4572000"/>
            <a:ext cx="5638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962399" y="4343400"/>
            <a:ext cx="100584" cy="228600"/>
          </a:xfrm>
          <a:prstGeom prst="rect">
            <a:avLst/>
          </a:prstGeom>
          <a:solidFill>
            <a:srgbClr val="FF02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553200" y="4343400"/>
            <a:ext cx="100584" cy="228600"/>
          </a:xfrm>
          <a:prstGeom prst="rect">
            <a:avLst/>
          </a:prstGeom>
          <a:solidFill>
            <a:srgbClr val="FF02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0" y="4343400"/>
            <a:ext cx="178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TF-binding motif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81908" y="4648200"/>
            <a:ext cx="1962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cell-type nonspecific</a:t>
            </a:r>
          </a:p>
          <a:p>
            <a:pPr algn="ctr"/>
            <a:r>
              <a:rPr lang="en-US" dirty="0" smtClean="0"/>
              <a:t>(in 2-5 cell types)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791200" y="4648200"/>
            <a:ext cx="15087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cell-type</a:t>
            </a:r>
          </a:p>
          <a:p>
            <a:pPr algn="ctr"/>
            <a:r>
              <a:rPr lang="en-US" dirty="0" smtClean="0"/>
              <a:t>specific</a:t>
            </a:r>
          </a:p>
          <a:p>
            <a:pPr algn="ctr"/>
            <a:r>
              <a:rPr lang="en-US" dirty="0" smtClean="0"/>
              <a:t>(in 1 cell type)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228600"/>
            <a:ext cx="822960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7200" y="773668"/>
            <a:ext cx="1636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Distal+proximal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0"/>
            <a:ext cx="8229600" cy="6400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600" y="674132"/>
            <a:ext cx="457200" cy="39266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800100" y="2095500"/>
            <a:ext cx="3200400" cy="11430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28799" y="674132"/>
            <a:ext cx="1143002" cy="84986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70B3-13CD-1742-92A5-E20E0E35659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48662" y="304800"/>
            <a:ext cx="5780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SNP DAF spectra for TF-binding motifs (lowest bin: DAF&lt;5%)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t="14286" r="47222" b="23870"/>
              <a:stretch>
                <a:fillRect/>
              </a:stretch>
            </p:blipFill>
          </mc:Choice>
          <mc:Fallback>
            <p:blipFill>
              <a:blip r:embed="rId5"/>
              <a:srcRect t="14286" r="47222" b="23870"/>
              <a:stretch>
                <a:fillRect/>
              </a:stretch>
            </p:blipFill>
          </mc:Fallback>
        </mc:AlternateContent>
        <p:spPr>
          <a:xfrm>
            <a:off x="2971800" y="1524000"/>
            <a:ext cx="30099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0"/>
            <a:ext cx="8229600" cy="6400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600" y="674132"/>
            <a:ext cx="457200" cy="39266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800100" y="2095500"/>
            <a:ext cx="3200400" cy="11430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28799" y="674132"/>
            <a:ext cx="1143002" cy="84986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70B3-13CD-1742-92A5-E20E0E35659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t="14286" r="47222" b="23870"/>
              <a:stretch>
                <a:fillRect/>
              </a:stretch>
            </p:blipFill>
          </mc:Choice>
          <mc:Fallback>
            <p:blipFill>
              <a:blip r:embed="rId5"/>
              <a:srcRect t="14286" r="47222" b="23870"/>
              <a:stretch>
                <a:fillRect/>
              </a:stretch>
            </p:blipFill>
          </mc:Fallback>
        </mc:AlternateContent>
        <p:spPr>
          <a:xfrm>
            <a:off x="2971800" y="1524000"/>
            <a:ext cx="30099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 t="13216" r="47222" b="24672"/>
              <a:stretch>
                <a:fillRect/>
              </a:stretch>
            </p:blipFill>
          </mc:Choice>
          <mc:Fallback>
            <p:blipFill>
              <a:blip r:embed="rId7"/>
              <a:srcRect t="13216" r="47222" b="24672"/>
              <a:stretch>
                <a:fillRect/>
              </a:stretch>
            </p:blipFill>
          </mc:Fallback>
        </mc:AlternateContent>
        <p:spPr>
          <a:xfrm>
            <a:off x="6147042" y="1481328"/>
            <a:ext cx="2996958" cy="2743200"/>
          </a:xfrm>
          <a:prstGeom prst="rect">
            <a:avLst/>
          </a:prstGeom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6971760" y="2590800"/>
            <a:ext cx="724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peaks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48662" y="304800"/>
            <a:ext cx="5780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SNP DAF spectra for TF-binding motifs (lowest bin: DAF&lt;5%)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228600"/>
            <a:ext cx="8229600" cy="6400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70B3-13CD-1742-92A5-E20E0E35659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48662" y="304800"/>
            <a:ext cx="5955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SNP DAF spectra for TF-binding motifs (lowest bin: DAF&lt;0.5%)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228600"/>
            <a:ext cx="8229600" cy="640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6140" t="6961" r="60266" b="54762"/>
              <a:stretch>
                <a:fillRect/>
              </a:stretch>
            </p:blipFill>
          </mc:Choice>
          <mc:Fallback>
            <p:blipFill>
              <a:blip r:embed="rId5"/>
              <a:srcRect l="6140" t="6961" r="60266" b="54762"/>
              <a:stretch>
                <a:fillRect/>
              </a:stretch>
            </p:blipFill>
          </mc:Fallback>
        </mc:AlternateContent>
        <p:spPr>
          <a:xfrm>
            <a:off x="3711211" y="758952"/>
            <a:ext cx="2918189" cy="23520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70B3-13CD-1742-92A5-E20E0E35659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37586" y="1905000"/>
            <a:ext cx="63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peak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8662" y="304800"/>
            <a:ext cx="5955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SNP DAF spectra for TF-binding motifs (lowest bin: DAF&lt;0.5%)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37851" y="685800"/>
            <a:ext cx="1029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DAF&lt;0.5%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70B3-13CD-1742-92A5-E20E0E356596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38200" y="1397000"/>
          <a:ext cx="7162800" cy="4394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800"/>
                <a:gridCol w="1193800"/>
                <a:gridCol w="1193800"/>
                <a:gridCol w="1193800"/>
                <a:gridCol w="1193800"/>
                <a:gridCol w="1193800"/>
              </a:tblGrid>
              <a:tr h="9654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Helvetica"/>
                          <a:cs typeface="Helvetica"/>
                        </a:rPr>
                        <a:t>Cell Type</a:t>
                      </a:r>
                      <a:endParaRPr lang="en-US" sz="1400" b="0" i="0" u="none" strike="noStrike" dirty="0">
                        <a:latin typeface="Helvetica"/>
                        <a:cs typeface="Helvetic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Helvetica"/>
                          <a:cs typeface="Helvetica"/>
                        </a:rPr>
                        <a:t>Total bp</a:t>
                      </a:r>
                      <a:endParaRPr lang="en-US" sz="1400" b="0" i="0" u="none" strike="noStrike" dirty="0">
                        <a:latin typeface="Helvetica"/>
                        <a:cs typeface="Helvetic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Helvetica"/>
                          <a:cs typeface="Helvetica"/>
                        </a:rPr>
                        <a:t>#</a:t>
                      </a:r>
                      <a:r>
                        <a:rPr lang="en-US" sz="1400" b="0" i="0" u="none" strike="noStrike" baseline="0" dirty="0" smtClean="0">
                          <a:latin typeface="Helvetica"/>
                          <a:cs typeface="Helvetica"/>
                        </a:rPr>
                        <a:t> </a:t>
                      </a:r>
                      <a:r>
                        <a:rPr lang="en-US" sz="1400" b="0" i="0" u="none" strike="noStrike" dirty="0" smtClean="0">
                          <a:latin typeface="Helvetica"/>
                          <a:cs typeface="Helvetica"/>
                        </a:rPr>
                        <a:t>GERP</a:t>
                      </a:r>
                      <a:r>
                        <a:rPr lang="en-US" sz="1400" b="0" i="0" u="none" strike="noStrike" baseline="0" dirty="0" smtClean="0">
                          <a:latin typeface="Helvetica"/>
                          <a:cs typeface="Helvetica"/>
                        </a:rPr>
                        <a:t> </a:t>
                      </a:r>
                      <a:r>
                        <a:rPr lang="en-US" sz="1400" b="0" i="0" u="none" strike="noStrike" dirty="0" smtClean="0">
                          <a:latin typeface="Helvetica"/>
                          <a:cs typeface="Helvetica"/>
                        </a:rPr>
                        <a:t>Sites</a:t>
                      </a:r>
                      <a:endParaRPr lang="en-US" sz="1400" b="0" i="0" u="none" strike="noStrike" dirty="0">
                        <a:latin typeface="Helvetica"/>
                        <a:cs typeface="Helvetic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Helvetica"/>
                          <a:cs typeface="Helvetica"/>
                        </a:rPr>
                        <a:t>Fraction of</a:t>
                      </a:r>
                      <a:r>
                        <a:rPr lang="en-US" sz="1400" b="0" i="0" u="none" strike="noStrike" baseline="0" dirty="0" smtClean="0">
                          <a:latin typeface="Helvetica"/>
                          <a:cs typeface="Helvetica"/>
                        </a:rPr>
                        <a:t> </a:t>
                      </a:r>
                      <a:r>
                        <a:rPr lang="en-US" sz="1400" b="0" i="0" u="none" strike="noStrike" dirty="0" smtClean="0">
                          <a:latin typeface="Helvetica"/>
                          <a:cs typeface="Helvetica"/>
                        </a:rPr>
                        <a:t>GERP</a:t>
                      </a:r>
                      <a:r>
                        <a:rPr lang="en-US" sz="1400" b="0" i="0" u="none" strike="noStrike" baseline="0" dirty="0" smtClean="0">
                          <a:latin typeface="Helvetica"/>
                          <a:cs typeface="Helvetica"/>
                        </a:rPr>
                        <a:t> </a:t>
                      </a:r>
                      <a:r>
                        <a:rPr lang="en-US" sz="1400" b="0" i="0" u="none" strike="noStrike" dirty="0" smtClean="0">
                          <a:latin typeface="Helvetica"/>
                          <a:cs typeface="Helvetica"/>
                        </a:rPr>
                        <a:t>sites</a:t>
                      </a:r>
                      <a:endParaRPr lang="en-US" sz="1400" b="0" i="0" u="none" strike="noStrike" dirty="0">
                        <a:latin typeface="Helvetica"/>
                        <a:cs typeface="Helvetic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Helvetica"/>
                          <a:cs typeface="Helvetica"/>
                        </a:rPr>
                        <a:t>Average</a:t>
                      </a:r>
                      <a:r>
                        <a:rPr lang="en-US" sz="1400" b="0" i="0" u="none" strike="noStrike" baseline="0" dirty="0" smtClean="0">
                          <a:latin typeface="Helvetica"/>
                          <a:cs typeface="Helvetica"/>
                        </a:rPr>
                        <a:t> </a:t>
                      </a:r>
                      <a:r>
                        <a:rPr lang="en-US" sz="1400" b="0" i="0" u="none" strike="noStrike" dirty="0" smtClean="0">
                          <a:latin typeface="Helvetica"/>
                          <a:cs typeface="Helvetica"/>
                        </a:rPr>
                        <a:t>GERP</a:t>
                      </a:r>
                      <a:endParaRPr lang="en-US" sz="1400" b="0" i="0" u="none" strike="noStrike" dirty="0">
                        <a:latin typeface="Helvetica"/>
                        <a:cs typeface="Helvetic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Helvetica"/>
                          <a:cs typeface="Helvetica"/>
                        </a:rPr>
                        <a:t>Fraction of</a:t>
                      </a:r>
                      <a:r>
                        <a:rPr lang="en-US" sz="1400" b="0" i="0" u="none" strike="noStrike" baseline="0" dirty="0" smtClean="0">
                          <a:latin typeface="Helvetica"/>
                          <a:cs typeface="Helvetica"/>
                        </a:rPr>
                        <a:t> </a:t>
                      </a:r>
                      <a:r>
                        <a:rPr lang="en-US" sz="1400" b="0" i="0" u="none" strike="noStrike" dirty="0" smtClean="0">
                          <a:latin typeface="Helvetica"/>
                          <a:cs typeface="Helvetica"/>
                        </a:rPr>
                        <a:t>Conserved</a:t>
                      </a:r>
                      <a:r>
                        <a:rPr lang="en-US" sz="1400" b="0" i="0" u="none" strike="noStrike" baseline="0" dirty="0" smtClean="0">
                          <a:latin typeface="Helvetica"/>
                          <a:cs typeface="Helvetica"/>
                        </a:rPr>
                        <a:t> </a:t>
                      </a:r>
                      <a:r>
                        <a:rPr lang="en-US" sz="1400" b="0" i="0" u="none" strike="noStrike" dirty="0" smtClean="0">
                          <a:latin typeface="Helvetica"/>
                          <a:cs typeface="Helvetica"/>
                        </a:rPr>
                        <a:t>Sites (</a:t>
                      </a:r>
                      <a:r>
                        <a:rPr lang="en-US" sz="1400" b="0" i="0" u="none" strike="noStrike" dirty="0">
                          <a:latin typeface="Helvetica"/>
                          <a:cs typeface="Helvetica"/>
                        </a:rPr>
                        <a:t>GERP&gt;2)</a:t>
                      </a:r>
                    </a:p>
                  </a:txBody>
                  <a:tcPr marL="12700" marR="12700" marT="12700" marB="0" anchor="b"/>
                </a:tc>
              </a:tr>
              <a:tr h="489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Helvetica"/>
                          <a:cs typeface="Helvetica"/>
                        </a:rPr>
                        <a:t>1 cell type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1387567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114391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0.082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-0.035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0.242</a:t>
                      </a:r>
                    </a:p>
                  </a:txBody>
                  <a:tcPr marL="12700" marR="12700" marT="12700" marB="0" anchor="b"/>
                </a:tc>
              </a:tr>
              <a:tr h="489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2 cell types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454408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38585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0.085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0.116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0.270</a:t>
                      </a:r>
                    </a:p>
                  </a:txBody>
                  <a:tcPr marL="12700" marR="12700" marT="12700" marB="0" anchor="b"/>
                </a:tc>
              </a:tr>
              <a:tr h="489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3 cell types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323490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27177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0.084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0.323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0.306</a:t>
                      </a:r>
                    </a:p>
                  </a:txBody>
                  <a:tcPr marL="12700" marR="12700" marT="12700" marB="0" anchor="b"/>
                </a:tc>
              </a:tr>
              <a:tr h="489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4 cell types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334492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28190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0.084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0.511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0.347</a:t>
                      </a:r>
                    </a:p>
                  </a:txBody>
                  <a:tcPr marL="12700" marR="12700" marT="12700" marB="0" anchor="b"/>
                </a:tc>
              </a:tr>
              <a:tr h="489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5 cell types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715762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65588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0.092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0.757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0.402</a:t>
                      </a:r>
                    </a:p>
                  </a:txBody>
                  <a:tcPr marL="12700" marR="12700" marT="12700" marB="0" anchor="b"/>
                </a:tc>
              </a:tr>
              <a:tr h="489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spec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4553866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393707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0.086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0.055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0.263</a:t>
                      </a:r>
                    </a:p>
                  </a:txBody>
                  <a:tcPr marL="12700" marR="12700" marT="12700" marB="0" anchor="b"/>
                </a:tc>
              </a:tr>
              <a:tr h="489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non-spec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2230478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192816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0.086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0.295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Helvetica"/>
                          <a:cs typeface="Helvetica"/>
                        </a:rPr>
                        <a:t>0.304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17552" y="609600"/>
            <a:ext cx="5292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GERP scores for different cell types – TF-binding motifs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7147169" y="3564975"/>
            <a:ext cx="23188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5400000">
            <a:off x="8000382" y="3418806"/>
            <a:ext cx="1132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70B3-13CD-1742-92A5-E20E0E356596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38198" y="1397000"/>
          <a:ext cx="7848603" cy="5031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067"/>
                <a:gridCol w="872067"/>
                <a:gridCol w="872067"/>
                <a:gridCol w="872067"/>
                <a:gridCol w="872067"/>
                <a:gridCol w="973667"/>
                <a:gridCol w="914400"/>
                <a:gridCol w="728134"/>
                <a:gridCol w="872067"/>
              </a:tblGrid>
              <a:tr h="7366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latin typeface="Helvetica"/>
                          <a:cs typeface="Helvetica"/>
                        </a:rPr>
                        <a:t>Cell Type</a:t>
                      </a:r>
                    </a:p>
                    <a:p>
                      <a:pPr algn="ctr" fontAlgn="b"/>
                      <a:endParaRPr lang="en-US" sz="1600" b="1" i="0" u="none" strike="noStrike" dirty="0" smtClean="0">
                        <a:latin typeface="Helvetica"/>
                        <a:cs typeface="Helvetica"/>
                      </a:endParaRPr>
                    </a:p>
                    <a:p>
                      <a:pPr algn="ctr" fontAlgn="b"/>
                      <a:endParaRPr lang="en-US" sz="1600" b="1" i="0" u="none" strike="noStrike" dirty="0" smtClean="0">
                        <a:latin typeface="Helvetica"/>
                        <a:cs typeface="Helvetica"/>
                      </a:endParaRPr>
                    </a:p>
                  </a:txBody>
                  <a:tcPr marL="12700" marR="12700" marT="12700" marB="0" anchor="b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Helvetica"/>
                          <a:cs typeface="Helvetica"/>
                        </a:rPr>
                        <a:t>TF-binding</a:t>
                      </a:r>
                      <a:r>
                        <a:rPr lang="en-US" sz="1600" b="1" baseline="0" dirty="0" smtClean="0">
                          <a:latin typeface="Helvetica"/>
                          <a:cs typeface="Helvetica"/>
                        </a:rPr>
                        <a:t> motifs</a:t>
                      </a:r>
                    </a:p>
                    <a:p>
                      <a:pPr algn="ctr"/>
                      <a:endParaRPr lang="en-US" sz="1600" b="1" baseline="0" dirty="0" smtClean="0">
                        <a:latin typeface="Helvetica"/>
                        <a:cs typeface="Helvetica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latin typeface="Helvetica"/>
                          <a:cs typeface="Helvetica"/>
                        </a:rPr>
                        <a:t>TF-binding peaks</a:t>
                      </a:r>
                    </a:p>
                    <a:p>
                      <a:pPr algn="ctr" fontAlgn="b"/>
                      <a:endParaRPr lang="en-US" sz="1600" b="1" i="0" u="none" strike="noStrike" dirty="0" smtClean="0">
                        <a:latin typeface="Helvetica"/>
                        <a:cs typeface="Helvetica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Helvetica"/>
                        <a:cs typeface="Helvetica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Helvetica"/>
                        <a:cs typeface="Helvetica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Helvetica"/>
                        <a:cs typeface="Helvetica"/>
                      </a:endParaRPr>
                    </a:p>
                  </a:txBody>
                  <a:tcPr marL="12700" marR="12700" marT="12700" marB="0" anchor="b"/>
                </a:tc>
              </a:tr>
              <a:tr h="753110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Helvetica"/>
                        <a:cs typeface="Helvetic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Helvetica"/>
                          <a:cs typeface="Helvetica"/>
                        </a:rPr>
                        <a:t>Total bp</a:t>
                      </a:r>
                    </a:p>
                    <a:p>
                      <a:pPr algn="ctr" fontAlgn="b"/>
                      <a:endParaRPr lang="en-US" sz="1400" b="0" i="0" u="none" strike="noStrike" dirty="0">
                        <a:latin typeface="Helvetica"/>
                        <a:cs typeface="Helvetic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Helvetica"/>
                          <a:cs typeface="Helvetica"/>
                        </a:rPr>
                        <a:t>#</a:t>
                      </a:r>
                      <a:r>
                        <a:rPr lang="en-US" sz="1400" b="0" i="0" u="none" strike="noStrike" baseline="0" dirty="0" smtClean="0">
                          <a:latin typeface="Helvetica"/>
                          <a:cs typeface="Helvetica"/>
                        </a:rPr>
                        <a:t> </a:t>
                      </a:r>
                      <a:r>
                        <a:rPr lang="en-US" sz="1400" b="0" i="0" u="none" strike="noStrike" dirty="0" smtClean="0">
                          <a:latin typeface="Helvetica"/>
                          <a:cs typeface="Helvetica"/>
                        </a:rPr>
                        <a:t>GERP</a:t>
                      </a:r>
                      <a:r>
                        <a:rPr lang="en-US" sz="1400" b="0" i="0" u="none" strike="noStrike" baseline="0" dirty="0" smtClean="0">
                          <a:latin typeface="Helvetica"/>
                          <a:cs typeface="Helvetica"/>
                        </a:rPr>
                        <a:t> </a:t>
                      </a:r>
                      <a:r>
                        <a:rPr lang="en-US" sz="1400" b="0" i="0" u="none" strike="noStrike" dirty="0" smtClean="0">
                          <a:latin typeface="Helvetica"/>
                          <a:cs typeface="Helvetica"/>
                        </a:rPr>
                        <a:t>Sites</a:t>
                      </a:r>
                    </a:p>
                    <a:p>
                      <a:pPr algn="ctr" fontAlgn="b"/>
                      <a:endParaRPr lang="en-US" sz="1400" b="0" i="0" u="none" strike="noStrike" dirty="0">
                        <a:latin typeface="Helvetica"/>
                        <a:cs typeface="Helvetic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Helvetica"/>
                          <a:cs typeface="Helvetica"/>
                        </a:rPr>
                        <a:t>Average</a:t>
                      </a:r>
                      <a:r>
                        <a:rPr lang="en-US" sz="1400" b="0" i="0" u="none" strike="noStrike" baseline="0" dirty="0" smtClean="0">
                          <a:latin typeface="Helvetica"/>
                          <a:cs typeface="Helvetica"/>
                        </a:rPr>
                        <a:t> </a:t>
                      </a:r>
                      <a:r>
                        <a:rPr lang="en-US" sz="1400" b="0" i="0" u="none" strike="noStrike" dirty="0" smtClean="0">
                          <a:latin typeface="Helvetica"/>
                          <a:cs typeface="Helvetica"/>
                        </a:rPr>
                        <a:t>GERP</a:t>
                      </a:r>
                    </a:p>
                    <a:p>
                      <a:pPr algn="ctr" fontAlgn="b"/>
                      <a:endParaRPr lang="en-US" sz="1400" b="0" i="0" u="none" strike="noStrike" dirty="0">
                        <a:latin typeface="Helvetica"/>
                        <a:cs typeface="Helvetic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 smtClean="0">
                          <a:latin typeface="Helvetica"/>
                          <a:cs typeface="Helvetica"/>
                        </a:rPr>
                        <a:t>Frac</a:t>
                      </a:r>
                      <a:r>
                        <a:rPr lang="en-US" sz="1400" b="0" i="0" u="none" strike="noStrike" dirty="0" smtClean="0">
                          <a:latin typeface="Helvetica"/>
                          <a:cs typeface="Helvetica"/>
                        </a:rPr>
                        <a:t>. of</a:t>
                      </a:r>
                      <a:r>
                        <a:rPr lang="en-US" sz="1400" b="0" i="0" u="none" strike="noStrike" baseline="0" dirty="0" smtClean="0">
                          <a:latin typeface="Helvetica"/>
                          <a:cs typeface="Helvetica"/>
                        </a:rPr>
                        <a:t> c</a:t>
                      </a:r>
                      <a:r>
                        <a:rPr lang="en-US" sz="1400" b="0" i="0" u="none" strike="noStrike" dirty="0" smtClean="0">
                          <a:latin typeface="Helvetica"/>
                          <a:cs typeface="Helvetica"/>
                        </a:rPr>
                        <a:t>onserved</a:t>
                      </a:r>
                      <a:r>
                        <a:rPr lang="en-US" sz="1400" b="0" i="0" u="none" strike="noStrike" baseline="0" dirty="0" smtClean="0">
                          <a:latin typeface="Helvetica"/>
                          <a:cs typeface="Helvetica"/>
                        </a:rPr>
                        <a:t> </a:t>
                      </a:r>
                      <a:r>
                        <a:rPr lang="en-US" sz="1400" b="0" i="0" u="none" strike="noStrike" dirty="0" smtClean="0">
                          <a:latin typeface="Helvetica"/>
                          <a:cs typeface="Helvetica"/>
                        </a:rPr>
                        <a:t>Sites (</a:t>
                      </a:r>
                      <a:r>
                        <a:rPr lang="en-US" sz="1400" b="0" i="0" u="none" strike="noStrike" dirty="0">
                          <a:latin typeface="Helvetica"/>
                          <a:cs typeface="Helvetica"/>
                        </a:rPr>
                        <a:t>GERP&gt;2)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Helvetica"/>
                          <a:cs typeface="Helvetica"/>
                        </a:rPr>
                        <a:t>Total bp</a:t>
                      </a:r>
                    </a:p>
                    <a:p>
                      <a:pPr algn="ctr" fontAlgn="b"/>
                      <a:endParaRPr lang="en-US" sz="1400" b="0" i="0" u="none" strike="noStrike" dirty="0">
                        <a:latin typeface="Helvetica"/>
                        <a:cs typeface="Helvetic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Helvetica"/>
                          <a:cs typeface="Helvetica"/>
                        </a:rPr>
                        <a:t>#</a:t>
                      </a:r>
                      <a:r>
                        <a:rPr lang="en-US" sz="1400" b="0" i="0" u="none" strike="noStrike" baseline="0" dirty="0" smtClean="0">
                          <a:latin typeface="Helvetica"/>
                          <a:cs typeface="Helvetica"/>
                        </a:rPr>
                        <a:t> </a:t>
                      </a:r>
                      <a:r>
                        <a:rPr lang="en-US" sz="1400" b="0" i="0" u="none" strike="noStrike" dirty="0" smtClean="0">
                          <a:latin typeface="Helvetica"/>
                          <a:cs typeface="Helvetica"/>
                        </a:rPr>
                        <a:t>GERP</a:t>
                      </a:r>
                      <a:r>
                        <a:rPr lang="en-US" sz="1400" b="0" i="0" u="none" strike="noStrike" baseline="0" dirty="0" smtClean="0">
                          <a:latin typeface="Helvetica"/>
                          <a:cs typeface="Helvetica"/>
                        </a:rPr>
                        <a:t> </a:t>
                      </a:r>
                      <a:r>
                        <a:rPr lang="en-US" sz="1400" b="0" i="0" u="none" strike="noStrike" dirty="0" smtClean="0">
                          <a:latin typeface="Helvetica"/>
                          <a:cs typeface="Helvetica"/>
                        </a:rPr>
                        <a:t>Sites</a:t>
                      </a:r>
                    </a:p>
                    <a:p>
                      <a:pPr algn="ctr" fontAlgn="b"/>
                      <a:endParaRPr lang="en-US" sz="1400" b="0" i="0" u="none" strike="noStrike" dirty="0">
                        <a:latin typeface="Helvetica"/>
                        <a:cs typeface="Helvetic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Helvetica"/>
                          <a:cs typeface="Helvetica"/>
                        </a:rPr>
                        <a:t>Average</a:t>
                      </a:r>
                      <a:r>
                        <a:rPr lang="en-US" sz="1400" b="0" i="0" u="none" strike="noStrike" baseline="0" dirty="0" smtClean="0">
                          <a:latin typeface="Helvetica"/>
                          <a:cs typeface="Helvetica"/>
                        </a:rPr>
                        <a:t> </a:t>
                      </a:r>
                      <a:r>
                        <a:rPr lang="en-US" sz="1400" b="0" i="0" u="none" strike="noStrike" dirty="0" smtClean="0">
                          <a:latin typeface="Helvetica"/>
                          <a:cs typeface="Helvetica"/>
                        </a:rPr>
                        <a:t>GERP</a:t>
                      </a:r>
                    </a:p>
                    <a:p>
                      <a:pPr algn="ctr" fontAlgn="b"/>
                      <a:endParaRPr lang="en-US" sz="1400" b="0" i="0" u="none" strike="noStrike" dirty="0">
                        <a:latin typeface="Helvetica"/>
                        <a:cs typeface="Helvetic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 smtClean="0">
                          <a:latin typeface="Helvetica"/>
                          <a:cs typeface="Helvetica"/>
                        </a:rPr>
                        <a:t>Frac</a:t>
                      </a:r>
                      <a:r>
                        <a:rPr lang="en-US" sz="1400" b="0" i="0" u="none" strike="noStrike" dirty="0" smtClean="0">
                          <a:latin typeface="Helvetica"/>
                          <a:cs typeface="Helvetica"/>
                        </a:rPr>
                        <a:t>. of</a:t>
                      </a:r>
                      <a:r>
                        <a:rPr lang="en-US" sz="1400" b="0" i="0" u="none" strike="noStrike" baseline="0" dirty="0" smtClean="0">
                          <a:latin typeface="Helvetica"/>
                          <a:cs typeface="Helvetica"/>
                        </a:rPr>
                        <a:t> c</a:t>
                      </a:r>
                      <a:r>
                        <a:rPr lang="en-US" sz="1400" b="0" i="0" u="none" strike="noStrike" dirty="0" smtClean="0">
                          <a:latin typeface="Helvetica"/>
                          <a:cs typeface="Helvetica"/>
                        </a:rPr>
                        <a:t>onserved</a:t>
                      </a:r>
                      <a:r>
                        <a:rPr lang="en-US" sz="1400" b="0" i="0" u="none" strike="noStrike" baseline="0" dirty="0" smtClean="0">
                          <a:latin typeface="Helvetica"/>
                          <a:cs typeface="Helvetica"/>
                        </a:rPr>
                        <a:t> </a:t>
                      </a:r>
                      <a:r>
                        <a:rPr lang="en-US" sz="1400" b="0" i="0" u="none" strike="noStrike" dirty="0" smtClean="0">
                          <a:latin typeface="Helvetica"/>
                          <a:cs typeface="Helvetica"/>
                        </a:rPr>
                        <a:t>Sites (</a:t>
                      </a:r>
                      <a:r>
                        <a:rPr lang="en-US" sz="1400" b="0" i="0" u="none" strike="noStrike" dirty="0">
                          <a:latin typeface="Helvetica"/>
                          <a:cs typeface="Helvetica"/>
                        </a:rPr>
                        <a:t>GERP&gt;2)</a:t>
                      </a:r>
                    </a:p>
                  </a:txBody>
                  <a:tcPr marL="12700" marR="12700" marT="12700" marB="0" anchor="b"/>
                </a:tc>
              </a:tr>
              <a:tr h="489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Helvetica"/>
                          <a:cs typeface="Helvetica"/>
                        </a:rPr>
                        <a:t>1 cell type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1387567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114391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-0.035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0.242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Helvetica"/>
                          <a:cs typeface="Helvetica"/>
                        </a:rPr>
                        <a:t>110736491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9264821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Helvetica"/>
                          <a:cs typeface="Helvetica"/>
                        </a:rPr>
                        <a:t>-0.253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0.171</a:t>
                      </a:r>
                    </a:p>
                  </a:txBody>
                  <a:tcPr marL="12700" marR="12700" marT="12700" marB="0" anchor="ctr" anchorCtr="1"/>
                </a:tc>
              </a:tr>
              <a:tr h="489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2 cell types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Helvetica"/>
                          <a:cs typeface="Helvetica"/>
                        </a:rPr>
                        <a:t>454408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Helvetica"/>
                          <a:cs typeface="Helvetica"/>
                        </a:rPr>
                        <a:t>38585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0.116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0.270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Helvetica"/>
                          <a:cs typeface="Helvetica"/>
                        </a:rPr>
                        <a:t>45487895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3932120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Helvetica"/>
                          <a:cs typeface="Helvetica"/>
                        </a:rPr>
                        <a:t>-0.249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0.184</a:t>
                      </a:r>
                    </a:p>
                  </a:txBody>
                  <a:tcPr marL="12700" marR="12700" marT="12700" marB="0" anchor="ctr" anchorCtr="1"/>
                </a:tc>
              </a:tr>
              <a:tr h="489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3 cell types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323490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27177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0.323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Helvetica"/>
                          <a:cs typeface="Helvetica"/>
                        </a:rPr>
                        <a:t>0.306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30542641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Helvetica"/>
                          <a:cs typeface="Helvetica"/>
                        </a:rPr>
                        <a:t>2746570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Helvetica"/>
                          <a:cs typeface="Helvetica"/>
                        </a:rPr>
                        <a:t>-0.260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0.183</a:t>
                      </a:r>
                    </a:p>
                  </a:txBody>
                  <a:tcPr marL="12700" marR="12700" marT="12700" marB="0" anchor="ctr" anchorCtr="1"/>
                </a:tc>
              </a:tr>
              <a:tr h="489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4 cell types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334492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28190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0.511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0.347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Helvetica"/>
                          <a:cs typeface="Helvetica"/>
                        </a:rPr>
                        <a:t>30491600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Helvetica"/>
                          <a:cs typeface="Helvetica"/>
                        </a:rPr>
                        <a:t>2764610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Helvetica"/>
                          <a:cs typeface="Helvetica"/>
                        </a:rPr>
                        <a:t>-0.256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0.193</a:t>
                      </a:r>
                    </a:p>
                  </a:txBody>
                  <a:tcPr marL="12700" marR="12700" marT="12700" marB="0" anchor="ctr" anchorCtr="1"/>
                </a:tc>
              </a:tr>
              <a:tr h="489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5 cell types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715762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65588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0.757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0.402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52244235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Helvetica"/>
                          <a:cs typeface="Helvetica"/>
                        </a:rPr>
                        <a:t>5008160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Helvetica"/>
                          <a:cs typeface="Helvetica"/>
                        </a:rPr>
                        <a:t>-0.274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Helvetica"/>
                          <a:cs typeface="Helvetica"/>
                        </a:rPr>
                        <a:t>0.179</a:t>
                      </a:r>
                    </a:p>
                  </a:txBody>
                  <a:tcPr marL="12700" marR="12700" marT="12700" marB="0" anchor="ctr" anchorCtr="1"/>
                </a:tc>
              </a:tr>
              <a:tr h="489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spec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4553866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393707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0.055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0.263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202800563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Helvetica"/>
                          <a:cs typeface="Helvetica"/>
                        </a:rPr>
                        <a:t>17274864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-0.248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Helvetica"/>
                          <a:cs typeface="Helvetica"/>
                        </a:rPr>
                        <a:t>0.161</a:t>
                      </a:r>
                    </a:p>
                  </a:txBody>
                  <a:tcPr marL="12700" marR="12700" marT="12700" marB="0" anchor="ctr" anchorCtr="1"/>
                </a:tc>
              </a:tr>
              <a:tr h="489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non-spec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2230478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192816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0.295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Helvetica"/>
                          <a:cs typeface="Helvetica"/>
                        </a:rPr>
                        <a:t>0.304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135778938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Helvetica"/>
                          <a:cs typeface="Helvetica"/>
                        </a:rPr>
                        <a:t>12546610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Helvetica"/>
                          <a:cs typeface="Helvetica"/>
                        </a:rPr>
                        <a:t>-0.256</a:t>
                      </a:r>
                    </a:p>
                  </a:txBody>
                  <a:tcPr marL="12700" marR="12700" marT="1270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Helvetica"/>
                          <a:cs typeface="Helvetica"/>
                        </a:rPr>
                        <a:t>0.172</a:t>
                      </a:r>
                    </a:p>
                  </a:txBody>
                  <a:tcPr marL="12700" marR="12700" marT="12700" marB="0" anchor="ctr" anchorCtr="1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17552" y="609600"/>
            <a:ext cx="5292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GERP scores for different cell types – TF-binding motifs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70B3-13CD-1742-92A5-E20E0E35659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71600" y="228600"/>
            <a:ext cx="6400800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7094" y="381000"/>
            <a:ext cx="1818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TF-binding motifs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469</Words>
  <Application>Microsoft Macintosh PowerPoint</Application>
  <PresentationFormat>On-screen Show (4:3)</PresentationFormat>
  <Paragraphs>168</Paragraphs>
  <Slides>21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Cell type specificity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Yale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Jasmine Mu</dc:creator>
  <cp:lastModifiedBy>Jasmine Mu</cp:lastModifiedBy>
  <cp:revision>87</cp:revision>
  <dcterms:created xsi:type="dcterms:W3CDTF">2012-07-24T20:49:15Z</dcterms:created>
  <dcterms:modified xsi:type="dcterms:W3CDTF">2012-07-24T22:49:23Z</dcterms:modified>
</cp:coreProperties>
</file>