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4" r:id="rId5"/>
    <p:sldId id="265" r:id="rId6"/>
    <p:sldId id="266" r:id="rId7"/>
    <p:sldId id="269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63A56-B953-46B1-A829-2B5AB62E7323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3BA47-61E9-4B27-8743-ABCA0DCF9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#SNPs</a:t>
            </a:r>
            <a:r>
              <a:rPr lang="en-US" baseline="0" dirty="0" smtClean="0"/>
              <a:t> in 1KG can include those not found in the </a:t>
            </a:r>
            <a:r>
              <a:rPr lang="en-US" baseline="0" dirty="0" err="1" smtClean="0"/>
              <a:t>uniq</a:t>
            </a:r>
            <a:r>
              <a:rPr lang="en-US" baseline="0" dirty="0" smtClean="0"/>
              <a:t> file because they can be in 1KG just not having an AA!! So we need to remove these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3BA47-61E9-4B27-8743-ABCA0DCF9D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3BA47-61E9-4B27-8743-ABCA0DCF9D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7062-A0A2-4791-8164-8BE25E1CE7A2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7F0-881A-4F2F-804E-A48266B75F3E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C840-2833-419B-87F2-BC3423F61AC1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03F-1EB0-43DD-AAB2-C4F3FB4C64F6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A61D-8157-4939-AE9D-5A195BFBC049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4693-6F90-4942-B78F-E4EB1A3ABD02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B61E-74C9-423F-B05A-270D180CAA5F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602F-A5F7-4D9E-B58A-3A46AB7CD75D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A202-A1CF-4D8E-A5A9-45B7F24C4D41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E4BC-4C61-40ED-90D3-49BAA52CA476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E936-D527-4D43-9C70-F0C9AA3B179C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7C00-7741-426B-9AF6-913679A87139}" type="datetime1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2A071-85DA-4AFA-9EBA-573E7F130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Phase 1 SNPs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NA12878 Allelic SNPs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Annotation-FIG</a:t>
            </a:r>
          </a:p>
          <a:p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July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NA12878 is not in the Phase 1 CEU.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Phase 1</a:t>
            </a:r>
            <a:br>
              <a:rPr lang="en-US" dirty="0" smtClean="0"/>
            </a:br>
            <a:r>
              <a:rPr lang="en-US" dirty="0" smtClean="0"/>
              <a:t>- Some numbers -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133595"/>
          <a:ext cx="8382000" cy="45720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9537"/>
                <a:gridCol w="1161331"/>
                <a:gridCol w="4613763"/>
                <a:gridCol w="1249948"/>
                <a:gridCol w="1007421"/>
              </a:tblGrid>
              <a:tr h="27337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Population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Full name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# individuals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Broadpop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LWK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Luhya in Webuye, Kenya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AFR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YRI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Yoruba in Ibadan, Nigeria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AFR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ASW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African Ancestry in Southwest 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CLM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Colombian in Medellin, Colombia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MXL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 err="1"/>
                        <a:t>Mexican</a:t>
                      </a:r>
                      <a:r>
                        <a:rPr lang="es-ES" sz="1600" u="none" strike="noStrike" dirty="0"/>
                        <a:t> </a:t>
                      </a:r>
                      <a:r>
                        <a:rPr lang="es-ES" sz="1600" u="none" strike="noStrike" dirty="0" err="1"/>
                        <a:t>Ancestry</a:t>
                      </a:r>
                      <a:r>
                        <a:rPr lang="es-ES" sz="1600" u="none" strike="noStrike" dirty="0"/>
                        <a:t> in Los </a:t>
                      </a:r>
                      <a:r>
                        <a:rPr lang="es-ES" sz="1600" u="none" strike="noStrike" dirty="0" err="1"/>
                        <a:t>Angeles</a:t>
                      </a:r>
                      <a:r>
                        <a:rPr lang="es-ES" sz="1600" u="none" strike="noStrike" dirty="0"/>
                        <a:t>, California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PUR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/>
                        <a:t>Puerto Rican in Puerto Rico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CHB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Han Chinese South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CHS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Southern Han Chinese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JPT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Japanese in Tokyo, Japan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47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CEU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Utah residents (CEPH) with </a:t>
                      </a:r>
                      <a:r>
                        <a:rPr lang="en-US" sz="1600" u="none" strike="noStrike" dirty="0" smtClean="0"/>
                        <a:t>NW European </a:t>
                      </a:r>
                      <a:r>
                        <a:rPr lang="en-US" sz="1600" u="none" strike="noStrike" dirty="0"/>
                        <a:t>ancestry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EUR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FIN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Finnish in Finland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GBR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British in England and Scotland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IBS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Iberian populations in Spain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TSI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Toscani in Italia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EUR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1092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Phase 1 (hg19)</a:t>
            </a:r>
            <a:br>
              <a:rPr lang="en-US" dirty="0" smtClean="0"/>
            </a:br>
            <a:r>
              <a:rPr lang="en-US" dirty="0" smtClean="0"/>
              <a:t>- Some numbers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Phase 1 SNP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“1KG SNPs” refer to </a:t>
            </a:r>
            <a:r>
              <a:rPr lang="en-US" dirty="0" err="1" smtClean="0"/>
              <a:t>auto.nonMono.lowCov.wDAF</a:t>
            </a:r>
            <a:r>
              <a:rPr lang="en-US" dirty="0" smtClean="0"/>
              <a:t> SNPs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209800"/>
          <a:ext cx="6934200" cy="25504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/>
                <a:gridCol w="34290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Category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#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of SNPs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All SNPs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38,248,779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Autosomal SNPs</a:t>
                      </a:r>
                      <a:endParaRPr lang="en-US" sz="24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36,820,992</a:t>
                      </a:r>
                      <a:endParaRPr lang="en-US" sz="24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Non-mono (ALL)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36,648,992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889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Low</a:t>
                      </a:r>
                      <a:r>
                        <a:rPr lang="en-US" sz="2400" baseline="0" dirty="0" smtClean="0"/>
                        <a:t> Coverage (ALL)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36,395,771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889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宋体"/>
                          <a:cs typeface="Times New Roman"/>
                        </a:rPr>
                        <a:t>With DAF (ALL)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34,986,616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889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NA12878/</a:t>
            </a:r>
            <a:r>
              <a:rPr lang="en-US" dirty="0" err="1" smtClean="0"/>
              <a:t>AlleleSeq</a:t>
            </a:r>
            <a:r>
              <a:rPr lang="en-US" dirty="0" smtClean="0"/>
              <a:t> (hg19)</a:t>
            </a:r>
            <a:br>
              <a:rPr lang="en-US" dirty="0" smtClean="0"/>
            </a:br>
            <a:r>
              <a:rPr lang="en-US" dirty="0" smtClean="0"/>
              <a:t>- Some numbers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34115" y="1295400"/>
          <a:ext cx="7976485" cy="5303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15660"/>
                <a:gridCol w="1259078"/>
                <a:gridCol w="1661667"/>
                <a:gridCol w="640080"/>
              </a:tblGrid>
              <a:tr h="35853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Category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SNPs in</a:t>
                      </a:r>
                      <a:r>
                        <a:rPr lang="en-US" baseline="0" dirty="0" smtClean="0"/>
                        <a:t> 1KG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all.heterozygous.autosomal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1,654,514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1,554,608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94.0</a:t>
                      </a:r>
                      <a:endParaRPr lang="en-US" dirty="0"/>
                    </a:p>
                  </a:txBody>
                  <a:tcPr/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pseudogenes</a:t>
                      </a:r>
                      <a:endParaRPr lang="en-US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78.2</a:t>
                      </a:r>
                    </a:p>
                  </a:txBody>
                  <a:tcPr/>
                </a:tc>
              </a:tr>
              <a:tr h="618845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found in TF peaks (</a:t>
                      </a:r>
                      <a:r>
                        <a:rPr lang="en-US" sz="1800" baseline="0" dirty="0" err="1" smtClean="0"/>
                        <a:t>AS+nonAS</a:t>
                      </a:r>
                      <a:r>
                        <a:rPr lang="en-US" sz="1800" baseline="0" dirty="0" smtClean="0"/>
                        <a:t>)</a:t>
                      </a:r>
                    </a:p>
                    <a:p>
                      <a:r>
                        <a:rPr lang="en-US" sz="1800" baseline="0" dirty="0" smtClean="0"/>
                        <a:t>found in TF peaks (mt6)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370,455</a:t>
                      </a:r>
                    </a:p>
                    <a:p>
                      <a:r>
                        <a:rPr lang="en-US" dirty="0" smtClean="0"/>
                        <a:t>136,936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351,783</a:t>
                      </a:r>
                    </a:p>
                    <a:p>
                      <a:r>
                        <a:rPr lang="en-US" dirty="0" smtClean="0"/>
                        <a:t>129,767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91.4</a:t>
                      </a:r>
                    </a:p>
                    <a:p>
                      <a:r>
                        <a:rPr lang="en-US" dirty="0" smtClean="0"/>
                        <a:t>90.1</a:t>
                      </a:r>
                    </a:p>
                  </a:txBody>
                  <a:tcPr/>
                </a:tc>
              </a:tr>
              <a:tr h="618845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found in </a:t>
                      </a:r>
                      <a:r>
                        <a:rPr lang="en-US" sz="1800" baseline="0" dirty="0" err="1" smtClean="0"/>
                        <a:t>RNAseq</a:t>
                      </a:r>
                      <a:r>
                        <a:rPr lang="en-US" sz="1800" baseline="0" dirty="0" smtClean="0"/>
                        <a:t> peaks</a:t>
                      </a:r>
                    </a:p>
                    <a:p>
                      <a:r>
                        <a:rPr lang="en-US" sz="1800" baseline="0" dirty="0" smtClean="0"/>
                        <a:t>found in </a:t>
                      </a:r>
                      <a:r>
                        <a:rPr lang="en-US" sz="1800" baseline="0" dirty="0" err="1" smtClean="0"/>
                        <a:t>RNAseq</a:t>
                      </a:r>
                      <a:r>
                        <a:rPr lang="en-US" sz="1800" baseline="0" dirty="0" smtClean="0"/>
                        <a:t> peaks (mt6)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244,099</a:t>
                      </a:r>
                    </a:p>
                    <a:p>
                      <a:r>
                        <a:rPr lang="en-US" dirty="0" smtClean="0"/>
                        <a:t>204,060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227,074</a:t>
                      </a:r>
                    </a:p>
                    <a:p>
                      <a:r>
                        <a:rPr lang="en-US" dirty="0" smtClean="0"/>
                        <a:t>189,874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93.0</a:t>
                      </a:r>
                    </a:p>
                    <a:p>
                      <a:r>
                        <a:rPr lang="en-US" dirty="0" smtClean="0"/>
                        <a:t>93.0</a:t>
                      </a:r>
                    </a:p>
                  </a:txBody>
                  <a:tcPr/>
                </a:tc>
              </a:tr>
              <a:tr h="358537">
                <a:tc gridSpan="2">
                  <a:txBody>
                    <a:bodyPr/>
                    <a:lstStyle/>
                    <a:p>
                      <a:r>
                        <a:rPr lang="en-US" sz="1800" b="1" baseline="0" dirty="0" err="1" smtClean="0">
                          <a:solidFill>
                            <a:schemeClr val="bg1"/>
                          </a:solidFill>
                        </a:rPr>
                        <a:t>ChIPseq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/ASB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AllelicSNPs</a:t>
                      </a:r>
                      <a:r>
                        <a:rPr lang="en-US" sz="1800" baseline="0" dirty="0" smtClean="0"/>
                        <a:t> (</a:t>
                      </a:r>
                      <a:r>
                        <a:rPr lang="en-US" sz="1800" baseline="0" dirty="0" err="1" smtClean="0"/>
                        <a:t>intHets</a:t>
                      </a:r>
                      <a:r>
                        <a:rPr lang="en-US" sz="1800" baseline="0" dirty="0" smtClean="0"/>
                        <a:t>, mt6)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61,217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55,907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91.3</a:t>
                      </a:r>
                      <a:endParaRPr lang="en-US" dirty="0" smtClean="0"/>
                    </a:p>
                  </a:txBody>
                  <a:tcPr/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nonAllelicSNPs.inPeaks</a:t>
                      </a:r>
                      <a:r>
                        <a:rPr lang="en-US" sz="1800" baseline="0" dirty="0" smtClean="0"/>
                        <a:t> (</a:t>
                      </a:r>
                      <a:r>
                        <a:rPr lang="en-US" sz="1800" baseline="0" dirty="0" err="1" smtClean="0"/>
                        <a:t>nonIntHets</a:t>
                      </a:r>
                      <a:r>
                        <a:rPr lang="en-US" sz="1800" baseline="0" dirty="0" smtClean="0"/>
                        <a:t>, mt6)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73,317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68,129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93.0</a:t>
                      </a:r>
                      <a:endParaRPr lang="en-US" dirty="0" smtClean="0"/>
                    </a:p>
                  </a:txBody>
                  <a:tcPr/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nonAllelicSNPs.notInPeaks</a:t>
                      </a:r>
                      <a:r>
                        <a:rPr lang="en-US" sz="1800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1,291,694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1,215,864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94.1</a:t>
                      </a:r>
                      <a:endParaRPr lang="en-US" dirty="0" smtClean="0"/>
                    </a:p>
                  </a:txBody>
                  <a:tcPr/>
                </a:tc>
              </a:tr>
              <a:tr h="358537">
                <a:tc gridSpan="2">
                  <a:txBody>
                    <a:bodyPr/>
                    <a:lstStyle/>
                    <a:p>
                      <a:r>
                        <a:rPr lang="en-US" sz="1800" b="1" baseline="0" dirty="0" err="1" smtClean="0">
                          <a:solidFill>
                            <a:schemeClr val="bg1"/>
                          </a:solidFill>
                        </a:rPr>
                        <a:t>RNAseq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/ASE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AllelicSNPs</a:t>
                      </a:r>
                      <a:r>
                        <a:rPr lang="en-US" sz="1800" baseline="0" dirty="0" smtClean="0"/>
                        <a:t> (</a:t>
                      </a:r>
                      <a:r>
                        <a:rPr lang="en-US" sz="1800" baseline="0" dirty="0" err="1" smtClean="0"/>
                        <a:t>intHets</a:t>
                      </a:r>
                      <a:r>
                        <a:rPr lang="en-US" sz="1800" baseline="0" dirty="0" smtClean="0"/>
                        <a:t>, mt6)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43,429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92.1</a:t>
                      </a:r>
                      <a:endParaRPr lang="en-US" dirty="0" smtClean="0"/>
                    </a:p>
                  </a:txBody>
                  <a:tcPr/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nonAllelicSNPs.inPeaks</a:t>
                      </a:r>
                      <a:r>
                        <a:rPr lang="en-US" sz="1800" baseline="0" dirty="0" smtClean="0"/>
                        <a:t> (</a:t>
                      </a:r>
                      <a:r>
                        <a:rPr lang="en-US" sz="1800" baseline="0" dirty="0" err="1" smtClean="0"/>
                        <a:t>nonIntHets</a:t>
                      </a:r>
                      <a:r>
                        <a:rPr lang="en-US" sz="1800" baseline="0" dirty="0" smtClean="0"/>
                        <a:t>, mt6)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153,696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146,446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92.7</a:t>
                      </a:r>
                    </a:p>
                  </a:txBody>
                  <a:tcPr/>
                </a:tc>
              </a:tr>
              <a:tr h="358537">
                <a:tc>
                  <a:txBody>
                    <a:bodyPr/>
                    <a:lstStyle/>
                    <a:p>
                      <a:r>
                        <a:rPr lang="en-US" sz="1800" baseline="0" dirty="0" err="1" smtClean="0"/>
                        <a:t>nonAllelicSNPs.notInPeaks</a:t>
                      </a:r>
                      <a:r>
                        <a:rPr lang="en-US" sz="1800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1,414,319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1,327,534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/>
          <p:nvPr/>
        </p:nvCxnSpPr>
        <p:spPr>
          <a:xfrm>
            <a:off x="1219200" y="5486400"/>
            <a:ext cx="7696200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1270000" sx="102000" sy="10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295400" y="5410200"/>
            <a:ext cx="762000" cy="1524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867400" y="5410200"/>
            <a:ext cx="1828800" cy="1524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z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000" r="16000" b="19534"/>
          <a:stretch>
            <a:fillRect/>
          </a:stretch>
        </p:blipFill>
        <p:spPr>
          <a:xfrm>
            <a:off x="2438400" y="685800"/>
            <a:ext cx="3343098" cy="1981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19200" y="2819400"/>
            <a:ext cx="7696200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1270000" sx="102000" sy="10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52800" y="26670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57600" y="26670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76800" y="26670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386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672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958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198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2484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770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19200" y="4114800"/>
            <a:ext cx="7696200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1270000" sx="102000" sy="10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29000" y="39624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57600" y="39624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76800" y="39624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0386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672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958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198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484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4770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866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5438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7630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3716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432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9050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0198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2484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4770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0866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5438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3716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9050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28800" y="838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ChIP</a:t>
            </a:r>
            <a:r>
              <a:rPr lang="en-US" dirty="0" smtClean="0"/>
              <a:t>/</a:t>
            </a:r>
            <a:r>
              <a:rPr lang="en-US" dirty="0" err="1" smtClean="0"/>
              <a:t>RNAseq</a:t>
            </a:r>
            <a:r>
              <a:rPr lang="en-US" dirty="0" smtClean="0"/>
              <a:t> peak</a:t>
            </a:r>
            <a:endParaRPr lang="en-US" dirty="0"/>
          </a:p>
        </p:txBody>
      </p:sp>
      <p:sp>
        <p:nvSpPr>
          <p:cNvPr id="63" name="Heptagon 62"/>
          <p:cNvSpPr/>
          <p:nvPr/>
        </p:nvSpPr>
        <p:spPr>
          <a:xfrm>
            <a:off x="3276600" y="20574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Heptagon 63"/>
          <p:cNvSpPr/>
          <p:nvPr/>
        </p:nvSpPr>
        <p:spPr>
          <a:xfrm>
            <a:off x="4038600" y="20574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Heptagon 64"/>
          <p:cNvSpPr/>
          <p:nvPr/>
        </p:nvSpPr>
        <p:spPr>
          <a:xfrm>
            <a:off x="6019800" y="20574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 rot="18765131">
            <a:off x="3428632" y="1327126"/>
            <a:ext cx="163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IntHets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 rot="18765131">
            <a:off x="4205180" y="1303756"/>
            <a:ext cx="163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NonIntHets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 rot="18765131">
            <a:off x="6186380" y="1303756"/>
            <a:ext cx="163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NonPeaks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914400" y="3429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NA12878 GW</a:t>
            </a:r>
            <a:endParaRPr lang="en-US" dirty="0"/>
          </a:p>
        </p:txBody>
      </p:sp>
      <p:sp>
        <p:nvSpPr>
          <p:cNvPr id="71" name="Heptagon 70"/>
          <p:cNvSpPr/>
          <p:nvPr/>
        </p:nvSpPr>
        <p:spPr>
          <a:xfrm>
            <a:off x="304800" y="3352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Heptagon 72"/>
          <p:cNvSpPr/>
          <p:nvPr/>
        </p:nvSpPr>
        <p:spPr>
          <a:xfrm>
            <a:off x="304800" y="4876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14400" y="4876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NA12878 </a:t>
            </a:r>
            <a:r>
              <a:rPr lang="en-US" dirty="0" err="1" smtClean="0"/>
              <a:t>Pseudogenes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ll_0bi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8333" b="3569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86600" y="2438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0bin</a:t>
            </a:r>
            <a:endParaRPr lang="en-US" sz="2800" dirty="0"/>
          </a:p>
        </p:txBody>
      </p:sp>
      <p:pic>
        <p:nvPicPr>
          <p:cNvPr id="7" name="Picture 6" descr="all_0bin_zoomed.png"/>
          <p:cNvPicPr>
            <a:picLocks noChangeAspect="1"/>
          </p:cNvPicPr>
          <p:nvPr/>
        </p:nvPicPr>
        <p:blipFill>
          <a:blip r:embed="rId3" cstate="print"/>
          <a:srcRect l="26667" t="8731" r="15000" b="15609"/>
          <a:stretch>
            <a:fillRect/>
          </a:stretch>
        </p:blipFill>
        <p:spPr>
          <a:xfrm>
            <a:off x="1371600" y="533400"/>
            <a:ext cx="2909455" cy="2133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ll_0bi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8333" b="3569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86600" y="2438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0bin</a:t>
            </a:r>
            <a:endParaRPr lang="en-US" sz="2800" dirty="0"/>
          </a:p>
        </p:txBody>
      </p:sp>
      <p:pic>
        <p:nvPicPr>
          <p:cNvPr id="11" name="Picture 10" descr="all_0bin_zoomed.png"/>
          <p:cNvPicPr>
            <a:picLocks noChangeAspect="1"/>
          </p:cNvPicPr>
          <p:nvPr/>
        </p:nvPicPr>
        <p:blipFill>
          <a:blip r:embed="rId3" cstate="print"/>
          <a:srcRect l="28333" t="15609" r="20000" b="15609"/>
          <a:stretch>
            <a:fillRect/>
          </a:stretch>
        </p:blipFill>
        <p:spPr>
          <a:xfrm>
            <a:off x="1295400" y="381000"/>
            <a:ext cx="2819400" cy="2667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ll_no0bin.png"/>
          <p:cNvPicPr>
            <a:picLocks noChangeAspect="1"/>
          </p:cNvPicPr>
          <p:nvPr/>
        </p:nvPicPr>
        <p:blipFill>
          <a:blip r:embed="rId2" cstate="print"/>
          <a:srcRect l="8333" t="5292" r="8333" b="35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10400" y="2362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No0bin</a:t>
            </a:r>
            <a:endParaRPr lang="en-US" sz="2800" dirty="0"/>
          </a:p>
        </p:txBody>
      </p:sp>
      <p:pic>
        <p:nvPicPr>
          <p:cNvPr id="14" name="Picture 13" descr="all_no0bin_zoomed_nobackgd.png"/>
          <p:cNvPicPr>
            <a:picLocks noChangeAspect="1"/>
          </p:cNvPicPr>
          <p:nvPr/>
        </p:nvPicPr>
        <p:blipFill>
          <a:blip r:embed="rId3" cstate="print"/>
          <a:srcRect l="30000" t="17329" r="18333" b="19048"/>
          <a:stretch>
            <a:fillRect/>
          </a:stretch>
        </p:blipFill>
        <p:spPr>
          <a:xfrm>
            <a:off x="914400" y="2743200"/>
            <a:ext cx="2819400" cy="3276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ll_no0bin.png"/>
          <p:cNvPicPr>
            <a:picLocks noChangeAspect="1"/>
          </p:cNvPicPr>
          <p:nvPr/>
        </p:nvPicPr>
        <p:blipFill>
          <a:blip r:embed="rId2" cstate="print"/>
          <a:srcRect l="8333" t="5292" r="8333" b="35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10400" y="2362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No0bin</a:t>
            </a:r>
            <a:endParaRPr lang="en-US" sz="2800" dirty="0"/>
          </a:p>
        </p:txBody>
      </p:sp>
      <p:pic>
        <p:nvPicPr>
          <p:cNvPr id="13" name="Picture 12" descr="all_no0bin_zoomed.png"/>
          <p:cNvPicPr>
            <a:picLocks noChangeAspect="1"/>
          </p:cNvPicPr>
          <p:nvPr/>
        </p:nvPicPr>
        <p:blipFill>
          <a:blip r:embed="rId3" cstate="print"/>
          <a:srcRect l="30833" t="15609" r="17500" b="15609"/>
          <a:stretch>
            <a:fillRect/>
          </a:stretch>
        </p:blipFill>
        <p:spPr>
          <a:xfrm>
            <a:off x="762000" y="2743200"/>
            <a:ext cx="3040380" cy="3200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</TotalTime>
  <Words>361</Words>
  <Application>Microsoft Office PowerPoint</Application>
  <PresentationFormat>On-screen Show (4:3)</PresentationFormat>
  <Paragraphs>184</Paragraphs>
  <Slides>9</Slides>
  <Notes>2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1KG Phase 1 SNPs  &amp;  NA12878 Allelic SNPs</vt:lpstr>
      <vt:lpstr>1KG Phase 1 - Some numbers - </vt:lpstr>
      <vt:lpstr>1KG Phase 1 (hg19) - Some numbers - </vt:lpstr>
      <vt:lpstr>NA12878/AlleleSeq (hg19) - Some numbers - 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176</cp:revision>
  <dcterms:created xsi:type="dcterms:W3CDTF">2012-07-10T09:48:30Z</dcterms:created>
  <dcterms:modified xsi:type="dcterms:W3CDTF">2012-07-24T22:46:26Z</dcterms:modified>
</cp:coreProperties>
</file>